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6" r:id="rId1"/>
  </p:sldMasterIdLst>
  <p:notesMasterIdLst>
    <p:notesMasterId r:id="rId76"/>
  </p:notesMasterIdLst>
  <p:handoutMasterIdLst>
    <p:handoutMasterId r:id="rId77"/>
  </p:handoutMasterIdLst>
  <p:sldIdLst>
    <p:sldId id="692" r:id="rId2"/>
    <p:sldId id="693" r:id="rId3"/>
    <p:sldId id="672" r:id="rId4"/>
    <p:sldId id="701" r:id="rId5"/>
    <p:sldId id="702" r:id="rId6"/>
    <p:sldId id="703" r:id="rId7"/>
    <p:sldId id="704" r:id="rId8"/>
    <p:sldId id="706" r:id="rId9"/>
    <p:sldId id="705" r:id="rId10"/>
    <p:sldId id="673" r:id="rId11"/>
    <p:sldId id="674" r:id="rId12"/>
    <p:sldId id="675" r:id="rId13"/>
    <p:sldId id="676" r:id="rId14"/>
    <p:sldId id="709" r:id="rId15"/>
    <p:sldId id="711" r:id="rId16"/>
    <p:sldId id="708" r:id="rId17"/>
    <p:sldId id="677" r:id="rId18"/>
    <p:sldId id="710" r:id="rId19"/>
    <p:sldId id="713" r:id="rId20"/>
    <p:sldId id="714" r:id="rId21"/>
    <p:sldId id="715" r:id="rId22"/>
    <p:sldId id="716" r:id="rId23"/>
    <p:sldId id="717" r:id="rId24"/>
    <p:sldId id="718" r:id="rId25"/>
    <p:sldId id="678" r:id="rId26"/>
    <p:sldId id="719" r:id="rId27"/>
    <p:sldId id="712" r:id="rId28"/>
    <p:sldId id="720" r:id="rId29"/>
    <p:sldId id="721" r:id="rId30"/>
    <p:sldId id="722" r:id="rId31"/>
    <p:sldId id="723" r:id="rId32"/>
    <p:sldId id="679" r:id="rId33"/>
    <p:sldId id="724" r:id="rId34"/>
    <p:sldId id="726" r:id="rId35"/>
    <p:sldId id="727" r:id="rId36"/>
    <p:sldId id="684" r:id="rId37"/>
    <p:sldId id="725" r:id="rId38"/>
    <p:sldId id="728" r:id="rId39"/>
    <p:sldId id="729" r:id="rId40"/>
    <p:sldId id="730" r:id="rId41"/>
    <p:sldId id="731" r:id="rId42"/>
    <p:sldId id="683" r:id="rId43"/>
    <p:sldId id="732" r:id="rId44"/>
    <p:sldId id="733" r:id="rId45"/>
    <p:sldId id="685" r:id="rId46"/>
    <p:sldId id="686" r:id="rId47"/>
    <p:sldId id="699" r:id="rId48"/>
    <p:sldId id="687" r:id="rId49"/>
    <p:sldId id="734" r:id="rId50"/>
    <p:sldId id="736" r:id="rId51"/>
    <p:sldId id="737" r:id="rId52"/>
    <p:sldId id="690" r:id="rId53"/>
    <p:sldId id="735" r:id="rId54"/>
    <p:sldId id="739" r:id="rId55"/>
    <p:sldId id="740" r:id="rId56"/>
    <p:sldId id="741" r:id="rId57"/>
    <p:sldId id="738" r:id="rId58"/>
    <p:sldId id="742" r:id="rId59"/>
    <p:sldId id="743" r:id="rId60"/>
    <p:sldId id="744" r:id="rId61"/>
    <p:sldId id="745" r:id="rId62"/>
    <p:sldId id="746" r:id="rId63"/>
    <p:sldId id="747" r:id="rId64"/>
    <p:sldId id="748" r:id="rId65"/>
    <p:sldId id="753" r:id="rId66"/>
    <p:sldId id="749" r:id="rId67"/>
    <p:sldId id="750" r:id="rId68"/>
    <p:sldId id="751" r:id="rId69"/>
    <p:sldId id="752" r:id="rId70"/>
    <p:sldId id="700" r:id="rId71"/>
    <p:sldId id="695" r:id="rId72"/>
    <p:sldId id="694" r:id="rId73"/>
    <p:sldId id="696" r:id="rId74"/>
    <p:sldId id="697" r:id="rId75"/>
  </p:sldIdLst>
  <p:sldSz cx="9144000" cy="5145088"/>
  <p:notesSz cx="6858000" cy="9144000"/>
  <p:defaultTextStyle>
    <a:defPPr>
      <a:defRPr lang="zh-CN"/>
    </a:defPPr>
    <a:lvl1pPr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1pPr>
    <a:lvl2pPr marL="4572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2pPr>
    <a:lvl3pPr marL="9144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3pPr>
    <a:lvl4pPr marL="13716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4pPr>
    <a:lvl5pPr marL="18288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5pPr>
    <a:lvl6pPr marL="22860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6pPr>
    <a:lvl7pPr marL="27432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7pPr>
    <a:lvl8pPr marL="32004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8pPr>
    <a:lvl9pPr marL="36576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0000FF"/>
    <a:srgbClr val="99CCFF"/>
    <a:srgbClr val="6699FF"/>
    <a:srgbClr val="3399FF"/>
    <a:srgbClr val="0099FF"/>
    <a:srgbClr val="C0C0C0"/>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39" autoAdjust="0"/>
    <p:restoredTop sz="88228" autoAdjust="0"/>
  </p:normalViewPr>
  <p:slideViewPr>
    <p:cSldViewPr>
      <p:cViewPr varScale="1">
        <p:scale>
          <a:sx n="97" d="100"/>
          <a:sy n="97" d="100"/>
        </p:scale>
        <p:origin x="1066" y="77"/>
      </p:cViewPr>
      <p:guideLst>
        <p:guide orient="horz" pos="1621"/>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220"/>
    </p:cViewPr>
  </p:sorterViewPr>
  <p:notesViewPr>
    <p:cSldViewPr>
      <p:cViewPr varScale="1">
        <p:scale>
          <a:sx n="58" d="100"/>
          <a:sy n="58" d="100"/>
        </p:scale>
        <p:origin x="-19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348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348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348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fld id="{925A0EE8-5049-485E-8480-92E6C4EF39E6}" type="slidenum">
              <a:rPr lang="en-US" altLang="zh-CN"/>
              <a:pPr>
                <a:defRPr/>
              </a:pPr>
              <a:t>‹#›</a:t>
            </a:fld>
            <a:endParaRPr lang="en-US" altLang="zh-CN"/>
          </a:p>
        </p:txBody>
      </p:sp>
    </p:spTree>
    <p:extLst>
      <p:ext uri="{BB962C8B-B14F-4D97-AF65-F5344CB8AC3E}">
        <p14:creationId xmlns:p14="http://schemas.microsoft.com/office/powerpoint/2010/main" val="10840766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2048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13316"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48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2048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fld id="{3C8C5E7B-C8F5-4E33-AA5F-46EF505D9D35}" type="slidenum">
              <a:rPr lang="en-US" altLang="zh-CN"/>
              <a:pPr>
                <a:defRPr/>
              </a:pPr>
              <a:t>‹#›</a:t>
            </a:fld>
            <a:endParaRPr lang="en-US" altLang="zh-CN"/>
          </a:p>
        </p:txBody>
      </p:sp>
    </p:spTree>
    <p:extLst>
      <p:ext uri="{BB962C8B-B14F-4D97-AF65-F5344CB8AC3E}">
        <p14:creationId xmlns:p14="http://schemas.microsoft.com/office/powerpoint/2010/main" val="17826323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solidFill>
                  <a:srgbClr val="1A3868"/>
                </a:solidFill>
              </a:rPr>
              <a:t>Routing algorithms determine the specific choice of route.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solidFill>
                  <a:srgbClr val="1A3868"/>
                </a:solidFill>
              </a:rPr>
              <a:t> A routing protocol specifies how routers communicate with each other, disseminating information that enables them to select routes between any two nodes on a computer network. </a:t>
            </a:r>
            <a:endParaRPr lang="zh-CN" altLang="en-US" sz="1400" kern="1200" dirty="0" smtClean="0">
              <a:solidFill>
                <a:srgbClr val="1A3868"/>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dirty="0" smtClean="0">
              <a:solidFill>
                <a:srgbClr val="1A3868"/>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3C8C5E7B-C8F5-4E33-AA5F-46EF505D9D35}" type="slidenum">
              <a:rPr lang="en-US" altLang="zh-CN" smtClean="0"/>
              <a:pPr>
                <a:defRPr/>
              </a:pPr>
              <a:t>3</a:t>
            </a:fld>
            <a:endParaRPr lang="en-US" altLang="zh-CN"/>
          </a:p>
        </p:txBody>
      </p:sp>
    </p:spTree>
    <p:extLst>
      <p:ext uri="{BB962C8B-B14F-4D97-AF65-F5344CB8AC3E}">
        <p14:creationId xmlns:p14="http://schemas.microsoft.com/office/powerpoint/2010/main" val="3984565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C8C5E7B-C8F5-4E33-AA5F-46EF505D9D35}" type="slidenum">
              <a:rPr lang="en-US" altLang="zh-CN" smtClean="0"/>
              <a:pPr>
                <a:defRPr/>
              </a:pPr>
              <a:t>34</a:t>
            </a:fld>
            <a:endParaRPr lang="en-US" altLang="zh-CN"/>
          </a:p>
        </p:txBody>
      </p:sp>
    </p:spTree>
    <p:extLst>
      <p:ext uri="{BB962C8B-B14F-4D97-AF65-F5344CB8AC3E}">
        <p14:creationId xmlns:p14="http://schemas.microsoft.com/office/powerpoint/2010/main" val="352034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C8C5E7B-C8F5-4E33-AA5F-46EF505D9D35}" type="slidenum">
              <a:rPr lang="en-US" altLang="zh-CN" smtClean="0"/>
              <a:pPr>
                <a:defRPr/>
              </a:pPr>
              <a:t>35</a:t>
            </a:fld>
            <a:endParaRPr lang="en-US" altLang="zh-CN"/>
          </a:p>
        </p:txBody>
      </p:sp>
    </p:spTree>
    <p:extLst>
      <p:ext uri="{BB962C8B-B14F-4D97-AF65-F5344CB8AC3E}">
        <p14:creationId xmlns:p14="http://schemas.microsoft.com/office/powerpoint/2010/main" val="443240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p:cNvSpPr>
          <p:nvPr>
            <p:ph type="sldImg"/>
          </p:nvPr>
        </p:nvSpPr>
        <p:spPr>
          <a:ln/>
        </p:spPr>
      </p:sp>
      <p:sp>
        <p:nvSpPr>
          <p:cNvPr id="37890" name="备注占位符 2"/>
          <p:cNvSpPr>
            <a:spLocks noGrp="1"/>
          </p:cNvSpPr>
          <p:nvPr>
            <p:ph type="body" idx="1"/>
          </p:nvPr>
        </p:nvSpPr>
        <p:spPr>
          <a:noFill/>
          <a:ln/>
        </p:spPr>
        <p:txBody>
          <a:bodyPr/>
          <a:lstStyle/>
          <a:p>
            <a:r>
              <a:rPr lang="zh-CN" altLang="en-US" smtClean="0">
                <a:solidFill>
                  <a:srgbClr val="2D2DB9"/>
                </a:solidFill>
                <a:latin typeface="Constantia" pitchFamily="18" charset="0"/>
                <a:ea typeface="宋体" charset="-122"/>
              </a:rPr>
              <a:t>链路连线上标出了分组传输的开销</a:t>
            </a:r>
          </a:p>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0B5266E0-519A-42D6-85B6-FE9EDB36E536}" type="slidenum">
              <a:rPr lang="en-US" altLang="zh-CN" smtClean="0"/>
              <a:pPr>
                <a:defRPr/>
              </a:pPr>
              <a:t>36</a:t>
            </a:fld>
            <a:endParaRPr lang="en-US" altLang="zh-CN"/>
          </a:p>
        </p:txBody>
      </p:sp>
    </p:spTree>
    <p:extLst>
      <p:ext uri="{BB962C8B-B14F-4D97-AF65-F5344CB8AC3E}">
        <p14:creationId xmlns:p14="http://schemas.microsoft.com/office/powerpoint/2010/main" val="1963097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C8C5E7B-C8F5-4E33-AA5F-46EF505D9D35}" type="slidenum">
              <a:rPr lang="en-US" altLang="zh-CN" smtClean="0"/>
              <a:pPr>
                <a:defRPr/>
              </a:pPr>
              <a:t>37</a:t>
            </a:fld>
            <a:endParaRPr lang="en-US" altLang="zh-CN"/>
          </a:p>
        </p:txBody>
      </p:sp>
    </p:spTree>
    <p:extLst>
      <p:ext uri="{BB962C8B-B14F-4D97-AF65-F5344CB8AC3E}">
        <p14:creationId xmlns:p14="http://schemas.microsoft.com/office/powerpoint/2010/main" val="381243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p:cNvSpPr>
          <p:nvPr>
            <p:ph type="sldImg"/>
          </p:nvPr>
        </p:nvSpPr>
        <p:spPr>
          <a:ln/>
        </p:spPr>
      </p:sp>
      <p:sp>
        <p:nvSpPr>
          <p:cNvPr id="37890" name="备注占位符 2"/>
          <p:cNvSpPr>
            <a:spLocks noGrp="1"/>
          </p:cNvSpPr>
          <p:nvPr>
            <p:ph type="body" idx="1"/>
          </p:nvPr>
        </p:nvSpPr>
        <p:spPr>
          <a:noFill/>
          <a:ln/>
        </p:spPr>
        <p:txBody>
          <a:bodyPr/>
          <a:lstStyle/>
          <a:p>
            <a:r>
              <a:rPr lang="zh-CN" altLang="en-US" smtClean="0">
                <a:solidFill>
                  <a:srgbClr val="2D2DB9"/>
                </a:solidFill>
                <a:latin typeface="Constantia" pitchFamily="18" charset="0"/>
                <a:ea typeface="宋体" charset="-122"/>
              </a:rPr>
              <a:t>链路连线上标出了分组传输的开销</a:t>
            </a:r>
          </a:p>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0B5266E0-519A-42D6-85B6-FE9EDB36E536}" type="slidenum">
              <a:rPr lang="en-US" altLang="zh-CN" smtClean="0"/>
              <a:pPr>
                <a:defRPr/>
              </a:pPr>
              <a:t>38</a:t>
            </a:fld>
            <a:endParaRPr lang="en-US" altLang="zh-CN"/>
          </a:p>
        </p:txBody>
      </p:sp>
    </p:spTree>
    <p:extLst>
      <p:ext uri="{BB962C8B-B14F-4D97-AF65-F5344CB8AC3E}">
        <p14:creationId xmlns:p14="http://schemas.microsoft.com/office/powerpoint/2010/main" val="1925753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p:cNvSpPr>
          <p:nvPr>
            <p:ph type="sldImg"/>
          </p:nvPr>
        </p:nvSpPr>
        <p:spPr>
          <a:ln/>
        </p:spPr>
      </p:sp>
      <p:sp>
        <p:nvSpPr>
          <p:cNvPr id="37890" name="备注占位符 2"/>
          <p:cNvSpPr>
            <a:spLocks noGrp="1"/>
          </p:cNvSpPr>
          <p:nvPr>
            <p:ph type="body" idx="1"/>
          </p:nvPr>
        </p:nvSpPr>
        <p:spPr>
          <a:noFill/>
          <a:ln/>
        </p:spPr>
        <p:txBody>
          <a:bodyPr/>
          <a:lstStyle/>
          <a:p>
            <a:r>
              <a:rPr lang="zh-CN" altLang="en-US" smtClean="0">
                <a:solidFill>
                  <a:srgbClr val="2D2DB9"/>
                </a:solidFill>
                <a:latin typeface="Constantia" pitchFamily="18" charset="0"/>
                <a:ea typeface="宋体" charset="-122"/>
              </a:rPr>
              <a:t>链路连线上标出了分组传输的开销</a:t>
            </a:r>
          </a:p>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0B5266E0-519A-42D6-85B6-FE9EDB36E536}" type="slidenum">
              <a:rPr lang="en-US" altLang="zh-CN" smtClean="0"/>
              <a:pPr>
                <a:defRPr/>
              </a:pPr>
              <a:t>39</a:t>
            </a:fld>
            <a:endParaRPr lang="en-US" altLang="zh-CN"/>
          </a:p>
        </p:txBody>
      </p:sp>
    </p:spTree>
    <p:extLst>
      <p:ext uri="{BB962C8B-B14F-4D97-AF65-F5344CB8AC3E}">
        <p14:creationId xmlns:p14="http://schemas.microsoft.com/office/powerpoint/2010/main" val="995683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p:cNvSpPr>
          <p:nvPr>
            <p:ph type="sldImg"/>
          </p:nvPr>
        </p:nvSpPr>
        <p:spPr>
          <a:ln/>
        </p:spPr>
      </p:sp>
      <p:sp>
        <p:nvSpPr>
          <p:cNvPr id="43010" name="备注占位符 2"/>
          <p:cNvSpPr>
            <a:spLocks noGrp="1"/>
          </p:cNvSpPr>
          <p:nvPr>
            <p:ph type="body" idx="1"/>
          </p:nvPr>
        </p:nvSpPr>
        <p:spPr>
          <a:noFill/>
          <a:ln/>
        </p:spPr>
        <p:txBody>
          <a:bodyPr/>
          <a:lstStyle/>
          <a:p>
            <a:endParaRPr lang="zh-CN" altLang="en-US" dirty="0" smtClean="0">
              <a:solidFill>
                <a:srgbClr val="1A3868"/>
              </a:solidFill>
              <a:ea typeface="宋体" charset="-122"/>
              <a:cs typeface="Times New Roman" pitchFamily="18" charset="0"/>
            </a:endParaRPr>
          </a:p>
        </p:txBody>
      </p:sp>
      <p:sp>
        <p:nvSpPr>
          <p:cNvPr id="4" name="灯片编号占位符 3"/>
          <p:cNvSpPr>
            <a:spLocks noGrp="1"/>
          </p:cNvSpPr>
          <p:nvPr>
            <p:ph type="sldNum" sz="quarter" idx="5"/>
          </p:nvPr>
        </p:nvSpPr>
        <p:spPr/>
        <p:txBody>
          <a:bodyPr/>
          <a:lstStyle/>
          <a:p>
            <a:pPr>
              <a:defRPr/>
            </a:pPr>
            <a:fld id="{97E79770-00B8-4A48-BDD6-A9374CB5E33C}" type="slidenum">
              <a:rPr lang="en-US" altLang="zh-CN" smtClean="0"/>
              <a:pPr>
                <a:defRPr/>
              </a:pPr>
              <a:t>40</a:t>
            </a:fld>
            <a:endParaRPr lang="en-US" altLang="zh-CN"/>
          </a:p>
        </p:txBody>
      </p:sp>
    </p:spTree>
    <p:extLst>
      <p:ext uri="{BB962C8B-B14F-4D97-AF65-F5344CB8AC3E}">
        <p14:creationId xmlns:p14="http://schemas.microsoft.com/office/powerpoint/2010/main" val="690206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p:cNvSpPr>
          <p:nvPr>
            <p:ph type="sldImg"/>
          </p:nvPr>
        </p:nvSpPr>
        <p:spPr>
          <a:ln/>
        </p:spPr>
      </p:sp>
      <p:sp>
        <p:nvSpPr>
          <p:cNvPr id="43010" name="备注占位符 2"/>
          <p:cNvSpPr>
            <a:spLocks noGrp="1"/>
          </p:cNvSpPr>
          <p:nvPr>
            <p:ph type="body" idx="1"/>
          </p:nvPr>
        </p:nvSpPr>
        <p:spPr>
          <a:noFill/>
          <a:ln/>
        </p:spPr>
        <p:txBody>
          <a:bodyPr/>
          <a:lstStyle/>
          <a:p>
            <a:endParaRPr lang="zh-CN" altLang="en-US" dirty="0" smtClean="0">
              <a:solidFill>
                <a:srgbClr val="1A3868"/>
              </a:solidFill>
              <a:ea typeface="宋体" charset="-122"/>
              <a:cs typeface="Times New Roman" pitchFamily="18" charset="0"/>
            </a:endParaRPr>
          </a:p>
        </p:txBody>
      </p:sp>
      <p:sp>
        <p:nvSpPr>
          <p:cNvPr id="4" name="灯片编号占位符 3"/>
          <p:cNvSpPr>
            <a:spLocks noGrp="1"/>
          </p:cNvSpPr>
          <p:nvPr>
            <p:ph type="sldNum" sz="quarter" idx="5"/>
          </p:nvPr>
        </p:nvSpPr>
        <p:spPr/>
        <p:txBody>
          <a:bodyPr/>
          <a:lstStyle/>
          <a:p>
            <a:pPr>
              <a:defRPr/>
            </a:pPr>
            <a:fld id="{97E79770-00B8-4A48-BDD6-A9374CB5E33C}" type="slidenum">
              <a:rPr lang="en-US" altLang="zh-CN" smtClean="0"/>
              <a:pPr>
                <a:defRPr/>
              </a:pPr>
              <a:t>41</a:t>
            </a:fld>
            <a:endParaRPr lang="en-US" altLang="zh-CN"/>
          </a:p>
        </p:txBody>
      </p:sp>
    </p:spTree>
    <p:extLst>
      <p:ext uri="{BB962C8B-B14F-4D97-AF65-F5344CB8AC3E}">
        <p14:creationId xmlns:p14="http://schemas.microsoft.com/office/powerpoint/2010/main" val="1963781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p:cNvSpPr>
          <p:nvPr>
            <p:ph type="sldImg"/>
          </p:nvPr>
        </p:nvSpPr>
        <p:spPr>
          <a:ln/>
        </p:spPr>
      </p:sp>
      <p:sp>
        <p:nvSpPr>
          <p:cNvPr id="35842" name="备注占位符 2"/>
          <p:cNvSpPr>
            <a:spLocks noGrp="1"/>
          </p:cNvSpPr>
          <p:nvPr>
            <p:ph type="body" idx="1"/>
          </p:nvPr>
        </p:nvSpPr>
        <p:spPr>
          <a:noFill/>
          <a:ln/>
        </p:spPr>
        <p:txBody>
          <a:bodyPr/>
          <a:lstStyle/>
          <a:p>
            <a:r>
              <a:rPr lang="zh-CN" altLang="en-US" dirty="0" smtClean="0">
                <a:ea typeface="宋体" charset="-122"/>
              </a:rPr>
              <a:t>通过“问候分组”完成邻居发现，得知哪些与它相邻的路由器在工作。让每个路由器用“数据库描述分组”和相邻路由器交换本地数据库中已有的链路状态摘要信息。通过一系列这种分组交换，就建立了全网同步的链路状态数据库。</a:t>
            </a:r>
          </a:p>
          <a:p>
            <a:r>
              <a:rPr lang="zh-CN" altLang="en-US" dirty="0" smtClean="0">
                <a:ea typeface="宋体" charset="-122"/>
              </a:rPr>
              <a:t>网络运行过程中，只要一个路由器的链路状态发生变化，该路由器就使用“链路状态更新分组”，用洪泛法向全网更新链路状态。为了确保链路状态数据库与全网的状态一致，规定每隔一段时间</a:t>
            </a:r>
            <a:r>
              <a:rPr lang="en-US" altLang="zh-CN" dirty="0" smtClean="0">
                <a:ea typeface="宋体" charset="-122"/>
              </a:rPr>
              <a:t>30</a:t>
            </a:r>
            <a:r>
              <a:rPr lang="zh-CN" altLang="en-US" dirty="0" smtClean="0">
                <a:ea typeface="宋体" charset="-122"/>
              </a:rPr>
              <a:t>分钟要刷新一次数据库中的链路状态。</a:t>
            </a:r>
            <a:r>
              <a:rPr lang="zh-CN" altLang="en-US" dirty="0" smtClean="0">
                <a:solidFill>
                  <a:srgbClr val="2D2DB9"/>
                </a:solidFill>
                <a:latin typeface="Constantia" pitchFamily="18" charset="0"/>
                <a:ea typeface="宋体" charset="-122"/>
              </a:rPr>
              <a:t>每个路由器中的路由表从自己的链路状态数据库出发，计算以本路由器为根的</a:t>
            </a:r>
            <a:r>
              <a:rPr lang="zh-CN" altLang="en-US" b="1" dirty="0" smtClean="0">
                <a:solidFill>
                  <a:srgbClr val="2D2DB9"/>
                </a:solidFill>
                <a:latin typeface="Constantia" pitchFamily="18" charset="0"/>
                <a:ea typeface="宋体" charset="-122"/>
              </a:rPr>
              <a:t>最短路径树</a:t>
            </a:r>
            <a:r>
              <a:rPr lang="zh-CN" altLang="en-US" dirty="0" smtClean="0">
                <a:solidFill>
                  <a:srgbClr val="2D2DB9"/>
                </a:solidFill>
                <a:latin typeface="Constantia" pitchFamily="18" charset="0"/>
                <a:ea typeface="宋体" charset="-122"/>
              </a:rPr>
              <a:t>，再根据最短路径树得出路由表。</a:t>
            </a:r>
          </a:p>
          <a:p>
            <a:endParaRPr lang="zh-CN" altLang="en-US" dirty="0" smtClean="0">
              <a:ea typeface="宋体" charset="-122"/>
            </a:endParaRPr>
          </a:p>
          <a:p>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83632435-FAF1-4334-9FB0-8F2D2CEEB572}" type="slidenum">
              <a:rPr lang="en-US" altLang="zh-CN" smtClean="0"/>
              <a:pPr>
                <a:defRPr/>
              </a:pPr>
              <a:t>42</a:t>
            </a:fld>
            <a:endParaRPr lang="en-US" altLang="zh-CN"/>
          </a:p>
        </p:txBody>
      </p:sp>
    </p:spTree>
    <p:extLst>
      <p:ext uri="{BB962C8B-B14F-4D97-AF65-F5344CB8AC3E}">
        <p14:creationId xmlns:p14="http://schemas.microsoft.com/office/powerpoint/2010/main" val="1606551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p:cNvSpPr>
          <p:nvPr>
            <p:ph type="sldImg"/>
          </p:nvPr>
        </p:nvSpPr>
        <p:spPr>
          <a:ln/>
        </p:spPr>
      </p:sp>
      <p:sp>
        <p:nvSpPr>
          <p:cNvPr id="35842" name="备注占位符 2"/>
          <p:cNvSpPr>
            <a:spLocks noGrp="1"/>
          </p:cNvSpPr>
          <p:nvPr>
            <p:ph type="body" idx="1"/>
          </p:nvPr>
        </p:nvSpPr>
        <p:spPr>
          <a:noFill/>
          <a:ln/>
        </p:spPr>
        <p:txBody>
          <a:bodyPr/>
          <a:lstStyle/>
          <a:p>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83632435-FAF1-4334-9FB0-8F2D2CEEB572}" type="slidenum">
              <a:rPr lang="en-US" altLang="zh-CN" smtClean="0"/>
              <a:pPr>
                <a:defRPr/>
              </a:pPr>
              <a:t>43</a:t>
            </a:fld>
            <a:endParaRPr lang="en-US" altLang="zh-CN"/>
          </a:p>
        </p:txBody>
      </p:sp>
    </p:spTree>
    <p:extLst>
      <p:ext uri="{BB962C8B-B14F-4D97-AF65-F5344CB8AC3E}">
        <p14:creationId xmlns:p14="http://schemas.microsoft.com/office/powerpoint/2010/main" val="911854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1" name="幻灯片图像占位符 1"/>
          <p:cNvSpPr>
            <a:spLocks noGrp="1" noRot="1" noChangeAspect="1"/>
          </p:cNvSpPr>
          <p:nvPr>
            <p:ph type="sldImg"/>
          </p:nvPr>
        </p:nvSpPr>
        <p:spPr>
          <a:ln/>
        </p:spPr>
      </p:sp>
      <p:sp>
        <p:nvSpPr>
          <p:cNvPr id="3" name="备注占位符 2"/>
          <p:cNvSpPr>
            <a:spLocks noGrp="1"/>
          </p:cNvSpPr>
          <p:nvPr>
            <p:ph type="body" idx="1"/>
          </p:nvPr>
        </p:nvSpPr>
        <p:spPr/>
        <p:txBody>
          <a:bodyPr>
            <a:normAutofit/>
          </a:bodyPr>
          <a:lstStyle/>
          <a:p>
            <a:pPr>
              <a:defRPr/>
            </a:pPr>
            <a:endParaRPr lang="zh-CN" altLang="en-US" dirty="0"/>
          </a:p>
        </p:txBody>
      </p:sp>
      <p:sp>
        <p:nvSpPr>
          <p:cNvPr id="4" name="灯片编号占位符 3"/>
          <p:cNvSpPr>
            <a:spLocks noGrp="1"/>
          </p:cNvSpPr>
          <p:nvPr>
            <p:ph type="sldNum" sz="quarter" idx="5"/>
          </p:nvPr>
        </p:nvSpPr>
        <p:spPr/>
        <p:txBody>
          <a:bodyPr/>
          <a:lstStyle/>
          <a:p>
            <a:pPr>
              <a:defRPr/>
            </a:pPr>
            <a:fld id="{E3207DFA-B6AD-4C14-AF72-4272662DDF2E}" type="slidenum">
              <a:rPr lang="en-US" altLang="zh-CN" smtClean="0"/>
              <a:pPr>
                <a:defRPr/>
              </a:pPr>
              <a:t>6</a:t>
            </a:fld>
            <a:endParaRPr lang="en-US" altLang="zh-CN"/>
          </a:p>
        </p:txBody>
      </p:sp>
    </p:spTree>
    <p:extLst>
      <p:ext uri="{BB962C8B-B14F-4D97-AF65-F5344CB8AC3E}">
        <p14:creationId xmlns:p14="http://schemas.microsoft.com/office/powerpoint/2010/main" val="2806348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p:cNvSpPr>
          <p:nvPr>
            <p:ph type="sldImg"/>
          </p:nvPr>
        </p:nvSpPr>
        <p:spPr>
          <a:ln/>
        </p:spPr>
      </p:sp>
      <p:sp>
        <p:nvSpPr>
          <p:cNvPr id="35842" name="备注占位符 2"/>
          <p:cNvSpPr>
            <a:spLocks noGrp="1"/>
          </p:cNvSpPr>
          <p:nvPr>
            <p:ph type="body" idx="1"/>
          </p:nvPr>
        </p:nvSpPr>
        <p:spPr>
          <a:noFill/>
          <a:ln/>
        </p:spPr>
        <p:txBody>
          <a:bodyPr/>
          <a:lstStyle/>
          <a:p>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83632435-FAF1-4334-9FB0-8F2D2CEEB572}" type="slidenum">
              <a:rPr lang="en-US" altLang="zh-CN" smtClean="0"/>
              <a:pPr>
                <a:defRPr/>
              </a:pPr>
              <a:t>44</a:t>
            </a:fld>
            <a:endParaRPr lang="en-US" altLang="zh-CN"/>
          </a:p>
        </p:txBody>
      </p:sp>
    </p:spTree>
    <p:extLst>
      <p:ext uri="{BB962C8B-B14F-4D97-AF65-F5344CB8AC3E}">
        <p14:creationId xmlns:p14="http://schemas.microsoft.com/office/powerpoint/2010/main" val="537478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p:spPr>
        <p:txBody>
          <a:bodyPr/>
          <a:lstStyle/>
          <a:p>
            <a:r>
              <a:rPr lang="zh-CN" altLang="en-US" dirty="0" smtClean="0">
                <a:ea typeface="宋体" charset="-122"/>
              </a:rPr>
              <a:t>网络与路由器直接连接的开销为</a:t>
            </a:r>
            <a:r>
              <a:rPr lang="en-US" altLang="zh-CN" dirty="0" smtClean="0">
                <a:ea typeface="宋体" charset="-122"/>
              </a:rPr>
              <a:t>0</a:t>
            </a:r>
            <a:r>
              <a:rPr lang="zh-CN" altLang="en-US" dirty="0" smtClean="0">
                <a:ea typeface="宋体" charset="-122"/>
              </a:rPr>
              <a:t>；关注</a:t>
            </a:r>
            <a:r>
              <a:rPr lang="en-US" altLang="zh-CN" dirty="0" smtClean="0">
                <a:ea typeface="宋体" charset="-122"/>
              </a:rPr>
              <a:t>R8</a:t>
            </a:r>
            <a:r>
              <a:rPr lang="zh-CN" altLang="en-US" dirty="0" smtClean="0">
                <a:ea typeface="宋体" charset="-122"/>
              </a:rPr>
              <a:t>。</a:t>
            </a:r>
            <a:r>
              <a:rPr lang="en-US" altLang="zh-CN" dirty="0" smtClean="0">
                <a:ea typeface="宋体" charset="-122"/>
              </a:rPr>
              <a:t>R8-R11(N6)</a:t>
            </a:r>
            <a:r>
              <a:rPr lang="zh-CN" altLang="en-US" dirty="0" smtClean="0">
                <a:ea typeface="宋体" charset="-122"/>
              </a:rPr>
              <a:t>有很多条路。</a:t>
            </a:r>
          </a:p>
        </p:txBody>
      </p:sp>
    </p:spTree>
    <p:extLst>
      <p:ext uri="{BB962C8B-B14F-4D97-AF65-F5344CB8AC3E}">
        <p14:creationId xmlns:p14="http://schemas.microsoft.com/office/powerpoint/2010/main" val="2071698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endParaRPr lang="zh-CN" altLang="en-US" sz="1000" b="1" smtClean="0">
              <a:solidFill>
                <a:srgbClr val="C00000"/>
              </a:solidFill>
              <a:ea typeface="宋体" charset="-122"/>
              <a:cs typeface="Times New Roman" pitchFamily="18" charset="0"/>
            </a:endParaRPr>
          </a:p>
        </p:txBody>
      </p:sp>
    </p:spTree>
    <p:extLst>
      <p:ext uri="{BB962C8B-B14F-4D97-AF65-F5344CB8AC3E}">
        <p14:creationId xmlns:p14="http://schemas.microsoft.com/office/powerpoint/2010/main" val="3503814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p:spPr>
        <p:txBody>
          <a:bodyPr/>
          <a:lstStyle/>
          <a:p>
            <a:r>
              <a:rPr lang="zh-CN" altLang="en-US" sz="1000" b="1" smtClean="0">
                <a:solidFill>
                  <a:srgbClr val="C00000"/>
                </a:solidFill>
                <a:ea typeface="宋体" charset="-122"/>
                <a:cs typeface="Times New Roman" pitchFamily="18" charset="0"/>
              </a:rPr>
              <a:t>最短路径优先算法计算出的以</a:t>
            </a:r>
            <a:r>
              <a:rPr lang="en-US" altLang="zh-CN" sz="1000" b="1" smtClean="0">
                <a:solidFill>
                  <a:srgbClr val="C00000"/>
                </a:solidFill>
                <a:ea typeface="宋体" charset="-122"/>
                <a:cs typeface="Times New Roman" pitchFamily="18" charset="0"/>
              </a:rPr>
              <a:t>R8</a:t>
            </a:r>
            <a:r>
              <a:rPr lang="zh-CN" altLang="en-US" sz="1000" b="1" smtClean="0">
                <a:solidFill>
                  <a:srgbClr val="C00000"/>
                </a:solidFill>
                <a:ea typeface="宋体" charset="-122"/>
                <a:cs typeface="Times New Roman" pitchFamily="18" charset="0"/>
              </a:rPr>
              <a:t>为根的最短路径树。</a:t>
            </a:r>
          </a:p>
          <a:p>
            <a:endParaRPr lang="zh-CN" altLang="en-US" smtClean="0">
              <a:ea typeface="宋体" charset="-122"/>
            </a:endParaRPr>
          </a:p>
        </p:txBody>
      </p:sp>
    </p:spTree>
    <p:extLst>
      <p:ext uri="{BB962C8B-B14F-4D97-AF65-F5344CB8AC3E}">
        <p14:creationId xmlns:p14="http://schemas.microsoft.com/office/powerpoint/2010/main" val="2858415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C8C5E7B-C8F5-4E33-AA5F-46EF505D9D35}" type="slidenum">
              <a:rPr lang="en-US" altLang="zh-CN" smtClean="0"/>
              <a:pPr>
                <a:defRPr/>
              </a:pPr>
              <a:t>51</a:t>
            </a:fld>
            <a:endParaRPr lang="en-US" altLang="zh-CN"/>
          </a:p>
        </p:txBody>
      </p:sp>
    </p:spTree>
    <p:extLst>
      <p:ext uri="{BB962C8B-B14F-4D97-AF65-F5344CB8AC3E}">
        <p14:creationId xmlns:p14="http://schemas.microsoft.com/office/powerpoint/2010/main" val="2458339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p:cNvSpPr>
          <p:nvPr>
            <p:ph type="sldImg"/>
          </p:nvPr>
        </p:nvSpPr>
        <p:spPr>
          <a:ln/>
        </p:spPr>
      </p:sp>
      <p:sp>
        <p:nvSpPr>
          <p:cNvPr id="47106" name="备注占位符 2"/>
          <p:cNvSpPr>
            <a:spLocks noGrp="1"/>
          </p:cNvSpPr>
          <p:nvPr>
            <p:ph type="body" idx="1"/>
          </p:nvPr>
        </p:nvSpPr>
        <p:spPr>
          <a:noFill/>
          <a:ln/>
        </p:spPr>
        <p:txBody>
          <a:bodyPr/>
          <a:lstStyle/>
          <a:p>
            <a:r>
              <a:rPr lang="en-US" altLang="zh-CN" smtClean="0">
                <a:solidFill>
                  <a:srgbClr val="2D2DB9"/>
                </a:solidFill>
                <a:latin typeface="Constantia" pitchFamily="18" charset="0"/>
                <a:ea typeface="宋体" charset="-122"/>
              </a:rPr>
              <a:t>BGP</a:t>
            </a:r>
            <a:r>
              <a:rPr lang="zh-CN" altLang="en-US" smtClean="0">
                <a:solidFill>
                  <a:srgbClr val="2D2DB9"/>
                </a:solidFill>
                <a:latin typeface="Constantia" pitchFamily="18" charset="0"/>
                <a:ea typeface="宋体" charset="-122"/>
              </a:rPr>
              <a:t>协议交换路由信息的结点数以自治系统数为单位。</a:t>
            </a:r>
          </a:p>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D513560C-ACCC-4563-83D5-7153F991D76B}" type="slidenum">
              <a:rPr lang="en-US" altLang="zh-CN" smtClean="0"/>
              <a:pPr>
                <a:defRPr/>
              </a:pPr>
              <a:t>52</a:t>
            </a:fld>
            <a:endParaRPr lang="en-US" altLang="zh-CN"/>
          </a:p>
        </p:txBody>
      </p:sp>
    </p:spTree>
    <p:extLst>
      <p:ext uri="{BB962C8B-B14F-4D97-AF65-F5344CB8AC3E}">
        <p14:creationId xmlns:p14="http://schemas.microsoft.com/office/powerpoint/2010/main" val="2671933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7"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a:bodyPr>
          <a:lstStyle/>
          <a:p>
            <a:pPr marL="268288" indent="-268288">
              <a:lnSpc>
                <a:spcPct val="120000"/>
              </a:lnSpc>
              <a:spcAft>
                <a:spcPts val="600"/>
              </a:spcAft>
              <a:defRPr/>
            </a:pPr>
            <a:r>
              <a:rPr lang="en-US" altLang="zh-CN" dirty="0" smtClean="0">
                <a:solidFill>
                  <a:srgbClr val="1A3868"/>
                </a:solidFill>
                <a:latin typeface="+mn-ea"/>
                <a:cs typeface="Times New Roman" pitchFamily="18" charset="0"/>
              </a:rPr>
              <a:t>(1)</a:t>
            </a:r>
            <a:r>
              <a:rPr lang="zh-CN" altLang="en-US" dirty="0" smtClean="0">
                <a:solidFill>
                  <a:srgbClr val="1A3868"/>
                </a:solidFill>
                <a:latin typeface="+mn-ea"/>
                <a:cs typeface="Times New Roman" pitchFamily="18" charset="0"/>
              </a:rPr>
              <a:t>为了实现分组转发功能，路由器内部有一个路由表数据库与一个网络路由状态数据库；路由器定期更新路由表；</a:t>
            </a:r>
            <a:endParaRPr lang="en-US" altLang="zh-CN" dirty="0" smtClean="0">
              <a:solidFill>
                <a:srgbClr val="1A3868"/>
              </a:solidFill>
              <a:latin typeface="+mn-ea"/>
              <a:cs typeface="Times New Roman" pitchFamily="18" charset="0"/>
            </a:endParaRPr>
          </a:p>
          <a:p>
            <a:pPr marL="268288" indent="-268288">
              <a:lnSpc>
                <a:spcPct val="120000"/>
              </a:lnSpc>
              <a:spcAft>
                <a:spcPts val="600"/>
              </a:spcAft>
              <a:defRPr/>
            </a:pPr>
            <a:r>
              <a:rPr lang="en-US" altLang="zh-CN" dirty="0" smtClean="0">
                <a:solidFill>
                  <a:srgbClr val="1A3868"/>
                </a:solidFill>
                <a:latin typeface="+mn-ea"/>
                <a:cs typeface="Times New Roman" pitchFamily="18" charset="0"/>
              </a:rPr>
              <a:t>(2)</a:t>
            </a:r>
            <a:r>
              <a:rPr lang="zh-CN" altLang="en-US" dirty="0" smtClean="0">
                <a:solidFill>
                  <a:srgbClr val="1A3868"/>
                </a:solidFill>
                <a:latin typeface="+mn-ea"/>
                <a:cs typeface="Times New Roman" pitchFamily="18" charset="0"/>
              </a:rPr>
              <a:t>当一个分组进入路由器时，路由器检查报文分组的源地址与目的地址，然后根据路由表数据库的相关信息，决定该分组应该传送给哪个路由器或主机。</a:t>
            </a:r>
          </a:p>
          <a:p>
            <a:pPr>
              <a:defRPr/>
            </a:pPr>
            <a:endParaRPr lang="zh-CN" altLang="en-US" dirty="0"/>
          </a:p>
        </p:txBody>
      </p:sp>
      <p:sp>
        <p:nvSpPr>
          <p:cNvPr id="4" name="灯片编号占位符 3"/>
          <p:cNvSpPr txBox="1">
            <a:spLocks noGrp="1"/>
          </p:cNvSpPr>
          <p:nvPr/>
        </p:nvSpPr>
        <p:spPr bwMode="auto">
          <a:xfrm>
            <a:off x="3886200" y="8686800"/>
            <a:ext cx="2971800" cy="457200"/>
          </a:xfrm>
          <a:prstGeom prst="rect">
            <a:avLst/>
          </a:prstGeom>
          <a:noFill/>
          <a:ln>
            <a:miter lim="800000"/>
            <a:headEnd/>
            <a:tailEnd/>
          </a:ln>
        </p:spPr>
        <p:txBody>
          <a:bodyPr anchor="b"/>
          <a:lstStyle/>
          <a:p>
            <a:pPr algn="r">
              <a:defRPr/>
            </a:pPr>
            <a:fld id="{48E0B934-88DC-41C2-849E-59B5A41339C5}" type="slidenum">
              <a:rPr kumimoji="1" lang="en-US" altLang="zh-CN" sz="1200" b="0" u="none">
                <a:solidFill>
                  <a:schemeClr val="tx1"/>
                </a:solidFill>
                <a:ea typeface="宋体" pitchFamily="2" charset="-122"/>
                <a:cs typeface="+mn-cs"/>
              </a:rPr>
              <a:pPr algn="r">
                <a:defRPr/>
              </a:pPr>
              <a:t>61</a:t>
            </a:fld>
            <a:endParaRPr kumimoji="1" lang="en-US" altLang="zh-CN" sz="1200" b="0" u="none">
              <a:solidFill>
                <a:schemeClr val="tx1"/>
              </a:solidFill>
              <a:ea typeface="宋体" pitchFamily="2" charset="-122"/>
              <a:cs typeface="+mn-cs"/>
            </a:endParaRPr>
          </a:p>
        </p:txBody>
      </p:sp>
    </p:spTree>
    <p:extLst>
      <p:ext uri="{BB962C8B-B14F-4D97-AF65-F5344CB8AC3E}">
        <p14:creationId xmlns:p14="http://schemas.microsoft.com/office/powerpoint/2010/main" val="4241277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Rot="1" noChangeAspect="1" noChangeArrowheads="1" noTextEdit="1"/>
          </p:cNvSpPr>
          <p:nvPr>
            <p:ph type="sldImg"/>
          </p:nvPr>
        </p:nvSpPr>
        <p:spPr>
          <a:ln/>
        </p:spPr>
      </p:sp>
      <p:sp>
        <p:nvSpPr>
          <p:cNvPr id="443395" name="Rectangle 3"/>
          <p:cNvSpPr>
            <a:spLocks noGrp="1" noChangeArrowheads="1"/>
          </p:cNvSpPr>
          <p:nvPr>
            <p:ph type="body" idx="1"/>
          </p:nvPr>
        </p:nvSpPr>
        <p:spPr>
          <a:noFill/>
          <a:ln/>
        </p:spPr>
        <p:txBody>
          <a:bodyPr/>
          <a:lstStyle/>
          <a:p>
            <a:pPr>
              <a:lnSpc>
                <a:spcPct val="120000"/>
              </a:lnSpc>
              <a:spcAft>
                <a:spcPts val="600"/>
              </a:spcAft>
            </a:pPr>
            <a:r>
              <a:rPr lang="zh-CN" altLang="en-US" sz="1000" smtClean="0">
                <a:solidFill>
                  <a:srgbClr val="C00000"/>
                </a:solidFill>
                <a:ea typeface="宋体" charset="-122"/>
                <a:cs typeface="Times New Roman" pitchFamily="18" charset="0"/>
              </a:rPr>
              <a:t>路由选择算法</a:t>
            </a:r>
            <a:r>
              <a:rPr lang="zh-CN" altLang="en-US" sz="1000" smtClean="0">
                <a:solidFill>
                  <a:srgbClr val="1A3868"/>
                </a:solidFill>
                <a:ea typeface="宋体" charset="-122"/>
                <a:cs typeface="Times New Roman" pitchFamily="18" charset="0"/>
              </a:rPr>
              <a:t>（</a:t>
            </a:r>
            <a:r>
              <a:rPr lang="en-US" altLang="zh-CN" sz="1000" smtClean="0">
                <a:solidFill>
                  <a:srgbClr val="1A3868"/>
                </a:solidFill>
                <a:ea typeface="宋体" charset="-122"/>
                <a:cs typeface="Times New Roman" pitchFamily="18" charset="0"/>
              </a:rPr>
              <a:t>routing algorithm</a:t>
            </a:r>
            <a:r>
              <a:rPr lang="zh-CN" altLang="en-US" sz="1000" smtClean="0">
                <a:solidFill>
                  <a:srgbClr val="1A3868"/>
                </a:solidFill>
                <a:ea typeface="宋体" charset="-122"/>
                <a:cs typeface="Times New Roman" pitchFamily="18" charset="0"/>
              </a:rPr>
              <a:t>）与</a:t>
            </a:r>
            <a:r>
              <a:rPr lang="zh-CN" altLang="en-US" sz="1000" smtClean="0">
                <a:solidFill>
                  <a:srgbClr val="C00000"/>
                </a:solidFill>
                <a:ea typeface="宋体" charset="-122"/>
                <a:cs typeface="Times New Roman" pitchFamily="18" charset="0"/>
              </a:rPr>
              <a:t>路由选择协议</a:t>
            </a:r>
            <a:r>
              <a:rPr lang="zh-CN" altLang="en-US" sz="1000" smtClean="0">
                <a:solidFill>
                  <a:srgbClr val="1A3868"/>
                </a:solidFill>
                <a:ea typeface="宋体" charset="-122"/>
                <a:cs typeface="Times New Roman" pitchFamily="18" charset="0"/>
              </a:rPr>
              <a:t>（</a:t>
            </a:r>
            <a:r>
              <a:rPr lang="en-US" altLang="zh-CN" sz="1000" smtClean="0">
                <a:solidFill>
                  <a:srgbClr val="1A3868"/>
                </a:solidFill>
                <a:ea typeface="宋体" charset="-122"/>
                <a:cs typeface="Times New Roman" pitchFamily="18" charset="0"/>
              </a:rPr>
              <a:t>routing protocol</a:t>
            </a:r>
            <a:r>
              <a:rPr lang="zh-CN" altLang="en-US" sz="1000" smtClean="0">
                <a:solidFill>
                  <a:srgbClr val="1A3868"/>
                </a:solidFill>
                <a:ea typeface="宋体" charset="-122"/>
                <a:cs typeface="Times New Roman" pitchFamily="18" charset="0"/>
              </a:rPr>
              <a:t>）的概念不同；</a:t>
            </a:r>
            <a:endParaRPr lang="en-US" altLang="zh-CN" sz="1000" smtClean="0">
              <a:solidFill>
                <a:srgbClr val="1A3868"/>
              </a:solidFill>
              <a:ea typeface="宋体" charset="-122"/>
              <a:cs typeface="Times New Roman" pitchFamily="18" charset="0"/>
            </a:endParaRPr>
          </a:p>
          <a:p>
            <a:pPr>
              <a:lnSpc>
                <a:spcPct val="120000"/>
              </a:lnSpc>
              <a:spcAft>
                <a:spcPts val="600"/>
              </a:spcAft>
            </a:pPr>
            <a:r>
              <a:rPr lang="zh-CN" altLang="en-US" sz="1000" smtClean="0">
                <a:solidFill>
                  <a:srgbClr val="1A3868"/>
                </a:solidFill>
                <a:ea typeface="宋体" charset="-122"/>
                <a:cs typeface="Times New Roman" pitchFamily="18" charset="0"/>
              </a:rPr>
              <a:t>路由选择算法的目标是产生一个路由表，为路由器转发</a:t>
            </a:r>
            <a:r>
              <a:rPr lang="en-US" altLang="zh-CN" sz="1000" smtClean="0">
                <a:solidFill>
                  <a:srgbClr val="1A3868"/>
                </a:solidFill>
                <a:ea typeface="宋体" charset="-122"/>
                <a:cs typeface="Times New Roman" pitchFamily="18" charset="0"/>
              </a:rPr>
              <a:t>IP</a:t>
            </a:r>
            <a:r>
              <a:rPr lang="zh-CN" altLang="en-US" sz="1000" smtClean="0">
                <a:solidFill>
                  <a:srgbClr val="1A3868"/>
                </a:solidFill>
                <a:ea typeface="宋体" charset="-122"/>
                <a:cs typeface="Times New Roman" pitchFamily="18" charset="0"/>
              </a:rPr>
              <a:t>分组找出适当的下一跳路由器；</a:t>
            </a:r>
            <a:endParaRPr lang="en-US" altLang="zh-CN" sz="1000" smtClean="0">
              <a:solidFill>
                <a:srgbClr val="1A3868"/>
              </a:solidFill>
              <a:ea typeface="宋体" charset="-122"/>
              <a:cs typeface="Times New Roman" pitchFamily="18" charset="0"/>
            </a:endParaRPr>
          </a:p>
          <a:p>
            <a:pPr>
              <a:lnSpc>
                <a:spcPct val="120000"/>
              </a:lnSpc>
              <a:spcAft>
                <a:spcPts val="600"/>
              </a:spcAft>
            </a:pPr>
            <a:r>
              <a:rPr lang="zh-CN" altLang="en-US" sz="1000" smtClean="0">
                <a:solidFill>
                  <a:srgbClr val="1A3868"/>
                </a:solidFill>
                <a:ea typeface="宋体" charset="-122"/>
                <a:cs typeface="Times New Roman" pitchFamily="18" charset="0"/>
              </a:rPr>
              <a:t>路由选择协议的目标是实现</a:t>
            </a:r>
            <a:r>
              <a:rPr lang="zh-CN" altLang="en-US" sz="1000" smtClean="0">
                <a:solidFill>
                  <a:srgbClr val="C00000"/>
                </a:solidFill>
                <a:ea typeface="宋体" charset="-122"/>
                <a:cs typeface="Times New Roman" pitchFamily="18" charset="0"/>
              </a:rPr>
              <a:t>路由表中路由信息的动态更新</a:t>
            </a:r>
          </a:p>
        </p:txBody>
      </p:sp>
    </p:spTree>
    <p:extLst>
      <p:ext uri="{BB962C8B-B14F-4D97-AF65-F5344CB8AC3E}">
        <p14:creationId xmlns:p14="http://schemas.microsoft.com/office/powerpoint/2010/main" val="2447160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3" name="Rectangle 2"/>
          <p:cNvSpPr>
            <a:spLocks noGrp="1" noRot="1" noChangeAspect="1" noChangeArrowheads="1" noTextEdit="1"/>
          </p:cNvSpPr>
          <p:nvPr>
            <p:ph type="sldImg"/>
          </p:nvPr>
        </p:nvSpPr>
        <p:spPr>
          <a:ln/>
        </p:spPr>
      </p:sp>
      <p:sp>
        <p:nvSpPr>
          <p:cNvPr id="438274" name="Rectangle 3"/>
          <p:cNvSpPr>
            <a:spLocks noGrp="1" noChangeArrowheads="1"/>
          </p:cNvSpPr>
          <p:nvPr>
            <p:ph type="body" idx="1"/>
          </p:nvPr>
        </p:nvSpPr>
        <p:spPr>
          <a:noFill/>
          <a:ln/>
        </p:spPr>
        <p:txBody>
          <a:bodyPr/>
          <a:lstStyle/>
          <a:p>
            <a:r>
              <a:rPr lang="zh-CN" altLang="en-US" sz="1000" dirty="0" smtClean="0">
                <a:solidFill>
                  <a:srgbClr val="1A3868"/>
                </a:solidFill>
                <a:latin typeface="微软雅黑" pitchFamily="34" charset="-122"/>
                <a:ea typeface="宋体" charset="-122"/>
                <a:cs typeface="Times New Roman" pitchFamily="18" charset="0"/>
              </a:rPr>
              <a:t>如果接收的分组是交换的路由信息的分组（如</a:t>
            </a:r>
            <a:r>
              <a:rPr lang="en-US" altLang="zh-CN" sz="1000" dirty="0" smtClean="0">
                <a:solidFill>
                  <a:srgbClr val="1A3868"/>
                </a:solidFill>
                <a:latin typeface="微软雅黑" pitchFamily="34" charset="-122"/>
                <a:ea typeface="宋体" charset="-122"/>
                <a:cs typeface="Times New Roman" pitchFamily="18" charset="0"/>
              </a:rPr>
              <a:t>RIP</a:t>
            </a:r>
            <a:r>
              <a:rPr lang="zh-CN" altLang="en-US" sz="1000" dirty="0" smtClean="0">
                <a:solidFill>
                  <a:srgbClr val="1A3868"/>
                </a:solidFill>
                <a:latin typeface="微软雅黑" pitchFamily="34" charset="-122"/>
                <a:ea typeface="宋体" charset="-122"/>
                <a:cs typeface="Times New Roman" pitchFamily="18" charset="0"/>
              </a:rPr>
              <a:t>或</a:t>
            </a:r>
            <a:r>
              <a:rPr lang="en-US" altLang="zh-CN" sz="1000" dirty="0" smtClean="0">
                <a:solidFill>
                  <a:srgbClr val="1A3868"/>
                </a:solidFill>
                <a:latin typeface="微软雅黑" pitchFamily="34" charset="-122"/>
                <a:ea typeface="宋体" charset="-122"/>
                <a:cs typeface="Times New Roman" pitchFamily="18" charset="0"/>
              </a:rPr>
              <a:t>OSPF</a:t>
            </a:r>
            <a:r>
              <a:rPr lang="zh-CN" altLang="en-US" sz="1000" dirty="0" smtClean="0">
                <a:solidFill>
                  <a:srgbClr val="1A3868"/>
                </a:solidFill>
                <a:latin typeface="微软雅黑" pitchFamily="34" charset="-122"/>
                <a:ea typeface="宋体" charset="-122"/>
                <a:cs typeface="Times New Roman" pitchFamily="18" charset="0"/>
              </a:rPr>
              <a:t>分组），则将这种分组送交路由选择处理器；如果接收到的是数据分组，则按照分组头中的目的地址查找转发表，决定合适的输出端口。三个模块要进行数据的拆包、封装。</a:t>
            </a:r>
          </a:p>
        </p:txBody>
      </p:sp>
    </p:spTree>
    <p:extLst>
      <p:ext uri="{BB962C8B-B14F-4D97-AF65-F5344CB8AC3E}">
        <p14:creationId xmlns:p14="http://schemas.microsoft.com/office/powerpoint/2010/main" val="3044252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69" name="Rectangle 2"/>
          <p:cNvSpPr>
            <a:spLocks noGrp="1" noRot="1" noChangeAspect="1" noChangeArrowheads="1" noTextEdit="1"/>
          </p:cNvSpPr>
          <p:nvPr>
            <p:ph type="sldImg"/>
          </p:nvPr>
        </p:nvSpPr>
        <p:spPr>
          <a:ln/>
        </p:spPr>
      </p:sp>
      <p:sp>
        <p:nvSpPr>
          <p:cNvPr id="442370" name="Rectangle 3"/>
          <p:cNvSpPr>
            <a:spLocks noGrp="1" noChangeArrowheads="1"/>
          </p:cNvSpPr>
          <p:nvPr>
            <p:ph type="body" idx="1"/>
          </p:nvPr>
        </p:nvSpPr>
        <p:spPr>
          <a:noFill/>
          <a:ln/>
        </p:spPr>
        <p:txBody>
          <a:bodyPr/>
          <a:lstStyle/>
          <a:p>
            <a:r>
              <a:rPr lang="zh-CN" altLang="en-US" dirty="0" smtClean="0">
                <a:ea typeface="宋体" charset="-122"/>
              </a:rPr>
              <a:t>线速很难达到。</a:t>
            </a:r>
          </a:p>
        </p:txBody>
      </p:sp>
    </p:spTree>
    <p:extLst>
      <p:ext uri="{BB962C8B-B14F-4D97-AF65-F5344CB8AC3E}">
        <p14:creationId xmlns:p14="http://schemas.microsoft.com/office/powerpoint/2010/main" val="4139201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69" name="幻灯片图像占位符 1"/>
          <p:cNvSpPr>
            <a:spLocks noGrp="1" noRot="1" noChangeAspect="1"/>
          </p:cNvSpPr>
          <p:nvPr>
            <p:ph type="sldImg"/>
          </p:nvPr>
        </p:nvSpPr>
        <p:spPr>
          <a:ln/>
        </p:spPr>
      </p:sp>
      <p:sp>
        <p:nvSpPr>
          <p:cNvPr id="416770" name="备注占位符 2"/>
          <p:cNvSpPr>
            <a:spLocks noGrp="1"/>
          </p:cNvSpPr>
          <p:nvPr>
            <p:ph type="body" idx="1"/>
          </p:nvPr>
        </p:nvSpPr>
        <p:spPr>
          <a:noFill/>
          <a:ln/>
        </p:spPr>
        <p:txBody>
          <a:bodyPr/>
          <a:lstStyle/>
          <a:p>
            <a:r>
              <a:rPr lang="zh-CN" altLang="en-US" b="1" dirty="0" smtClean="0">
                <a:solidFill>
                  <a:srgbClr val="2D2DB9"/>
                </a:solidFill>
                <a:ea typeface="宋体" charset="-122"/>
              </a:rPr>
              <a:t>大型互联网络通常采用动态路由表；</a:t>
            </a:r>
            <a:r>
              <a:rPr lang="zh-CN" altLang="en-US" dirty="0" smtClean="0">
                <a:solidFill>
                  <a:srgbClr val="1A3868"/>
                </a:solidFill>
                <a:ea typeface="宋体" charset="-122"/>
                <a:cs typeface="Times New Roman" pitchFamily="18" charset="0"/>
              </a:rPr>
              <a:t>当互联网结构变化时，例如当某个路由器出现故障或某条链路中断时。</a:t>
            </a:r>
            <a:endParaRPr lang="en-US" altLang="zh-CN" dirty="0" smtClean="0">
              <a:solidFill>
                <a:srgbClr val="1A3868"/>
              </a:solidFill>
              <a:ea typeface="宋体" charset="-122"/>
              <a:cs typeface="Times New Roman" pitchFamily="18" charset="0"/>
            </a:endParaRPr>
          </a:p>
          <a:p>
            <a:pPr marL="268288" indent="-268288" eaLnBrk="0" hangingPunct="0">
              <a:lnSpc>
                <a:spcPct val="120000"/>
              </a:lnSpc>
              <a:spcAft>
                <a:spcPts val="600"/>
              </a:spcAft>
              <a:buFont typeface="Arial" pitchFamily="34" charset="0"/>
              <a:buChar char="•"/>
              <a:defRPr/>
            </a:pPr>
            <a:r>
              <a:rPr lang="zh-CN" altLang="en-US" sz="1200" kern="1200" dirty="0" smtClean="0">
                <a:solidFill>
                  <a:srgbClr val="C00000"/>
                </a:solidFill>
                <a:latin typeface="Times New Roman" pitchFamily="18" charset="0"/>
                <a:cs typeface="Times New Roman" pitchFamily="18" charset="0"/>
              </a:rPr>
              <a:t>路由选择算法</a:t>
            </a:r>
            <a:r>
              <a:rPr lang="zh-CN" altLang="en-US" sz="1200" kern="1200" dirty="0" smtClean="0">
                <a:solidFill>
                  <a:srgbClr val="1A3868"/>
                </a:solidFill>
                <a:latin typeface="Times New Roman" pitchFamily="18" charset="0"/>
                <a:cs typeface="Times New Roman" pitchFamily="18" charset="0"/>
              </a:rPr>
              <a:t>（</a:t>
            </a:r>
            <a:r>
              <a:rPr lang="en-US" altLang="zh-CN" sz="1200" kern="1200" dirty="0" smtClean="0">
                <a:solidFill>
                  <a:srgbClr val="1A3868"/>
                </a:solidFill>
                <a:latin typeface="Times New Roman" pitchFamily="18" charset="0"/>
                <a:cs typeface="Times New Roman" pitchFamily="18" charset="0"/>
              </a:rPr>
              <a:t>routing algorithm</a:t>
            </a:r>
            <a:r>
              <a:rPr lang="zh-CN" altLang="en-US" sz="1200" kern="1200" dirty="0" smtClean="0">
                <a:solidFill>
                  <a:srgbClr val="1A3868"/>
                </a:solidFill>
                <a:latin typeface="Times New Roman" pitchFamily="18" charset="0"/>
                <a:cs typeface="Times New Roman" pitchFamily="18" charset="0"/>
              </a:rPr>
              <a:t>）与</a:t>
            </a:r>
            <a:r>
              <a:rPr lang="zh-CN" altLang="en-US" sz="1200" kern="1200" dirty="0" smtClean="0">
                <a:solidFill>
                  <a:srgbClr val="C00000"/>
                </a:solidFill>
                <a:latin typeface="Times New Roman" pitchFamily="18" charset="0"/>
                <a:cs typeface="Times New Roman" pitchFamily="18" charset="0"/>
              </a:rPr>
              <a:t>路由选择协议</a:t>
            </a:r>
            <a:r>
              <a:rPr lang="zh-CN" altLang="en-US" sz="1200" kern="1200" dirty="0" smtClean="0">
                <a:solidFill>
                  <a:srgbClr val="1A3868"/>
                </a:solidFill>
                <a:latin typeface="Times New Roman" pitchFamily="18" charset="0"/>
                <a:cs typeface="Times New Roman" pitchFamily="18" charset="0"/>
              </a:rPr>
              <a:t>（</a:t>
            </a:r>
            <a:r>
              <a:rPr lang="en-US" altLang="zh-CN" sz="1200" kern="1200" dirty="0" smtClean="0">
                <a:solidFill>
                  <a:srgbClr val="1A3868"/>
                </a:solidFill>
                <a:latin typeface="Times New Roman" pitchFamily="18" charset="0"/>
                <a:cs typeface="Times New Roman" pitchFamily="18" charset="0"/>
              </a:rPr>
              <a:t>routing protocol</a:t>
            </a:r>
            <a:r>
              <a:rPr lang="zh-CN" altLang="en-US" sz="1200" kern="1200" dirty="0" smtClean="0">
                <a:solidFill>
                  <a:srgbClr val="1A3868"/>
                </a:solidFill>
                <a:latin typeface="Times New Roman" pitchFamily="18" charset="0"/>
                <a:cs typeface="Times New Roman" pitchFamily="18" charset="0"/>
              </a:rPr>
              <a:t>）的概念不同；</a:t>
            </a:r>
            <a:endParaRPr lang="en-US" altLang="zh-CN" sz="1200" kern="1200" dirty="0" smtClean="0">
              <a:solidFill>
                <a:srgbClr val="1A3868"/>
              </a:solidFill>
              <a:latin typeface="Times New Roman" pitchFamily="18" charset="0"/>
              <a:cs typeface="Times New Roman" pitchFamily="18" charset="0"/>
            </a:endParaRPr>
          </a:p>
          <a:p>
            <a:pPr marL="268288" indent="-268288" eaLnBrk="0" hangingPunct="0">
              <a:lnSpc>
                <a:spcPct val="120000"/>
              </a:lnSpc>
              <a:spcAft>
                <a:spcPts val="600"/>
              </a:spcAft>
              <a:buFont typeface="Arial" pitchFamily="34" charset="0"/>
              <a:buChar char="•"/>
              <a:defRPr/>
            </a:pPr>
            <a:r>
              <a:rPr lang="zh-CN" altLang="en-US" sz="1200" kern="1200" dirty="0" smtClean="0">
                <a:solidFill>
                  <a:srgbClr val="1A3868"/>
                </a:solidFill>
                <a:latin typeface="Times New Roman" pitchFamily="18" charset="0"/>
                <a:cs typeface="Times New Roman" pitchFamily="18" charset="0"/>
              </a:rPr>
              <a:t>路由选择算法的目标是产生一个路由表，为路由器转发</a:t>
            </a:r>
            <a:r>
              <a:rPr lang="en-US" altLang="zh-CN" sz="1200" kern="1200" dirty="0" smtClean="0">
                <a:solidFill>
                  <a:srgbClr val="1A3868"/>
                </a:solidFill>
                <a:latin typeface="Times New Roman" pitchFamily="18" charset="0"/>
                <a:cs typeface="Times New Roman" pitchFamily="18" charset="0"/>
              </a:rPr>
              <a:t>IP</a:t>
            </a:r>
            <a:r>
              <a:rPr lang="zh-CN" altLang="en-US" sz="1200" kern="1200" dirty="0" smtClean="0">
                <a:solidFill>
                  <a:srgbClr val="1A3868"/>
                </a:solidFill>
                <a:latin typeface="Times New Roman" pitchFamily="18" charset="0"/>
                <a:cs typeface="Times New Roman" pitchFamily="18" charset="0"/>
              </a:rPr>
              <a:t>分组找出适当的下一跳路由器；</a:t>
            </a:r>
            <a:endParaRPr lang="en-US" altLang="zh-CN" sz="1200" kern="1200" dirty="0" smtClean="0">
              <a:solidFill>
                <a:srgbClr val="1A3868"/>
              </a:solidFill>
              <a:latin typeface="Times New Roman" pitchFamily="18" charset="0"/>
              <a:cs typeface="Times New Roman" pitchFamily="18" charset="0"/>
            </a:endParaRPr>
          </a:p>
          <a:p>
            <a:pPr marL="268288" indent="-268288" eaLnBrk="0" hangingPunct="0">
              <a:lnSpc>
                <a:spcPct val="120000"/>
              </a:lnSpc>
              <a:spcAft>
                <a:spcPts val="600"/>
              </a:spcAft>
              <a:buFont typeface="Arial" pitchFamily="34" charset="0"/>
              <a:buChar char="•"/>
              <a:defRPr/>
            </a:pPr>
            <a:r>
              <a:rPr lang="zh-CN" altLang="en-US" sz="1200" kern="1200" dirty="0" smtClean="0">
                <a:solidFill>
                  <a:srgbClr val="1A3868"/>
                </a:solidFill>
                <a:latin typeface="Times New Roman" pitchFamily="18" charset="0"/>
                <a:cs typeface="Times New Roman" pitchFamily="18" charset="0"/>
              </a:rPr>
              <a:t>路由选择协议的目标是实现</a:t>
            </a:r>
            <a:r>
              <a:rPr lang="zh-CN" altLang="en-US" sz="1200" kern="1200" dirty="0" smtClean="0">
                <a:solidFill>
                  <a:srgbClr val="C00000"/>
                </a:solidFill>
                <a:latin typeface="Times New Roman" pitchFamily="18" charset="0"/>
                <a:cs typeface="Times New Roman" pitchFamily="18" charset="0"/>
              </a:rPr>
              <a:t>路由表中路由信息的动态更新</a:t>
            </a:r>
            <a:r>
              <a:rPr lang="zh-CN" altLang="en-US" sz="1200" kern="1200" dirty="0" smtClean="0">
                <a:solidFill>
                  <a:srgbClr val="1A3868"/>
                </a:solidFill>
                <a:latin typeface="Times New Roman" pitchFamily="18" charset="0"/>
                <a:cs typeface="Times New Roman" pitchFamily="18" charset="0"/>
              </a:rPr>
              <a:t>。</a:t>
            </a:r>
          </a:p>
          <a:p>
            <a:endParaRPr lang="en-US" altLang="zh-CN" b="1" dirty="0" smtClean="0">
              <a:solidFill>
                <a:srgbClr val="2D2DB9"/>
              </a:solidFill>
              <a:ea typeface="宋体" charset="-122"/>
            </a:endParaRPr>
          </a:p>
          <a:p>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CF88C3EE-9F3A-4857-AD85-992B941EDD63}" type="slidenum">
              <a:rPr lang="en-US" altLang="zh-CN" smtClean="0"/>
              <a:pPr>
                <a:defRPr/>
              </a:pPr>
              <a:t>7</a:t>
            </a:fld>
            <a:endParaRPr lang="en-US" altLang="zh-CN"/>
          </a:p>
        </p:txBody>
      </p:sp>
    </p:spTree>
    <p:extLst>
      <p:ext uri="{BB962C8B-B14F-4D97-AF65-F5344CB8AC3E}">
        <p14:creationId xmlns:p14="http://schemas.microsoft.com/office/powerpoint/2010/main" val="1938802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Rectangle 2"/>
          <p:cNvSpPr>
            <a:spLocks noGrp="1" noRot="1" noChangeAspect="1" noChangeArrowheads="1" noTextEdit="1"/>
          </p:cNvSpPr>
          <p:nvPr>
            <p:ph type="sldImg"/>
          </p:nvPr>
        </p:nvSpPr>
        <p:spPr>
          <a:ln/>
        </p:spPr>
      </p:sp>
      <p:sp>
        <p:nvSpPr>
          <p:cNvPr id="440322" name="Rectangle 3"/>
          <p:cNvSpPr>
            <a:spLocks noGrp="1" noChangeArrowheads="1"/>
          </p:cNvSpPr>
          <p:nvPr>
            <p:ph type="body" idx="1"/>
          </p:nvPr>
        </p:nvSpPr>
        <p:spPr>
          <a:noFill/>
          <a:ln/>
        </p:spPr>
        <p:txBody>
          <a:bodyPr/>
          <a:lstStyle/>
          <a:p>
            <a:r>
              <a:rPr lang="en-US" altLang="zh-CN" dirty="0" smtClean="0">
                <a:ea typeface="宋体" charset="-122"/>
              </a:rPr>
              <a:t>OC-48(Optical Carrier)</a:t>
            </a:r>
            <a:r>
              <a:rPr lang="zh-CN" altLang="en-US" dirty="0" smtClean="0">
                <a:ea typeface="宋体" charset="-122"/>
              </a:rPr>
              <a:t>第</a:t>
            </a:r>
            <a:r>
              <a:rPr lang="en-US" altLang="zh-CN" dirty="0" smtClean="0">
                <a:ea typeface="宋体" charset="-122"/>
              </a:rPr>
              <a:t>48</a:t>
            </a:r>
            <a:r>
              <a:rPr lang="zh-CN" altLang="en-US" dirty="0" smtClean="0">
                <a:ea typeface="宋体" charset="-122"/>
              </a:rPr>
              <a:t>级光载波 </a:t>
            </a:r>
            <a:r>
              <a:rPr lang="en-US" altLang="zh-CN" dirty="0" smtClean="0">
                <a:ea typeface="宋体" charset="-122"/>
              </a:rPr>
              <a:t>,</a:t>
            </a:r>
            <a:r>
              <a:rPr lang="zh-CN" altLang="en-US" dirty="0" smtClean="0">
                <a:ea typeface="宋体" charset="-122"/>
              </a:rPr>
              <a:t>是</a:t>
            </a:r>
            <a:r>
              <a:rPr lang="en-US" altLang="zh-CN" dirty="0" smtClean="0">
                <a:ea typeface="宋体" charset="-122"/>
              </a:rPr>
              <a:t>SONET</a:t>
            </a:r>
            <a:r>
              <a:rPr lang="zh-CN" altLang="en-US" dirty="0" smtClean="0">
                <a:ea typeface="宋体" charset="-122"/>
              </a:rPr>
              <a:t>光缆基本速率</a:t>
            </a:r>
            <a:r>
              <a:rPr lang="en-US" altLang="zh-CN" dirty="0" smtClean="0">
                <a:ea typeface="宋体" charset="-122"/>
              </a:rPr>
              <a:t>OC-1</a:t>
            </a:r>
            <a:r>
              <a:rPr lang="zh-CN" altLang="en-US" dirty="0" smtClean="0">
                <a:ea typeface="宋体" charset="-122"/>
              </a:rPr>
              <a:t>的</a:t>
            </a:r>
            <a:r>
              <a:rPr lang="en-US" altLang="zh-CN" dirty="0" smtClean="0">
                <a:ea typeface="宋体" charset="-122"/>
              </a:rPr>
              <a:t>48</a:t>
            </a:r>
            <a:r>
              <a:rPr lang="zh-CN" altLang="en-US" dirty="0" smtClean="0">
                <a:ea typeface="宋体" charset="-122"/>
              </a:rPr>
              <a:t>倍 </a:t>
            </a:r>
            <a:endParaRPr lang="en-US" altLang="zh-CN" dirty="0" smtClean="0">
              <a:ea typeface="宋体" charset="-122"/>
            </a:endParaRPr>
          </a:p>
          <a:p>
            <a:r>
              <a:rPr lang="en-US" altLang="zh-CN" dirty="0" smtClean="0">
                <a:ea typeface="宋体" charset="-122"/>
              </a:rPr>
              <a:t>2.488 / 8 *1000 / 256 =1.2148 </a:t>
            </a:r>
            <a:endParaRPr lang="zh-CN" altLang="en-US" dirty="0" smtClean="0">
              <a:ea typeface="宋体" charset="-122"/>
            </a:endParaRPr>
          </a:p>
          <a:p>
            <a:r>
              <a:rPr lang="zh-CN" altLang="en-US" dirty="0" smtClean="0">
                <a:ea typeface="宋体" charset="-122"/>
              </a:rPr>
              <a:t>      字节       </a:t>
            </a:r>
            <a:r>
              <a:rPr lang="en-US" altLang="zh-CN" dirty="0" smtClean="0">
                <a:ea typeface="宋体" charset="-122"/>
              </a:rPr>
              <a:t>M   </a:t>
            </a:r>
            <a:r>
              <a:rPr lang="zh-CN" altLang="en-US" dirty="0" smtClean="0">
                <a:ea typeface="宋体" charset="-122"/>
              </a:rPr>
              <a:t>分组</a:t>
            </a:r>
          </a:p>
        </p:txBody>
      </p:sp>
    </p:spTree>
    <p:extLst>
      <p:ext uri="{BB962C8B-B14F-4D97-AF65-F5344CB8AC3E}">
        <p14:creationId xmlns:p14="http://schemas.microsoft.com/office/powerpoint/2010/main" val="1680905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C8C5E7B-C8F5-4E33-AA5F-46EF505D9D35}" type="slidenum">
              <a:rPr lang="en-US" altLang="zh-CN" smtClean="0"/>
              <a:pPr>
                <a:defRPr/>
              </a:pPr>
              <a:t>72</a:t>
            </a:fld>
            <a:endParaRPr lang="en-US" altLang="zh-CN"/>
          </a:p>
        </p:txBody>
      </p:sp>
    </p:spTree>
    <p:extLst>
      <p:ext uri="{BB962C8B-B14F-4D97-AF65-F5344CB8AC3E}">
        <p14:creationId xmlns:p14="http://schemas.microsoft.com/office/powerpoint/2010/main" val="682912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C8C5E7B-C8F5-4E33-AA5F-46EF505D9D35}" type="slidenum">
              <a:rPr lang="en-US" altLang="zh-CN" smtClean="0"/>
              <a:pPr>
                <a:defRPr/>
              </a:pPr>
              <a:t>74</a:t>
            </a:fld>
            <a:endParaRPr lang="en-US" altLang="zh-CN"/>
          </a:p>
        </p:txBody>
      </p:sp>
    </p:spTree>
    <p:extLst>
      <p:ext uri="{BB962C8B-B14F-4D97-AF65-F5344CB8AC3E}">
        <p14:creationId xmlns:p14="http://schemas.microsoft.com/office/powerpoint/2010/main" val="1919311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p:cNvSpPr>
          <p:nvPr>
            <p:ph type="sldImg"/>
          </p:nvPr>
        </p:nvSpPr>
        <p:spPr>
          <a:ln/>
        </p:spPr>
      </p:sp>
      <p:sp>
        <p:nvSpPr>
          <p:cNvPr id="19458" name="备注占位符 2"/>
          <p:cNvSpPr>
            <a:spLocks noGrp="1"/>
          </p:cNvSpPr>
          <p:nvPr>
            <p:ph type="body" idx="1"/>
          </p:nvPr>
        </p:nvSpPr>
        <p:spPr>
          <a:noFill/>
          <a:ln/>
        </p:spPr>
        <p:txBody>
          <a:bodyPr/>
          <a:lstStyle/>
          <a:p>
            <a:pPr marL="0" lvl="1"/>
            <a:r>
              <a:rPr lang="zh-CN" altLang="en-US" smtClean="0">
                <a:solidFill>
                  <a:srgbClr val="1A3868"/>
                </a:solidFill>
                <a:ea typeface="宋体" charset="-122"/>
                <a:cs typeface="Times New Roman" pitchFamily="18" charset="0"/>
              </a:rPr>
              <a:t>由于一个自治系统中的所有网络都属于一个行政单位，例如一所大学、一个公司、政府的一个部门，因此它有权自主地决定一个自治系统内部采用的路由选择协议；</a:t>
            </a:r>
            <a:endParaRPr lang="en-US" altLang="zh-CN" smtClean="0">
              <a:solidFill>
                <a:srgbClr val="1A3868"/>
              </a:solidFill>
              <a:ea typeface="宋体" charset="-122"/>
              <a:cs typeface="Times New Roman" pitchFamily="18" charset="0"/>
            </a:endParaRPr>
          </a:p>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60392F92-3DA6-4CB8-A090-4721795E4C11}" type="slidenum">
              <a:rPr lang="en-US" altLang="zh-CN" smtClean="0"/>
              <a:pPr>
                <a:defRPr/>
              </a:pPr>
              <a:t>10</a:t>
            </a:fld>
            <a:endParaRPr lang="en-US" altLang="zh-CN"/>
          </a:p>
        </p:txBody>
      </p:sp>
    </p:spTree>
    <p:extLst>
      <p:ext uri="{BB962C8B-B14F-4D97-AF65-F5344CB8AC3E}">
        <p14:creationId xmlns:p14="http://schemas.microsoft.com/office/powerpoint/2010/main" val="2236789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a:ln/>
        </p:spPr>
      </p:sp>
      <p:sp>
        <p:nvSpPr>
          <p:cNvPr id="22530" name="备注占位符 2"/>
          <p:cNvSpPr>
            <a:spLocks noGrp="1"/>
          </p:cNvSpPr>
          <p:nvPr>
            <p:ph type="body" idx="1"/>
          </p:nvPr>
        </p:nvSpPr>
        <p:spPr>
          <a:noFill/>
          <a:ln/>
        </p:spPr>
        <p:txBody>
          <a:bodyPr/>
          <a:lstStyle/>
          <a:p>
            <a:r>
              <a:rPr lang="zh-CN" altLang="en-US" dirty="0" smtClean="0">
                <a:ea typeface="宋体" charset="-122"/>
              </a:rPr>
              <a:t>每个自己系统内部路由器之间通过</a:t>
            </a:r>
            <a:r>
              <a:rPr lang="en-US" altLang="zh-CN" dirty="0" smtClean="0">
                <a:ea typeface="宋体" charset="-122"/>
              </a:rPr>
              <a:t>IGP</a:t>
            </a:r>
            <a:r>
              <a:rPr lang="zh-CN" altLang="en-US" dirty="0" smtClean="0">
                <a:ea typeface="宋体" charset="-122"/>
              </a:rPr>
              <a:t>交换路由信息，连接不同自治系统的路由器之间使用</a:t>
            </a:r>
            <a:r>
              <a:rPr lang="en-US" altLang="zh-CN" dirty="0" smtClean="0">
                <a:ea typeface="宋体" charset="-122"/>
              </a:rPr>
              <a:t>EGP</a:t>
            </a:r>
            <a:r>
              <a:rPr lang="zh-CN" altLang="en-US" dirty="0" smtClean="0">
                <a:ea typeface="宋体" charset="-122"/>
              </a:rPr>
              <a:t>交换路由信息</a:t>
            </a:r>
            <a:r>
              <a:rPr lang="en-US" altLang="zh-CN" dirty="0" smtClean="0">
                <a:ea typeface="宋体" charset="-122"/>
              </a:rPr>
              <a:t>.</a:t>
            </a:r>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CDF6744D-2063-4BB3-BC56-FF86C78E479C}" type="slidenum">
              <a:rPr lang="en-US" altLang="zh-CN" smtClean="0"/>
              <a:pPr>
                <a:defRPr/>
              </a:pPr>
              <a:t>12</a:t>
            </a:fld>
            <a:endParaRPr lang="en-US" altLang="zh-CN"/>
          </a:p>
        </p:txBody>
      </p:sp>
    </p:spTree>
    <p:extLst>
      <p:ext uri="{BB962C8B-B14F-4D97-AF65-F5344CB8AC3E}">
        <p14:creationId xmlns:p14="http://schemas.microsoft.com/office/powerpoint/2010/main" val="3793958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idx="1"/>
          </p:nvPr>
        </p:nvSpPr>
        <p:spPr>
          <a:noFill/>
          <a:ln/>
        </p:spPr>
        <p:txBody>
          <a:bodyPr/>
          <a:lstStyle/>
          <a:p>
            <a:r>
              <a:rPr lang="zh-CN" altLang="en-US" smtClean="0">
                <a:ea typeface="宋体" charset="-122"/>
              </a:rPr>
              <a:t>源于</a:t>
            </a:r>
            <a:r>
              <a:rPr lang="en-US" altLang="zh-CN" smtClean="0">
                <a:ea typeface="宋体" charset="-122"/>
              </a:rPr>
              <a:t>ARPANET</a:t>
            </a:r>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024E6226-4168-4D1F-BD98-1E96E52BBAC5}" type="slidenum">
              <a:rPr lang="en-US" altLang="zh-CN" smtClean="0"/>
              <a:pPr>
                <a:defRPr/>
              </a:pPr>
              <a:t>13</a:t>
            </a:fld>
            <a:endParaRPr lang="en-US" altLang="zh-CN"/>
          </a:p>
        </p:txBody>
      </p:sp>
    </p:spTree>
    <p:extLst>
      <p:ext uri="{BB962C8B-B14F-4D97-AF65-F5344CB8AC3E}">
        <p14:creationId xmlns:p14="http://schemas.microsoft.com/office/powerpoint/2010/main" val="2919817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a:ln/>
        </p:spPr>
      </p:sp>
      <p:sp>
        <p:nvSpPr>
          <p:cNvPr id="26626" name="备注占位符 2"/>
          <p:cNvSpPr>
            <a:spLocks noGrp="1"/>
          </p:cNvSpPr>
          <p:nvPr>
            <p:ph type="body" idx="1"/>
          </p:nvPr>
        </p:nvSpPr>
        <p:spPr>
          <a:noFill/>
          <a:ln/>
        </p:spPr>
        <p:txBody>
          <a:bodyPr/>
          <a:lstStyle/>
          <a:p>
            <a:r>
              <a:rPr lang="en-US" altLang="zh-CN" b="1" dirty="0" smtClean="0">
                <a:ea typeface="宋体" charset="-122"/>
              </a:rPr>
              <a:t>1</a:t>
            </a:r>
            <a:r>
              <a:rPr lang="zh-CN" altLang="en-US" b="1" dirty="0" smtClean="0">
                <a:ea typeface="宋体" charset="-122"/>
              </a:rPr>
              <a:t>）</a:t>
            </a:r>
            <a:r>
              <a:rPr lang="zh-CN" altLang="en-US" dirty="0" smtClean="0">
                <a:ea typeface="宋体" charset="-122"/>
              </a:rPr>
              <a:t>路由器刚启动时，只包含与该路由器直接相连的网络的路由，因此表中的距离均为</a:t>
            </a:r>
            <a:r>
              <a:rPr lang="en-US" altLang="zh-CN" dirty="0" smtClean="0">
                <a:ea typeface="宋体" charset="-122"/>
              </a:rPr>
              <a:t>1</a:t>
            </a:r>
            <a:r>
              <a:rPr lang="zh-CN" altLang="en-US" dirty="0" smtClean="0">
                <a:ea typeface="宋体" charset="-122"/>
              </a:rPr>
              <a:t>；</a:t>
            </a:r>
            <a:r>
              <a:rPr lang="en-US" altLang="zh-CN" b="1" dirty="0" smtClean="0">
                <a:solidFill>
                  <a:srgbClr val="FF0000"/>
                </a:solidFill>
                <a:ea typeface="宋体" charset="-122"/>
              </a:rPr>
              <a:t>2</a:t>
            </a:r>
            <a:r>
              <a:rPr lang="zh-CN" altLang="en-US" b="1" dirty="0" smtClean="0">
                <a:solidFill>
                  <a:srgbClr val="FF0000"/>
                </a:solidFill>
                <a:ea typeface="宋体" charset="-122"/>
              </a:rPr>
              <a:t>）</a:t>
            </a:r>
            <a:r>
              <a:rPr lang="zh-CN" altLang="en-US" dirty="0" smtClean="0">
                <a:ea typeface="宋体" charset="-122"/>
              </a:rPr>
              <a:t>路由表建立以后，各</a:t>
            </a:r>
            <a:r>
              <a:rPr lang="zh-CN" altLang="en-US" dirty="0" smtClean="0">
                <a:solidFill>
                  <a:srgbClr val="1A3868"/>
                </a:solidFill>
                <a:ea typeface="宋体" charset="-122"/>
                <a:cs typeface="Times New Roman" pitchFamily="18" charset="0"/>
              </a:rPr>
              <a:t>路由器周期性地通知相邻路由器自己的（</a:t>
            </a:r>
            <a:r>
              <a:rPr lang="en-US" altLang="zh-CN" dirty="0" smtClean="0">
                <a:solidFill>
                  <a:srgbClr val="1A3868"/>
                </a:solidFill>
                <a:ea typeface="宋体" charset="-122"/>
                <a:cs typeface="Times New Roman" pitchFamily="18" charset="0"/>
              </a:rPr>
              <a:t>V,D</a:t>
            </a:r>
            <a:r>
              <a:rPr lang="zh-CN" altLang="en-US" dirty="0" smtClean="0">
                <a:solidFill>
                  <a:srgbClr val="1A3868"/>
                </a:solidFill>
                <a:ea typeface="宋体" charset="-122"/>
                <a:cs typeface="Times New Roman" pitchFamily="18" charset="0"/>
              </a:rPr>
              <a:t>）信息。图中</a:t>
            </a:r>
            <a:r>
              <a:rPr lang="en-US" altLang="zh-CN" dirty="0" smtClean="0">
                <a:solidFill>
                  <a:srgbClr val="1A3868"/>
                </a:solidFill>
                <a:ea typeface="宋体" charset="-122"/>
                <a:cs typeface="Times New Roman" pitchFamily="18" charset="0"/>
              </a:rPr>
              <a:t>R1R2</a:t>
            </a:r>
            <a:r>
              <a:rPr lang="zh-CN" altLang="en-US" dirty="0" smtClean="0">
                <a:solidFill>
                  <a:srgbClr val="1A3868"/>
                </a:solidFill>
                <a:ea typeface="宋体" charset="-122"/>
                <a:cs typeface="Times New Roman" pitchFamily="18" charset="0"/>
              </a:rPr>
              <a:t>是一个自治系统中相邻的两个路由器。</a:t>
            </a:r>
            <a:r>
              <a:rPr lang="en-US" altLang="zh-CN" dirty="0" smtClean="0">
                <a:solidFill>
                  <a:srgbClr val="1A3868"/>
                </a:solidFill>
                <a:ea typeface="宋体" charset="-122"/>
                <a:cs typeface="Times New Roman" pitchFamily="18" charset="0"/>
              </a:rPr>
              <a:t>R2</a:t>
            </a:r>
            <a:r>
              <a:rPr lang="zh-CN" altLang="en-US" dirty="0" smtClean="0">
                <a:solidFill>
                  <a:srgbClr val="1A3868"/>
                </a:solidFill>
                <a:ea typeface="宋体" charset="-122"/>
                <a:cs typeface="Times New Roman" pitchFamily="18" charset="0"/>
              </a:rPr>
              <a:t>收到。。如果路由表中没有这项信息。。</a:t>
            </a:r>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4F6FFFCF-07AA-479C-9925-6A343A1B1042}" type="slidenum">
              <a:rPr lang="en-US" altLang="zh-CN" smtClean="0"/>
              <a:pPr>
                <a:defRPr/>
              </a:pPr>
              <a:t>17</a:t>
            </a:fld>
            <a:endParaRPr lang="en-US" altLang="zh-CN"/>
          </a:p>
        </p:txBody>
      </p:sp>
    </p:spTree>
    <p:extLst>
      <p:ext uri="{BB962C8B-B14F-4D97-AF65-F5344CB8AC3E}">
        <p14:creationId xmlns:p14="http://schemas.microsoft.com/office/powerpoint/2010/main" val="3817366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C8C5E7B-C8F5-4E33-AA5F-46EF505D9D35}" type="slidenum">
              <a:rPr lang="en-US" altLang="zh-CN" smtClean="0"/>
              <a:pPr>
                <a:defRPr/>
              </a:pPr>
              <a:t>32</a:t>
            </a:fld>
            <a:endParaRPr lang="en-US" altLang="zh-CN"/>
          </a:p>
        </p:txBody>
      </p:sp>
    </p:spTree>
    <p:extLst>
      <p:ext uri="{BB962C8B-B14F-4D97-AF65-F5344CB8AC3E}">
        <p14:creationId xmlns:p14="http://schemas.microsoft.com/office/powerpoint/2010/main" val="1894402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C8C5E7B-C8F5-4E33-AA5F-46EF505D9D35}" type="slidenum">
              <a:rPr lang="en-US" altLang="zh-CN" smtClean="0"/>
              <a:pPr>
                <a:defRPr/>
              </a:pPr>
              <a:t>33</a:t>
            </a:fld>
            <a:endParaRPr lang="en-US" altLang="zh-CN"/>
          </a:p>
        </p:txBody>
      </p:sp>
    </p:spTree>
    <p:extLst>
      <p:ext uri="{BB962C8B-B14F-4D97-AF65-F5344CB8AC3E}">
        <p14:creationId xmlns:p14="http://schemas.microsoft.com/office/powerpoint/2010/main" val="8909670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00034" y="1598613"/>
            <a:ext cx="6243654" cy="1045369"/>
          </a:xfrm>
        </p:spPr>
        <p:txBody>
          <a:bodyPr/>
          <a:lstStyle>
            <a:lvl1pPr>
              <a:defRPr sz="4400">
                <a:solidFill>
                  <a:schemeClr val="accent1">
                    <a:lumMod val="50000"/>
                  </a:schemeClr>
                </a:solidFill>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185834" y="2916238"/>
            <a:ext cx="4914912" cy="1013628"/>
          </a:xfrm>
        </p:spPr>
        <p:txBody>
          <a:bodyPr/>
          <a:lstStyle>
            <a:lvl1pPr marL="0" indent="0" algn="ctr">
              <a:buNone/>
              <a:defRPr sz="3200" b="1">
                <a:solidFill>
                  <a:schemeClr val="accent1">
                    <a:lumMod val="75000"/>
                  </a:schemeClr>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763"/>
            <a:ext cx="7772400" cy="1020762"/>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1225"/>
            <a:ext cx="7772400" cy="11255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a:xfrm>
            <a:off x="2895600" y="4716463"/>
            <a:ext cx="2895600" cy="228600"/>
          </a:xfrm>
          <a:prstGeom prst="rect">
            <a:avLst/>
          </a:prstGeom>
        </p:spPr>
        <p:txBody>
          <a:bodyPr/>
          <a:lstStyle>
            <a:lvl1pPr algn="ctr" eaLnBrk="0" hangingPunct="0">
              <a:defRPr smtClean="0"/>
            </a:lvl1pPr>
          </a:lstStyle>
          <a:p>
            <a:pPr>
              <a:defRPr/>
            </a:pPr>
            <a:fld id="{8ED44E16-CB8D-4CA3-9495-2A12B031E3DA}" type="slidenum">
              <a:rPr lang="en-US" altLang="ko-KR"/>
              <a:pPr>
                <a:defRPr/>
              </a:pPr>
              <a:t>‹#›</a:t>
            </a:fld>
            <a:endParaRPr lang="en-US" altLang="ko-K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85720" y="286528"/>
            <a:ext cx="6429420" cy="857250"/>
          </a:xfrm>
        </p:spPr>
        <p:txBody>
          <a:bodyPr/>
          <a:lstStyle>
            <a:lvl1pPr algn="l">
              <a:defRPr sz="3000">
                <a:solidFill>
                  <a:schemeClr val="accent1">
                    <a:lumMod val="50000"/>
                  </a:schemeClr>
                </a:solidFill>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285720" y="1286660"/>
            <a:ext cx="6429420" cy="30876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a:xfrm>
            <a:off x="2895600" y="4830763"/>
            <a:ext cx="2895600" cy="228600"/>
          </a:xfrm>
          <a:prstGeom prst="rect">
            <a:avLst/>
          </a:prstGeom>
        </p:spPr>
        <p:txBody>
          <a:bodyPr/>
          <a:lstStyle>
            <a:lvl1pPr algn="ctr" eaLnBrk="0" hangingPunct="0">
              <a:defRPr smtClean="0"/>
            </a:lvl1pPr>
          </a:lstStyle>
          <a:p>
            <a:pPr>
              <a:defRPr/>
            </a:pPr>
            <a:fld id="{329C49BC-994F-4B64-B8DF-324D499D27F6}" type="slidenum">
              <a:rPr lang="en-US" altLang="ko-KR"/>
              <a:pPr>
                <a:defRPr/>
              </a:pPr>
              <a:t>‹#›</a:t>
            </a:fld>
            <a:endParaRPr lang="en-US" altLang="ko-K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a:xfrm>
            <a:off x="2895600" y="4830763"/>
            <a:ext cx="2895600" cy="228600"/>
          </a:xfrm>
          <a:prstGeom prst="rect">
            <a:avLst/>
          </a:prstGeom>
        </p:spPr>
        <p:txBody>
          <a:bodyPr/>
          <a:lstStyle>
            <a:lvl1pPr algn="ctr" eaLnBrk="0" hangingPunct="0">
              <a:defRPr/>
            </a:lvl1pPr>
          </a:lstStyle>
          <a:p>
            <a:pPr>
              <a:defRPr/>
            </a:pPr>
            <a:fld id="{B5BF5D61-F301-417B-8D14-63BBF9800707}" type="slidenum">
              <a:rPr lang="en-US" altLang="ko-KR"/>
              <a:pPr>
                <a:defRPr/>
              </a:pPr>
              <a:t>‹#›</a:t>
            </a:fld>
            <a:endParaRPr lang="en-US" altLang="ko-KR"/>
          </a:p>
        </p:txBody>
      </p:sp>
    </p:spTree>
  </p:cSld>
  <p:clrMapOvr>
    <a:masterClrMapping/>
  </p:clrMapOvr>
  <p:timing>
    <p:tnLst>
      <p:par>
        <p:cTn id="1" dur="indefinite" restart="never" nodeType="tmRoot"/>
      </p:par>
    </p:tnLst>
  </p:timing>
  <p:hf sldNum="0"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bwMode="auto">
          <a:xfrm>
            <a:off x="285750" y="428625"/>
            <a:ext cx="6429375"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一级标题</a:t>
            </a:r>
          </a:p>
        </p:txBody>
      </p:sp>
      <p:sp>
        <p:nvSpPr>
          <p:cNvPr id="32771" name="Rectangle 3"/>
          <p:cNvSpPr>
            <a:spLocks noGrp="1" noChangeArrowheads="1"/>
          </p:cNvSpPr>
          <p:nvPr>
            <p:ph type="body" idx="1"/>
          </p:nvPr>
        </p:nvSpPr>
        <p:spPr bwMode="auto">
          <a:xfrm>
            <a:off x="357188" y="1485900"/>
            <a:ext cx="6357937" cy="30876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二级标题</a:t>
            </a:r>
            <a:endParaRPr lang="en-US" altLang="zh-CN" smtClean="0"/>
          </a:p>
          <a:p>
            <a:pPr lvl="1"/>
            <a:r>
              <a:rPr lang="zh-CN" altLang="en-US" smtClean="0"/>
              <a:t>三级标题</a:t>
            </a:r>
          </a:p>
          <a:p>
            <a:pPr lvl="2"/>
            <a:r>
              <a:rPr lang="zh-CN" altLang="en-US" smtClean="0"/>
              <a:t>四级标题</a:t>
            </a:r>
          </a:p>
          <a:p>
            <a:pPr lvl="3"/>
            <a:r>
              <a:rPr lang="zh-CN" altLang="en-US" smtClean="0"/>
              <a:t>五级标题</a:t>
            </a:r>
          </a:p>
          <a:p>
            <a:pPr lvl="4"/>
            <a:r>
              <a:rPr lang="zh-CN" altLang="en-US" smtClean="0"/>
              <a:t>六级标题</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87" r:id="rId3"/>
    <p:sldLayoutId id="2147483692" r:id="rId4"/>
    <p:sldLayoutId id="2147483693" r:id="rId5"/>
  </p:sldLayoutIdLst>
  <p:timing>
    <p:tnLst>
      <p:par>
        <p:cTn id="1" dur="indefinite" restart="never" nodeType="tmRoot"/>
      </p:par>
    </p:tnLst>
  </p:timing>
  <p:hf sldNum="0" hdr="0" dt="0"/>
  <p:txStyles>
    <p:titleStyle>
      <a:lvl1pPr algn="ctr" rtl="0" fontAlgn="base">
        <a:spcBef>
          <a:spcPct val="0"/>
        </a:spcBef>
        <a:spcAft>
          <a:spcPct val="0"/>
        </a:spcAft>
        <a:defRPr sz="2800" b="1">
          <a:solidFill>
            <a:srgbClr val="194D19"/>
          </a:solidFill>
          <a:latin typeface="+mj-lt"/>
          <a:ea typeface="+mj-ea"/>
          <a:cs typeface="+mj-cs"/>
        </a:defRPr>
      </a:lvl1pPr>
      <a:lvl2pPr algn="ctr" rtl="0" fontAlgn="base">
        <a:spcBef>
          <a:spcPct val="0"/>
        </a:spcBef>
        <a:spcAft>
          <a:spcPct val="0"/>
        </a:spcAft>
        <a:defRPr sz="2800" b="1">
          <a:solidFill>
            <a:srgbClr val="194D19"/>
          </a:solidFill>
          <a:latin typeface="Constantia" pitchFamily="18" charset="0"/>
          <a:ea typeface="微软雅黑" pitchFamily="34" charset="-122"/>
        </a:defRPr>
      </a:lvl2pPr>
      <a:lvl3pPr algn="ctr" rtl="0" fontAlgn="base">
        <a:spcBef>
          <a:spcPct val="0"/>
        </a:spcBef>
        <a:spcAft>
          <a:spcPct val="0"/>
        </a:spcAft>
        <a:defRPr sz="2800" b="1">
          <a:solidFill>
            <a:srgbClr val="194D19"/>
          </a:solidFill>
          <a:latin typeface="Constantia" pitchFamily="18" charset="0"/>
          <a:ea typeface="微软雅黑" pitchFamily="34" charset="-122"/>
        </a:defRPr>
      </a:lvl3pPr>
      <a:lvl4pPr algn="ctr" rtl="0" fontAlgn="base">
        <a:spcBef>
          <a:spcPct val="0"/>
        </a:spcBef>
        <a:spcAft>
          <a:spcPct val="0"/>
        </a:spcAft>
        <a:defRPr sz="2800" b="1">
          <a:solidFill>
            <a:srgbClr val="194D19"/>
          </a:solidFill>
          <a:latin typeface="Constantia" pitchFamily="18" charset="0"/>
          <a:ea typeface="微软雅黑" pitchFamily="34" charset="-122"/>
        </a:defRPr>
      </a:lvl4pPr>
      <a:lvl5pPr algn="ctr" rtl="0" fontAlgn="base">
        <a:spcBef>
          <a:spcPct val="0"/>
        </a:spcBef>
        <a:spcAft>
          <a:spcPct val="0"/>
        </a:spcAft>
        <a:defRPr sz="2800" b="1">
          <a:solidFill>
            <a:srgbClr val="194D19"/>
          </a:solidFill>
          <a:latin typeface="Constantia" pitchFamily="18" charset="0"/>
          <a:ea typeface="微软雅黑" pitchFamily="34" charset="-122"/>
        </a:defRPr>
      </a:lvl5pPr>
      <a:lvl6pPr marL="4572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6pPr>
      <a:lvl7pPr marL="9144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7pPr>
      <a:lvl8pPr marL="13716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8pPr>
      <a:lvl9pPr marL="18288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9pPr>
    </p:titleStyle>
    <p:bodyStyle>
      <a:lvl1pPr marL="342900" indent="-342900" algn="l" rtl="0" fontAlgn="base">
        <a:spcBef>
          <a:spcPct val="20000"/>
        </a:spcBef>
        <a:spcAft>
          <a:spcPct val="0"/>
        </a:spcAft>
        <a:buChar char="•"/>
        <a:defRPr sz="2400">
          <a:solidFill>
            <a:srgbClr val="267326"/>
          </a:solidFill>
          <a:latin typeface="+mn-lt"/>
          <a:ea typeface="+mn-ea"/>
          <a:cs typeface="+mn-cs"/>
        </a:defRPr>
      </a:lvl1pPr>
      <a:lvl2pPr marL="742950" indent="-285750" algn="l" rtl="0" fontAlgn="base">
        <a:spcBef>
          <a:spcPct val="20000"/>
        </a:spcBef>
        <a:spcAft>
          <a:spcPct val="0"/>
        </a:spcAft>
        <a:buChar char="–"/>
        <a:defRPr sz="2000">
          <a:solidFill>
            <a:srgbClr val="267326"/>
          </a:solidFill>
          <a:latin typeface="+mn-lt"/>
          <a:ea typeface="+mn-ea"/>
        </a:defRPr>
      </a:lvl2pPr>
      <a:lvl3pPr marL="1143000" indent="-228600" algn="l" rtl="0" fontAlgn="base">
        <a:spcBef>
          <a:spcPct val="20000"/>
        </a:spcBef>
        <a:spcAft>
          <a:spcPct val="0"/>
        </a:spcAft>
        <a:buChar char="•"/>
        <a:defRPr sz="2000">
          <a:solidFill>
            <a:srgbClr val="267326"/>
          </a:solidFill>
          <a:latin typeface="+mn-lt"/>
          <a:ea typeface="+mn-ea"/>
        </a:defRPr>
      </a:lvl3pPr>
      <a:lvl4pPr marL="1600200" indent="-228600" algn="l" rtl="0" fontAlgn="base">
        <a:spcBef>
          <a:spcPct val="20000"/>
        </a:spcBef>
        <a:spcAft>
          <a:spcPct val="0"/>
        </a:spcAft>
        <a:buChar char="–"/>
        <a:defRPr sz="2000">
          <a:solidFill>
            <a:srgbClr val="267326"/>
          </a:solidFill>
          <a:latin typeface="+mn-lt"/>
          <a:ea typeface="+mn-ea"/>
        </a:defRPr>
      </a:lvl4pPr>
      <a:lvl5pPr marL="2057400" indent="-228600" algn="l" rtl="0" fontAlgn="base">
        <a:spcBef>
          <a:spcPct val="20000"/>
        </a:spcBef>
        <a:spcAft>
          <a:spcPct val="0"/>
        </a:spcAft>
        <a:buChar char="»"/>
        <a:defRPr sz="2000">
          <a:solidFill>
            <a:srgbClr val="267326"/>
          </a:solidFill>
          <a:latin typeface="+mn-lt"/>
          <a:ea typeface="+mn-ea"/>
        </a:defRPr>
      </a:lvl5pPr>
      <a:lvl6pPr marL="2514600" indent="-228600" algn="l" rtl="0" eaLnBrk="1" fontAlgn="base" hangingPunct="1">
        <a:spcBef>
          <a:spcPct val="20000"/>
        </a:spcBef>
        <a:spcAft>
          <a:spcPct val="0"/>
        </a:spcAft>
        <a:buChar char="»"/>
        <a:defRPr sz="2400">
          <a:solidFill>
            <a:schemeClr val="tx1"/>
          </a:solidFill>
          <a:latin typeface="+mn-lt"/>
          <a:ea typeface="+mn-ea"/>
        </a:defRPr>
      </a:lvl6pPr>
      <a:lvl7pPr marL="2971800" indent="-228600" algn="l" rtl="0" eaLnBrk="1" fontAlgn="base" hangingPunct="1">
        <a:spcBef>
          <a:spcPct val="20000"/>
        </a:spcBef>
        <a:spcAft>
          <a:spcPct val="0"/>
        </a:spcAft>
        <a:buChar char="»"/>
        <a:defRPr sz="2400">
          <a:solidFill>
            <a:schemeClr val="tx1"/>
          </a:solidFill>
          <a:latin typeface="+mn-lt"/>
          <a:ea typeface="+mn-ea"/>
        </a:defRPr>
      </a:lvl7pPr>
      <a:lvl8pPr marL="3429000" indent="-228600" algn="l" rtl="0" eaLnBrk="1" fontAlgn="base" hangingPunct="1">
        <a:spcBef>
          <a:spcPct val="20000"/>
        </a:spcBef>
        <a:spcAft>
          <a:spcPct val="0"/>
        </a:spcAft>
        <a:buChar char="»"/>
        <a:defRPr sz="2400">
          <a:solidFill>
            <a:schemeClr val="tx1"/>
          </a:solidFill>
          <a:latin typeface="+mn-lt"/>
          <a:ea typeface="+mn-ea"/>
        </a:defRPr>
      </a:lvl8pPr>
      <a:lvl9pPr marL="3886200" indent="-228600" algn="l" rtl="0" eaLnBrk="1" fontAlgn="base" hangingPunct="1">
        <a:spcBef>
          <a:spcPct val="20000"/>
        </a:spcBef>
        <a:spcAft>
          <a:spcPct val="0"/>
        </a:spcAft>
        <a:buChar char="»"/>
        <a:defRPr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标题 1"/>
          <p:cNvSpPr>
            <a:spLocks noGrp="1"/>
          </p:cNvSpPr>
          <p:nvPr>
            <p:ph type="title"/>
          </p:nvPr>
        </p:nvSpPr>
        <p:spPr>
          <a:xfrm>
            <a:off x="3923928" y="2284512"/>
            <a:ext cx="4064000" cy="1020762"/>
          </a:xfrm>
        </p:spPr>
        <p:txBody>
          <a:bodyPr/>
          <a:lstStyle/>
          <a:p>
            <a:pPr>
              <a:defRPr/>
            </a:pPr>
            <a:r>
              <a:rPr lang="zh-CN" altLang="en-US" dirty="0" smtClean="0">
                <a:solidFill>
                  <a:srgbClr val="003366"/>
                </a:solidFill>
                <a:latin typeface="华文新魏" pitchFamily="2" charset="-122"/>
              </a:rPr>
              <a:t>计算机网络</a:t>
            </a:r>
            <a:endParaRPr lang="zh-CN" altLang="en-US" dirty="0">
              <a:solidFill>
                <a:srgbClr val="003366"/>
              </a:solidFill>
            </a:endParaRPr>
          </a:p>
        </p:txBody>
      </p:sp>
      <p:sp>
        <p:nvSpPr>
          <p:cNvPr id="15362" name="副标题 2"/>
          <p:cNvSpPr>
            <a:spLocks noGrp="1"/>
          </p:cNvSpPr>
          <p:nvPr>
            <p:ph type="body" idx="1"/>
          </p:nvPr>
        </p:nvSpPr>
        <p:spPr>
          <a:xfrm>
            <a:off x="3317875" y="3502025"/>
            <a:ext cx="4000500" cy="1125538"/>
          </a:xfrm>
        </p:spPr>
        <p:txBody>
          <a:bodyPr/>
          <a:lstStyle/>
          <a:p>
            <a:pPr algn="ctr"/>
            <a:r>
              <a:rPr lang="zh-CN" altLang="en-US" sz="2800" b="1" smtClean="0">
                <a:solidFill>
                  <a:srgbClr val="003366"/>
                </a:solidFill>
                <a:latin typeface="微软雅黑" pitchFamily="34" charset="-122"/>
              </a:rPr>
              <a:t>王宇新</a:t>
            </a:r>
          </a:p>
          <a:p>
            <a:pPr algn="ctr"/>
            <a:r>
              <a:rPr lang="zh-CN" altLang="en-US" sz="2800" b="1" smtClean="0">
                <a:solidFill>
                  <a:srgbClr val="003366"/>
                </a:solidFill>
                <a:latin typeface="微软雅黑" pitchFamily="34" charset="-122"/>
              </a:rPr>
              <a:t>大连理工大学</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标题 1"/>
          <p:cNvSpPr>
            <a:spLocks noGrp="1"/>
          </p:cNvSpPr>
          <p:nvPr>
            <p:ph type="title" idx="4294967295"/>
          </p:nvPr>
        </p:nvSpPr>
        <p:spPr>
          <a:xfrm>
            <a:off x="428625" y="814388"/>
            <a:ext cx="4857750" cy="614362"/>
          </a:xfrm>
        </p:spPr>
        <p:txBody>
          <a:bodyPr/>
          <a:lstStyle/>
          <a:p>
            <a:pPr algn="l">
              <a:defRPr/>
            </a:pPr>
            <a:r>
              <a:rPr lang="zh-CN" altLang="en-US" sz="2400" dirty="0" smtClean="0">
                <a:solidFill>
                  <a:srgbClr val="007D7A"/>
                </a:solidFill>
                <a:latin typeface="Times New Roman" pitchFamily="18" charset="0"/>
                <a:ea typeface="+mn-ea"/>
                <a:cs typeface="Times New Roman" pitchFamily="18" charset="0"/>
              </a:rPr>
              <a:t>自治系统</a:t>
            </a:r>
            <a:r>
              <a:rPr lang="en-US" altLang="zh-CN" sz="2400" dirty="0" smtClean="0">
                <a:solidFill>
                  <a:srgbClr val="007D7A"/>
                </a:solidFill>
                <a:latin typeface="Times New Roman" pitchFamily="18" charset="0"/>
                <a:ea typeface="+mn-ea"/>
                <a:cs typeface="Times New Roman" pitchFamily="18" charset="0"/>
              </a:rPr>
              <a:t>AS</a:t>
            </a:r>
            <a:r>
              <a:rPr lang="zh-CN" altLang="en-US" sz="2400" dirty="0" smtClean="0">
                <a:solidFill>
                  <a:srgbClr val="007D7A"/>
                </a:solidFill>
                <a:latin typeface="Times New Roman" pitchFamily="18" charset="0"/>
                <a:ea typeface="+mn-ea"/>
                <a:cs typeface="Times New Roman" pitchFamily="18" charset="0"/>
              </a:rPr>
              <a:t>的基本概念</a:t>
            </a:r>
          </a:p>
        </p:txBody>
      </p:sp>
      <p:sp>
        <p:nvSpPr>
          <p:cNvPr id="372738" name="内容占位符 2"/>
          <p:cNvSpPr>
            <a:spLocks noGrp="1"/>
          </p:cNvSpPr>
          <p:nvPr>
            <p:ph idx="4294967295"/>
          </p:nvPr>
        </p:nvSpPr>
        <p:spPr>
          <a:xfrm>
            <a:off x="323528" y="1564432"/>
            <a:ext cx="6336704" cy="2698750"/>
          </a:xfrm>
        </p:spPr>
        <p:txBody>
          <a:bodyPr/>
          <a:lstStyle/>
          <a:p>
            <a:pPr marL="268288" indent="-268288" eaLnBrk="0" hangingPunct="0">
              <a:spcAft>
                <a:spcPts val="600"/>
              </a:spcAft>
              <a:buFont typeface="Arial" pitchFamily="34" charset="0"/>
              <a:buChar char="•"/>
              <a:defRPr/>
            </a:pPr>
            <a:r>
              <a:rPr lang="zh-CN" altLang="en-US" sz="2000" kern="1200" dirty="0" smtClean="0">
                <a:solidFill>
                  <a:srgbClr val="1A3868"/>
                </a:solidFill>
                <a:latin typeface="Times New Roman" pitchFamily="18" charset="0"/>
                <a:cs typeface="Times New Roman" pitchFamily="18" charset="0"/>
              </a:rPr>
              <a:t>整个互联网被划分为很多较小的</a:t>
            </a:r>
            <a:r>
              <a:rPr lang="zh-CN" altLang="en-US" sz="2000" kern="1200" dirty="0" smtClean="0">
                <a:solidFill>
                  <a:srgbClr val="C00000"/>
                </a:solidFill>
                <a:latin typeface="Times New Roman" pitchFamily="18" charset="0"/>
                <a:cs typeface="Times New Roman" pitchFamily="18" charset="0"/>
              </a:rPr>
              <a:t>自治系统</a:t>
            </a:r>
            <a:r>
              <a:rPr lang="en-US" altLang="zh-CN" sz="2000" kern="1200" dirty="0" smtClean="0">
                <a:solidFill>
                  <a:srgbClr val="1A3868"/>
                </a:solidFill>
                <a:latin typeface="Times New Roman" pitchFamily="18" charset="0"/>
                <a:cs typeface="Times New Roman" pitchFamily="18" charset="0"/>
              </a:rPr>
              <a:t>(AS</a:t>
            </a:r>
            <a:r>
              <a:rPr lang="zh-CN" altLang="en-US" sz="2000" kern="1200" dirty="0" smtClean="0">
                <a:solidFill>
                  <a:srgbClr val="1A3868"/>
                </a:solidFill>
                <a:latin typeface="Times New Roman" pitchFamily="18" charset="0"/>
                <a:cs typeface="Times New Roman" pitchFamily="18" charset="0"/>
              </a:rPr>
              <a:t>，</a:t>
            </a:r>
            <a:r>
              <a:rPr lang="en-US" altLang="zh-CN" sz="2000" kern="1200" dirty="0" smtClean="0">
                <a:solidFill>
                  <a:srgbClr val="1A3868"/>
                </a:solidFill>
                <a:latin typeface="Times New Roman" pitchFamily="18" charset="0"/>
                <a:cs typeface="Times New Roman" pitchFamily="18" charset="0"/>
              </a:rPr>
              <a:t>Autonomous </a:t>
            </a:r>
            <a:r>
              <a:rPr lang="en-US" altLang="zh-CN" sz="2000" kern="1200" dirty="0">
                <a:solidFill>
                  <a:srgbClr val="1A3868"/>
                </a:solidFill>
                <a:latin typeface="Times New Roman" pitchFamily="18" charset="0"/>
                <a:cs typeface="Times New Roman" pitchFamily="18" charset="0"/>
              </a:rPr>
              <a:t>System)</a:t>
            </a:r>
            <a:r>
              <a:rPr lang="zh-CN" altLang="en-US" sz="2000" kern="1200" dirty="0">
                <a:solidFill>
                  <a:srgbClr val="1A3868"/>
                </a:solidFill>
                <a:latin typeface="Times New Roman" pitchFamily="18" charset="0"/>
                <a:cs typeface="Times New Roman" pitchFamily="18" charset="0"/>
              </a:rPr>
              <a:t>；是在</a:t>
            </a:r>
            <a:r>
              <a:rPr lang="zh-CN" altLang="en-US" sz="2000" kern="1200" dirty="0">
                <a:solidFill>
                  <a:srgbClr val="C00000"/>
                </a:solidFill>
                <a:latin typeface="Times New Roman" pitchFamily="18" charset="0"/>
                <a:cs typeface="Times New Roman" pitchFamily="18" charset="0"/>
              </a:rPr>
              <a:t>单一技术管理</a:t>
            </a:r>
            <a:r>
              <a:rPr lang="zh-CN" altLang="en-US" sz="2000" kern="1200" dirty="0">
                <a:solidFill>
                  <a:srgbClr val="1A3868"/>
                </a:solidFill>
                <a:latin typeface="Times New Roman" pitchFamily="18" charset="0"/>
                <a:cs typeface="Times New Roman" pitchFamily="18" charset="0"/>
              </a:rPr>
              <a:t>下的一组路由器，</a:t>
            </a:r>
            <a:r>
              <a:rPr lang="zh-CN" altLang="en-US" sz="2000" kern="1200" dirty="0" smtClean="0">
                <a:solidFill>
                  <a:srgbClr val="1A3868"/>
                </a:solidFill>
                <a:latin typeface="Times New Roman" pitchFamily="18" charset="0"/>
                <a:cs typeface="Times New Roman" pitchFamily="18" charset="0"/>
              </a:rPr>
              <a:t>而这些</a:t>
            </a:r>
            <a:r>
              <a:rPr lang="zh-CN" altLang="en-US" sz="2000" kern="1200" dirty="0">
                <a:solidFill>
                  <a:srgbClr val="1A3868"/>
                </a:solidFill>
                <a:latin typeface="Times New Roman" pitchFamily="18" charset="0"/>
                <a:cs typeface="Times New Roman" pitchFamily="18" charset="0"/>
              </a:rPr>
              <a:t>路由器使用一种 </a:t>
            </a:r>
            <a:r>
              <a:rPr lang="en-US" altLang="zh-CN" sz="2000" kern="1200" dirty="0">
                <a:solidFill>
                  <a:srgbClr val="1A3868"/>
                </a:solidFill>
                <a:latin typeface="Times New Roman" pitchFamily="18" charset="0"/>
                <a:cs typeface="Times New Roman" pitchFamily="18" charset="0"/>
              </a:rPr>
              <a:t>AS </a:t>
            </a:r>
            <a:r>
              <a:rPr lang="zh-CN" altLang="en-US" sz="2000" kern="1200" dirty="0">
                <a:solidFill>
                  <a:srgbClr val="1A3868"/>
                </a:solidFill>
                <a:latin typeface="Times New Roman" pitchFamily="18" charset="0"/>
                <a:cs typeface="Times New Roman" pitchFamily="18" charset="0"/>
              </a:rPr>
              <a:t>内部的路由选择</a:t>
            </a:r>
            <a:r>
              <a:rPr lang="zh-CN" altLang="en-US" sz="2000" kern="1200" dirty="0" smtClean="0">
                <a:solidFill>
                  <a:srgbClr val="1A3868"/>
                </a:solidFill>
                <a:latin typeface="Times New Roman" pitchFamily="18" charset="0"/>
                <a:cs typeface="Times New Roman" pitchFamily="18" charset="0"/>
              </a:rPr>
              <a:t>协议和共同的度量，其核心是</a:t>
            </a:r>
            <a:r>
              <a:rPr lang="zh-CN" altLang="en-US" sz="2000" kern="1200" dirty="0" smtClean="0">
                <a:solidFill>
                  <a:srgbClr val="C00000"/>
                </a:solidFill>
                <a:latin typeface="Times New Roman" pitchFamily="18" charset="0"/>
                <a:cs typeface="Times New Roman" pitchFamily="18" charset="0"/>
              </a:rPr>
              <a:t>路由选择的</a:t>
            </a:r>
            <a:r>
              <a:rPr lang="en-US" altLang="en-US" sz="2000" kern="1200" dirty="0" smtClean="0">
                <a:solidFill>
                  <a:srgbClr val="C00000"/>
                </a:solidFill>
                <a:latin typeface="Times New Roman" pitchFamily="18" charset="0"/>
                <a:cs typeface="Times New Roman" pitchFamily="18" charset="0"/>
              </a:rPr>
              <a:t>“</a:t>
            </a:r>
            <a:r>
              <a:rPr lang="zh-CN" altLang="en-US" sz="2000" kern="1200" dirty="0" smtClean="0">
                <a:solidFill>
                  <a:srgbClr val="C00000"/>
                </a:solidFill>
                <a:latin typeface="Times New Roman" pitchFamily="18" charset="0"/>
                <a:cs typeface="Times New Roman" pitchFamily="18" charset="0"/>
              </a:rPr>
              <a:t>自治</a:t>
            </a:r>
            <a:r>
              <a:rPr lang="en-US" altLang="en-US" sz="2000" kern="1200" dirty="0" smtClean="0">
                <a:solidFill>
                  <a:srgbClr val="C00000"/>
                </a:solidFill>
                <a:latin typeface="Times New Roman" pitchFamily="18" charset="0"/>
                <a:cs typeface="Times New Roman" pitchFamily="18" charset="0"/>
              </a:rPr>
              <a:t>”</a:t>
            </a:r>
            <a:r>
              <a:rPr lang="zh-CN" altLang="en-US" sz="2000" kern="1200" dirty="0" smtClean="0">
                <a:solidFill>
                  <a:srgbClr val="1A3868"/>
                </a:solidFill>
                <a:latin typeface="Times New Roman" pitchFamily="18" charset="0"/>
                <a:cs typeface="Times New Roman" pitchFamily="18" charset="0"/>
              </a:rPr>
              <a:t>；</a:t>
            </a:r>
            <a:endParaRPr lang="en-US" altLang="zh-CN" sz="2000" kern="1200" dirty="0" smtClean="0">
              <a:solidFill>
                <a:srgbClr val="1A3868"/>
              </a:solidFill>
              <a:latin typeface="Times New Roman" pitchFamily="18" charset="0"/>
              <a:cs typeface="Times New Roman" pitchFamily="18" charset="0"/>
            </a:endParaRPr>
          </a:p>
          <a:p>
            <a:pPr marL="268288" indent="-268288" eaLnBrk="0" hangingPunct="0">
              <a:spcAft>
                <a:spcPts val="600"/>
              </a:spcAft>
              <a:buFont typeface="Arial" pitchFamily="34" charset="0"/>
              <a:buChar char="•"/>
              <a:defRPr/>
            </a:pPr>
            <a:r>
              <a:rPr lang="zh-CN" altLang="en-US" sz="2000" kern="1200" dirty="0" smtClean="0">
                <a:solidFill>
                  <a:srgbClr val="1A3868"/>
                </a:solidFill>
                <a:latin typeface="Times New Roman" pitchFamily="18" charset="0"/>
                <a:cs typeface="Times New Roman" pitchFamily="18" charset="0"/>
              </a:rPr>
              <a:t>一个</a:t>
            </a:r>
            <a:r>
              <a:rPr lang="en-US" altLang="zh-CN" sz="2000" kern="1200" dirty="0" smtClean="0">
                <a:solidFill>
                  <a:srgbClr val="1A3868"/>
                </a:solidFill>
                <a:latin typeface="Times New Roman" pitchFamily="18" charset="0"/>
                <a:cs typeface="Times New Roman" pitchFamily="18" charset="0"/>
              </a:rPr>
              <a:t>AS</a:t>
            </a:r>
            <a:r>
              <a:rPr lang="zh-CN" altLang="en-US" sz="2000" kern="1200" dirty="0" smtClean="0">
                <a:solidFill>
                  <a:srgbClr val="1A3868"/>
                </a:solidFill>
                <a:latin typeface="Times New Roman" pitchFamily="18" charset="0"/>
                <a:cs typeface="Times New Roman" pitchFamily="18" charset="0"/>
              </a:rPr>
              <a:t>对其他</a:t>
            </a:r>
            <a:r>
              <a:rPr lang="en-US" altLang="zh-CN" sz="2000" kern="1200" dirty="0" smtClean="0">
                <a:solidFill>
                  <a:srgbClr val="1A3868"/>
                </a:solidFill>
                <a:latin typeface="Times New Roman" pitchFamily="18" charset="0"/>
                <a:cs typeface="Times New Roman" pitchFamily="18" charset="0"/>
              </a:rPr>
              <a:t>AS</a:t>
            </a:r>
            <a:r>
              <a:rPr lang="zh-CN" altLang="en-US" sz="2000" kern="1200" dirty="0" smtClean="0">
                <a:solidFill>
                  <a:srgbClr val="1A3868"/>
                </a:solidFill>
                <a:latin typeface="Times New Roman" pitchFamily="18" charset="0"/>
                <a:cs typeface="Times New Roman" pitchFamily="18" charset="0"/>
              </a:rPr>
              <a:t>表现出的是</a:t>
            </a:r>
            <a:r>
              <a:rPr lang="zh-CN" altLang="en-US" sz="2000" kern="1200" dirty="0" smtClean="0">
                <a:solidFill>
                  <a:srgbClr val="C00000"/>
                </a:solidFill>
                <a:latin typeface="Times New Roman" pitchFamily="18" charset="0"/>
                <a:cs typeface="Times New Roman" pitchFamily="18" charset="0"/>
              </a:rPr>
              <a:t>一个单一的和一致的路由选择策略</a:t>
            </a:r>
            <a:r>
              <a:rPr lang="zh-CN" altLang="en-US" sz="2000" kern="1200" dirty="0" smtClean="0">
                <a:solidFill>
                  <a:srgbClr val="1A3868"/>
                </a:solidFill>
                <a:latin typeface="Times New Roman" pitchFamily="18" charset="0"/>
                <a:cs typeface="Times New Roman" pitchFamily="18" charset="0"/>
              </a:rPr>
              <a:t>。</a:t>
            </a:r>
            <a:endParaRPr lang="en-US" altLang="zh-CN" sz="2000" kern="1200" dirty="0" smtClean="0">
              <a:solidFill>
                <a:srgbClr val="1A3868"/>
              </a:solidFill>
              <a:latin typeface="Times New Roman" pitchFamily="18" charset="0"/>
              <a:cs typeface="Times New Roman" pitchFamily="18" charset="0"/>
            </a:endParaRPr>
          </a:p>
          <a:p>
            <a:pPr marL="268288" indent="-268288" eaLnBrk="0" hangingPunct="0">
              <a:spcAft>
                <a:spcPts val="600"/>
              </a:spcAft>
              <a:buFont typeface="Arial" pitchFamily="34" charset="0"/>
              <a:buChar char="•"/>
              <a:defRPr/>
            </a:pPr>
            <a:r>
              <a:rPr lang="zh-CN" altLang="en-US" sz="2000" kern="1200" dirty="0" smtClean="0">
                <a:solidFill>
                  <a:srgbClr val="1A3868"/>
                </a:solidFill>
                <a:latin typeface="Times New Roman" pitchFamily="18" charset="0"/>
                <a:cs typeface="Times New Roman" pitchFamily="18" charset="0"/>
              </a:rPr>
              <a:t>自治系统内部的路由选择称为</a:t>
            </a:r>
            <a:r>
              <a:rPr lang="zh-CN" altLang="en-US" sz="2000" kern="1200" dirty="0" smtClean="0">
                <a:solidFill>
                  <a:srgbClr val="C00000"/>
                </a:solidFill>
                <a:latin typeface="Times New Roman" pitchFamily="18" charset="0"/>
                <a:cs typeface="Times New Roman" pitchFamily="18" charset="0"/>
              </a:rPr>
              <a:t>域内路由选择</a:t>
            </a:r>
            <a:r>
              <a:rPr lang="zh-CN" altLang="en-US" sz="2000" kern="1200" dirty="0" smtClean="0">
                <a:solidFill>
                  <a:srgbClr val="1A3868"/>
                </a:solidFill>
                <a:latin typeface="Times New Roman" pitchFamily="18" charset="0"/>
                <a:cs typeface="Times New Roman" pitchFamily="18" charset="0"/>
              </a:rPr>
              <a:t>；自治系统之间的路由选择称为</a:t>
            </a:r>
            <a:r>
              <a:rPr lang="zh-CN" altLang="en-US" sz="2000" kern="1200" dirty="0" smtClean="0">
                <a:solidFill>
                  <a:srgbClr val="C00000"/>
                </a:solidFill>
                <a:latin typeface="Times New Roman" pitchFamily="18" charset="0"/>
                <a:cs typeface="Times New Roman" pitchFamily="18" charset="0"/>
              </a:rPr>
              <a:t>域间路由选择</a:t>
            </a:r>
            <a:r>
              <a:rPr lang="zh-CN" altLang="en-US" sz="2000" kern="1200" dirty="0" smtClean="0">
                <a:solidFill>
                  <a:srgbClr val="1A3868"/>
                </a:solidFill>
                <a:latin typeface="Times New Roman" pitchFamily="18" charset="0"/>
                <a:cs typeface="Times New Roman" pitchFamily="18" charset="0"/>
              </a:rPr>
              <a:t>。</a:t>
            </a:r>
            <a:endParaRPr lang="en-US" altLang="zh-CN" sz="2000" kern="1200" dirty="0" smtClean="0">
              <a:solidFill>
                <a:srgbClr val="1A3868"/>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1" name="标题 1"/>
          <p:cNvSpPr>
            <a:spLocks noGrp="1"/>
          </p:cNvSpPr>
          <p:nvPr>
            <p:ph type="title" idx="4294967295"/>
          </p:nvPr>
        </p:nvSpPr>
        <p:spPr>
          <a:xfrm>
            <a:off x="357188" y="825500"/>
            <a:ext cx="5429250" cy="603250"/>
          </a:xfrm>
        </p:spPr>
        <p:txBody>
          <a:bodyPr/>
          <a:lstStyle/>
          <a:p>
            <a:pPr algn="l">
              <a:defRPr/>
            </a:pPr>
            <a:r>
              <a:rPr lang="zh-CN" altLang="en-US" sz="2400" dirty="0" smtClean="0">
                <a:solidFill>
                  <a:srgbClr val="007D7A"/>
                </a:solidFill>
                <a:latin typeface="Times New Roman" pitchFamily="18" charset="0"/>
                <a:ea typeface="+mn-ea"/>
                <a:cs typeface="Times New Roman" pitchFamily="18" charset="0"/>
              </a:rPr>
              <a:t>路由选择协议的分类</a:t>
            </a:r>
          </a:p>
        </p:txBody>
      </p:sp>
      <p:sp>
        <p:nvSpPr>
          <p:cNvPr id="373762" name="内容占位符 2"/>
          <p:cNvSpPr>
            <a:spLocks noGrp="1"/>
          </p:cNvSpPr>
          <p:nvPr>
            <p:ph idx="4294967295"/>
          </p:nvPr>
        </p:nvSpPr>
        <p:spPr>
          <a:xfrm>
            <a:off x="357188" y="1571625"/>
            <a:ext cx="6143625" cy="3287713"/>
          </a:xfrm>
        </p:spPr>
        <p:txBody>
          <a:bodyPr/>
          <a:lstStyle/>
          <a:p>
            <a:pPr marL="268288" indent="-268288" eaLnBrk="0" hangingPunct="0">
              <a:spcBef>
                <a:spcPts val="600"/>
              </a:spcBef>
              <a:spcAft>
                <a:spcPts val="600"/>
              </a:spcAft>
            </a:pPr>
            <a:r>
              <a:rPr lang="zh-CN" altLang="en-US" sz="2200" b="1" dirty="0" smtClean="0">
                <a:solidFill>
                  <a:schemeClr val="accent1"/>
                </a:solidFill>
                <a:latin typeface="Times New Roman" pitchFamily="18" charset="0"/>
                <a:cs typeface="Times New Roman" pitchFamily="18" charset="0"/>
              </a:rPr>
              <a:t>内部网关协议</a:t>
            </a:r>
            <a:r>
              <a:rPr lang="zh-CN" altLang="en-US" sz="2000" dirty="0" smtClean="0">
                <a:solidFill>
                  <a:srgbClr val="1A3868"/>
                </a:solidFill>
                <a:latin typeface="Times New Roman" pitchFamily="18" charset="0"/>
                <a:cs typeface="Times New Roman" pitchFamily="18" charset="0"/>
              </a:rPr>
              <a:t>（</a:t>
            </a:r>
            <a:r>
              <a:rPr lang="en-US" altLang="zh-CN" sz="2000" dirty="0" smtClean="0">
                <a:solidFill>
                  <a:srgbClr val="1A3868"/>
                </a:solidFill>
                <a:latin typeface="Times New Roman" pitchFamily="18" charset="0"/>
                <a:cs typeface="Times New Roman" pitchFamily="18" charset="0"/>
              </a:rPr>
              <a:t>IGP</a:t>
            </a:r>
            <a:r>
              <a:rPr lang="zh-CN" altLang="en-US" sz="2000" dirty="0" smtClean="0">
                <a:solidFill>
                  <a:srgbClr val="1A3868"/>
                </a:solidFill>
                <a:latin typeface="Times New Roman" pitchFamily="18" charset="0"/>
                <a:cs typeface="Times New Roman" pitchFamily="18" charset="0"/>
              </a:rPr>
              <a:t>）：在一个自治系统内部使用的路由选择协议；</a:t>
            </a:r>
          </a:p>
          <a:p>
            <a:pPr marL="668338" lvl="2" indent="-268288" eaLnBrk="0" hangingPunct="0">
              <a:spcBef>
                <a:spcPts val="600"/>
              </a:spcBef>
              <a:spcAft>
                <a:spcPts val="600"/>
              </a:spcAft>
              <a:buFont typeface="Wingdings" pitchFamily="2" charset="2"/>
              <a:buChar char="ü"/>
            </a:pPr>
            <a:r>
              <a:rPr lang="zh-CN" altLang="en-US" dirty="0" smtClean="0">
                <a:solidFill>
                  <a:srgbClr val="C00000"/>
                </a:solidFill>
                <a:latin typeface="Times New Roman" pitchFamily="18" charset="0"/>
                <a:cs typeface="Times New Roman" pitchFamily="18" charset="0"/>
              </a:rPr>
              <a:t>路由信息协议</a:t>
            </a:r>
            <a:r>
              <a:rPr lang="zh-CN" altLang="en-US" dirty="0" smtClean="0">
                <a:solidFill>
                  <a:srgbClr val="1A3868"/>
                </a:solidFill>
                <a:latin typeface="Times New Roman" pitchFamily="18" charset="0"/>
                <a:cs typeface="Times New Roman" pitchFamily="18" charset="0"/>
              </a:rPr>
              <a:t>（</a:t>
            </a:r>
            <a:r>
              <a:rPr lang="en-US" altLang="zh-CN" dirty="0" smtClean="0">
                <a:solidFill>
                  <a:srgbClr val="1A3868"/>
                </a:solidFill>
                <a:latin typeface="Times New Roman" pitchFamily="18" charset="0"/>
                <a:cs typeface="Times New Roman" pitchFamily="18" charset="0"/>
              </a:rPr>
              <a:t>RIP</a:t>
            </a:r>
            <a:r>
              <a:rPr lang="zh-CN" altLang="en-US" dirty="0" smtClean="0">
                <a:solidFill>
                  <a:srgbClr val="1A3868"/>
                </a:solidFill>
                <a:latin typeface="Times New Roman" pitchFamily="18" charset="0"/>
                <a:cs typeface="Times New Roman" pitchFamily="18" charset="0"/>
              </a:rPr>
              <a:t>）</a:t>
            </a:r>
            <a:endParaRPr lang="en-US" altLang="zh-CN" dirty="0" smtClean="0">
              <a:solidFill>
                <a:srgbClr val="1A3868"/>
              </a:solidFill>
              <a:latin typeface="Times New Roman" pitchFamily="18" charset="0"/>
              <a:cs typeface="Times New Roman" pitchFamily="18" charset="0"/>
            </a:endParaRPr>
          </a:p>
          <a:p>
            <a:pPr marL="668338" lvl="2" indent="-268288" eaLnBrk="0" hangingPunct="0">
              <a:spcBef>
                <a:spcPts val="600"/>
              </a:spcBef>
              <a:spcAft>
                <a:spcPts val="600"/>
              </a:spcAft>
              <a:buFont typeface="Wingdings" pitchFamily="2" charset="2"/>
              <a:buChar char="ü"/>
            </a:pPr>
            <a:r>
              <a:rPr lang="zh-CN" altLang="en-US" dirty="0" smtClean="0">
                <a:solidFill>
                  <a:srgbClr val="C00000"/>
                </a:solidFill>
                <a:latin typeface="Times New Roman" pitchFamily="18" charset="0"/>
                <a:cs typeface="Times New Roman" pitchFamily="18" charset="0"/>
              </a:rPr>
              <a:t>开放最短路径优先</a:t>
            </a:r>
            <a:r>
              <a:rPr lang="zh-CN" altLang="en-US" dirty="0" smtClean="0">
                <a:solidFill>
                  <a:srgbClr val="1A3868"/>
                </a:solidFill>
                <a:latin typeface="Times New Roman" pitchFamily="18" charset="0"/>
                <a:cs typeface="Times New Roman" pitchFamily="18" charset="0"/>
              </a:rPr>
              <a:t>（</a:t>
            </a:r>
            <a:r>
              <a:rPr lang="en-US" altLang="zh-CN" dirty="0" smtClean="0">
                <a:solidFill>
                  <a:srgbClr val="1A3868"/>
                </a:solidFill>
                <a:latin typeface="Times New Roman" pitchFamily="18" charset="0"/>
                <a:cs typeface="Times New Roman" pitchFamily="18" charset="0"/>
              </a:rPr>
              <a:t>OSPF</a:t>
            </a:r>
            <a:r>
              <a:rPr lang="zh-CN" altLang="en-US" dirty="0" smtClean="0">
                <a:solidFill>
                  <a:srgbClr val="1A3868"/>
                </a:solidFill>
                <a:latin typeface="Times New Roman" pitchFamily="18" charset="0"/>
                <a:cs typeface="Times New Roman" pitchFamily="18" charset="0"/>
              </a:rPr>
              <a:t>）</a:t>
            </a:r>
            <a:r>
              <a:rPr lang="zh-CN" altLang="en-US" dirty="0" smtClean="0">
                <a:solidFill>
                  <a:srgbClr val="C00000"/>
                </a:solidFill>
                <a:latin typeface="Times New Roman" pitchFamily="18" charset="0"/>
                <a:cs typeface="Times New Roman" pitchFamily="18" charset="0"/>
              </a:rPr>
              <a:t>协议</a:t>
            </a:r>
          </a:p>
          <a:p>
            <a:pPr marL="268288" indent="-268288" eaLnBrk="0" hangingPunct="0">
              <a:spcBef>
                <a:spcPts val="1200"/>
              </a:spcBef>
              <a:spcAft>
                <a:spcPts val="600"/>
              </a:spcAft>
            </a:pPr>
            <a:r>
              <a:rPr lang="zh-CN" altLang="en-US" sz="2200" b="1" dirty="0">
                <a:solidFill>
                  <a:schemeClr val="accent1"/>
                </a:solidFill>
                <a:latin typeface="Times New Roman" pitchFamily="18" charset="0"/>
                <a:cs typeface="Times New Roman" pitchFamily="18" charset="0"/>
              </a:rPr>
              <a:t>外部网关协议</a:t>
            </a:r>
            <a:r>
              <a:rPr lang="zh-CN" altLang="en-US" sz="2000" dirty="0" smtClean="0">
                <a:solidFill>
                  <a:srgbClr val="1A3868"/>
                </a:solidFill>
                <a:latin typeface="Times New Roman" pitchFamily="18" charset="0"/>
                <a:cs typeface="Times New Roman" pitchFamily="18" charset="0"/>
              </a:rPr>
              <a:t>（</a:t>
            </a:r>
            <a:r>
              <a:rPr lang="en-US" altLang="zh-CN" sz="2000" dirty="0" smtClean="0">
                <a:solidFill>
                  <a:srgbClr val="1A3868"/>
                </a:solidFill>
                <a:latin typeface="Times New Roman" pitchFamily="18" charset="0"/>
                <a:cs typeface="Times New Roman" pitchFamily="18" charset="0"/>
              </a:rPr>
              <a:t>EGP</a:t>
            </a:r>
            <a:r>
              <a:rPr lang="zh-CN" altLang="en-US" sz="2000" dirty="0" smtClean="0">
                <a:solidFill>
                  <a:srgbClr val="1A3868"/>
                </a:solidFill>
                <a:latin typeface="Times New Roman" pitchFamily="18" charset="0"/>
                <a:cs typeface="Times New Roman" pitchFamily="18" charset="0"/>
              </a:rPr>
              <a:t>）：在连接不同自治系统之间的路由器之间使用，以交换路由信息。</a:t>
            </a:r>
          </a:p>
          <a:p>
            <a:pPr marL="668338" lvl="2" indent="-268288" eaLnBrk="0" hangingPunct="0">
              <a:spcBef>
                <a:spcPts val="600"/>
              </a:spcBef>
              <a:spcAft>
                <a:spcPts val="600"/>
              </a:spcAft>
              <a:buFont typeface="Wingdings" pitchFamily="2" charset="2"/>
              <a:buChar char="ü"/>
            </a:pPr>
            <a:r>
              <a:rPr lang="zh-CN" altLang="en-US" dirty="0" smtClean="0">
                <a:solidFill>
                  <a:srgbClr val="C00000"/>
                </a:solidFill>
                <a:latin typeface="Times New Roman" pitchFamily="18" charset="0"/>
                <a:cs typeface="Times New Roman" pitchFamily="18" charset="0"/>
              </a:rPr>
              <a:t>边界网关协议</a:t>
            </a:r>
            <a:r>
              <a:rPr lang="zh-CN" altLang="en-US" dirty="0" smtClean="0">
                <a:solidFill>
                  <a:srgbClr val="1A3868"/>
                </a:solidFill>
                <a:latin typeface="Times New Roman" pitchFamily="18" charset="0"/>
                <a:cs typeface="Times New Roman" pitchFamily="18" charset="0"/>
              </a:rPr>
              <a:t>（</a:t>
            </a:r>
            <a:r>
              <a:rPr lang="en-US" altLang="zh-CN" dirty="0" smtClean="0">
                <a:solidFill>
                  <a:srgbClr val="1A3868"/>
                </a:solidFill>
                <a:latin typeface="Times New Roman" pitchFamily="18" charset="0"/>
                <a:cs typeface="Times New Roman" pitchFamily="18" charset="0"/>
              </a:rPr>
              <a:t>BGP-4</a:t>
            </a:r>
            <a:r>
              <a:rPr lang="zh-CN" altLang="en-US" dirty="0" smtClean="0">
                <a:solidFill>
                  <a:srgbClr val="1A3868"/>
                </a:solidFill>
                <a:latin typeface="Times New Roman" pitchFamily="18" charset="0"/>
                <a:cs typeface="Times New Roman" pitchFamily="18" charset="0"/>
              </a:rPr>
              <a: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5" name="标题 1"/>
          <p:cNvSpPr>
            <a:spLocks noGrp="1"/>
          </p:cNvSpPr>
          <p:nvPr>
            <p:ph type="title" idx="4294967295"/>
          </p:nvPr>
        </p:nvSpPr>
        <p:spPr>
          <a:xfrm>
            <a:off x="285750" y="725488"/>
            <a:ext cx="6429375" cy="622920"/>
          </a:xfrm>
        </p:spPr>
        <p:txBody>
          <a:bodyPr/>
          <a:lstStyle/>
          <a:p>
            <a:pPr algn="l">
              <a:defRPr/>
            </a:pPr>
            <a:r>
              <a:rPr lang="zh-CN" altLang="en-US" sz="2400" dirty="0" smtClean="0">
                <a:solidFill>
                  <a:srgbClr val="007D7A"/>
                </a:solidFill>
                <a:latin typeface="Times New Roman" pitchFamily="18" charset="0"/>
                <a:ea typeface="+mn-ea"/>
                <a:cs typeface="Times New Roman" pitchFamily="18" charset="0"/>
              </a:rPr>
              <a:t>自治系统与</a:t>
            </a:r>
            <a:r>
              <a:rPr lang="en-US" altLang="zh-CN" sz="2400" dirty="0" smtClean="0">
                <a:solidFill>
                  <a:srgbClr val="007D7A"/>
                </a:solidFill>
                <a:latin typeface="Times New Roman" pitchFamily="18" charset="0"/>
                <a:ea typeface="+mn-ea"/>
                <a:cs typeface="Times New Roman" pitchFamily="18" charset="0"/>
              </a:rPr>
              <a:t>IGP</a:t>
            </a:r>
            <a:r>
              <a:rPr lang="zh-CN" altLang="en-US" sz="2400" dirty="0" smtClean="0">
                <a:solidFill>
                  <a:srgbClr val="007D7A"/>
                </a:solidFill>
                <a:latin typeface="Times New Roman" pitchFamily="18" charset="0"/>
                <a:ea typeface="+mn-ea"/>
                <a:cs typeface="Times New Roman" pitchFamily="18" charset="0"/>
              </a:rPr>
              <a:t>、</a:t>
            </a:r>
            <a:r>
              <a:rPr lang="en-US" altLang="zh-CN" sz="2400" dirty="0" smtClean="0">
                <a:solidFill>
                  <a:srgbClr val="007D7A"/>
                </a:solidFill>
                <a:latin typeface="Times New Roman" pitchFamily="18" charset="0"/>
                <a:ea typeface="+mn-ea"/>
                <a:cs typeface="Times New Roman" pitchFamily="18" charset="0"/>
              </a:rPr>
              <a:t>EGP</a:t>
            </a:r>
            <a:r>
              <a:rPr lang="zh-CN" altLang="en-US" sz="2400" dirty="0" smtClean="0">
                <a:solidFill>
                  <a:srgbClr val="007D7A"/>
                </a:solidFill>
                <a:latin typeface="Times New Roman" pitchFamily="18" charset="0"/>
                <a:ea typeface="+mn-ea"/>
                <a:cs typeface="Times New Roman" pitchFamily="18" charset="0"/>
              </a:rPr>
              <a:t>之间的关系示意图</a:t>
            </a:r>
          </a:p>
        </p:txBody>
      </p:sp>
      <p:sp>
        <p:nvSpPr>
          <p:cNvPr id="2" name="矩形 1"/>
          <p:cNvSpPr/>
          <p:nvPr/>
        </p:nvSpPr>
        <p:spPr>
          <a:xfrm>
            <a:off x="486718" y="4478784"/>
            <a:ext cx="5742384" cy="646331"/>
          </a:xfrm>
          <a:prstGeom prst="rect">
            <a:avLst/>
          </a:prstGeom>
        </p:spPr>
        <p:txBody>
          <a:bodyPr wrap="square">
            <a:spAutoFit/>
          </a:bodyPr>
          <a:lstStyle/>
          <a:p>
            <a:r>
              <a:rPr lang="zh-CN" altLang="en-US" sz="1800" b="0" u="none" dirty="0">
                <a:solidFill>
                  <a:srgbClr val="1A3868"/>
                </a:solidFill>
                <a:ea typeface="+mn-ea"/>
              </a:rPr>
              <a:t>每个自己系统内部路由器之间通过</a:t>
            </a:r>
            <a:r>
              <a:rPr lang="en-US" altLang="zh-CN" sz="1800" b="0" u="none" dirty="0">
                <a:solidFill>
                  <a:srgbClr val="1A3868"/>
                </a:solidFill>
                <a:ea typeface="+mn-ea"/>
              </a:rPr>
              <a:t>IGP</a:t>
            </a:r>
            <a:r>
              <a:rPr lang="zh-CN" altLang="en-US" sz="1800" b="0" u="none" dirty="0">
                <a:solidFill>
                  <a:srgbClr val="1A3868"/>
                </a:solidFill>
                <a:ea typeface="+mn-ea"/>
              </a:rPr>
              <a:t>交换路由信息，连接不同自治系统的路由器之间使用</a:t>
            </a:r>
            <a:r>
              <a:rPr lang="en-US" altLang="zh-CN" sz="1800" b="0" u="none" dirty="0">
                <a:solidFill>
                  <a:srgbClr val="1A3868"/>
                </a:solidFill>
                <a:ea typeface="+mn-ea"/>
              </a:rPr>
              <a:t>EGP</a:t>
            </a:r>
            <a:r>
              <a:rPr lang="zh-CN" altLang="en-US" sz="1800" b="0" u="none" dirty="0">
                <a:solidFill>
                  <a:srgbClr val="1A3868"/>
                </a:solidFill>
                <a:ea typeface="+mn-ea"/>
              </a:rPr>
              <a:t>交换路由</a:t>
            </a:r>
            <a:r>
              <a:rPr lang="zh-CN" altLang="en-US" sz="1800" b="0" u="none" dirty="0" smtClean="0">
                <a:solidFill>
                  <a:srgbClr val="1A3868"/>
                </a:solidFill>
                <a:ea typeface="+mn-ea"/>
              </a:rPr>
              <a:t>信息。</a:t>
            </a:r>
            <a:endParaRPr lang="zh-CN" altLang="en-US" sz="1800" b="0" u="none" dirty="0">
              <a:solidFill>
                <a:srgbClr val="1A3868"/>
              </a:solidFill>
              <a:ea typeface="+mn-ea"/>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8326" y="1348408"/>
            <a:ext cx="6401317" cy="3058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09" name="标题 1"/>
          <p:cNvSpPr>
            <a:spLocks noGrp="1"/>
          </p:cNvSpPr>
          <p:nvPr>
            <p:ph type="title" idx="4294967295"/>
          </p:nvPr>
        </p:nvSpPr>
        <p:spPr>
          <a:xfrm>
            <a:off x="428625" y="760413"/>
            <a:ext cx="6429375" cy="668337"/>
          </a:xfrm>
        </p:spPr>
        <p:txBody>
          <a:bodyPr/>
          <a:lstStyle/>
          <a:p>
            <a:pPr algn="l">
              <a:defRPr/>
            </a:pPr>
            <a:r>
              <a:rPr lang="zh-CN" altLang="en-US" sz="2400" dirty="0" smtClean="0">
                <a:solidFill>
                  <a:srgbClr val="007D7A"/>
                </a:solidFill>
                <a:latin typeface="Times New Roman" pitchFamily="18" charset="0"/>
                <a:ea typeface="+mn-ea"/>
                <a:cs typeface="Times New Roman" pitchFamily="18" charset="0"/>
              </a:rPr>
              <a:t>二、路由信息协议</a:t>
            </a:r>
            <a:r>
              <a:rPr lang="en-US" altLang="zh-CN" sz="2400" dirty="0" smtClean="0">
                <a:solidFill>
                  <a:srgbClr val="007D7A"/>
                </a:solidFill>
                <a:latin typeface="Times New Roman" pitchFamily="18" charset="0"/>
                <a:ea typeface="+mn-ea"/>
                <a:cs typeface="Times New Roman" pitchFamily="18" charset="0"/>
              </a:rPr>
              <a:t>RIP</a:t>
            </a:r>
            <a:endParaRPr lang="zh-CN" altLang="en-US" sz="2400" dirty="0" smtClean="0">
              <a:solidFill>
                <a:srgbClr val="007D7A"/>
              </a:solidFill>
              <a:latin typeface="Times New Roman" pitchFamily="18" charset="0"/>
              <a:ea typeface="+mn-ea"/>
              <a:cs typeface="Times New Roman" pitchFamily="18" charset="0"/>
            </a:endParaRPr>
          </a:p>
        </p:txBody>
      </p:sp>
      <p:sp>
        <p:nvSpPr>
          <p:cNvPr id="375810" name="内容占位符 2"/>
          <p:cNvSpPr>
            <a:spLocks noGrp="1"/>
          </p:cNvSpPr>
          <p:nvPr>
            <p:ph idx="4294967295"/>
          </p:nvPr>
        </p:nvSpPr>
        <p:spPr>
          <a:xfrm>
            <a:off x="157163" y="1465263"/>
            <a:ext cx="6575077" cy="3124200"/>
          </a:xfrm>
        </p:spPr>
        <p:txBody>
          <a:bodyPr/>
          <a:lstStyle/>
          <a:p>
            <a:pPr marL="268288" indent="-268288">
              <a:spcAft>
                <a:spcPts val="600"/>
              </a:spcAft>
              <a:buFontTx/>
              <a:buNone/>
            </a:pPr>
            <a:r>
              <a:rPr lang="en-US" altLang="zh-CN" sz="2000" dirty="0" smtClean="0">
                <a:solidFill>
                  <a:srgbClr val="1A3868"/>
                </a:solidFill>
                <a:latin typeface="Times New Roman" pitchFamily="18" charset="0"/>
                <a:cs typeface="Times New Roman" pitchFamily="18" charset="0"/>
              </a:rPr>
              <a:t>    RIP</a:t>
            </a:r>
            <a:r>
              <a:rPr lang="zh-CN" altLang="en-US" sz="2000" dirty="0" smtClean="0">
                <a:solidFill>
                  <a:srgbClr val="1A3868"/>
                </a:solidFill>
                <a:latin typeface="Times New Roman" pitchFamily="18" charset="0"/>
                <a:cs typeface="Times New Roman" pitchFamily="18" charset="0"/>
              </a:rPr>
              <a:t>基于</a:t>
            </a:r>
            <a:r>
              <a:rPr lang="zh-CN" altLang="en-US" sz="2000" dirty="0" smtClean="0">
                <a:solidFill>
                  <a:srgbClr val="C00000"/>
                </a:solidFill>
                <a:latin typeface="Times New Roman" pitchFamily="18" charset="0"/>
                <a:cs typeface="Times New Roman" pitchFamily="18" charset="0"/>
              </a:rPr>
              <a:t>向量</a:t>
            </a:r>
            <a:r>
              <a:rPr lang="en-US" altLang="zh-CN" sz="2000" dirty="0" smtClean="0">
                <a:solidFill>
                  <a:srgbClr val="C00000"/>
                </a:solidFill>
                <a:latin typeface="Times New Roman" pitchFamily="18" charset="0"/>
                <a:cs typeface="Times New Roman" pitchFamily="18" charset="0"/>
              </a:rPr>
              <a:t>-</a:t>
            </a:r>
            <a:r>
              <a:rPr lang="zh-CN" altLang="en-US" sz="2000" dirty="0" smtClean="0">
                <a:solidFill>
                  <a:srgbClr val="C00000"/>
                </a:solidFill>
                <a:latin typeface="Times New Roman" pitchFamily="18" charset="0"/>
                <a:cs typeface="Times New Roman" pitchFamily="18" charset="0"/>
              </a:rPr>
              <a:t>距离</a:t>
            </a:r>
            <a:r>
              <a:rPr lang="en-US" altLang="zh-CN" sz="2000" i="1" dirty="0" smtClean="0">
                <a:solidFill>
                  <a:srgbClr val="C00000"/>
                </a:solidFill>
                <a:latin typeface="Times New Roman" pitchFamily="18" charset="0"/>
                <a:cs typeface="Times New Roman" pitchFamily="18" charset="0"/>
              </a:rPr>
              <a:t>(V-D) </a:t>
            </a:r>
            <a:r>
              <a:rPr lang="zh-CN" altLang="en-US" sz="2000" dirty="0" smtClean="0">
                <a:solidFill>
                  <a:srgbClr val="C00000"/>
                </a:solidFill>
                <a:latin typeface="Times New Roman" pitchFamily="18" charset="0"/>
                <a:cs typeface="Times New Roman" pitchFamily="18" charset="0"/>
              </a:rPr>
              <a:t>路由选择算法</a:t>
            </a:r>
            <a:r>
              <a:rPr lang="zh-CN" altLang="en-US" sz="2000" dirty="0" smtClean="0">
                <a:solidFill>
                  <a:srgbClr val="1A3868"/>
                </a:solidFill>
                <a:latin typeface="Times New Roman" pitchFamily="18" charset="0"/>
                <a:cs typeface="Times New Roman" pitchFamily="18" charset="0"/>
              </a:rPr>
              <a:t>；</a:t>
            </a:r>
            <a:r>
              <a:rPr lang="zh-CN" altLang="en-US" sz="2000" dirty="0">
                <a:solidFill>
                  <a:srgbClr val="1A3868"/>
                </a:solidFill>
                <a:latin typeface="Times New Roman" pitchFamily="18" charset="0"/>
                <a:cs typeface="Times New Roman" pitchFamily="18" charset="0"/>
              </a:rPr>
              <a:t>要求网络中的每一个路由器都要维护从它自己到其他每一个目的网络的距离</a:t>
            </a:r>
            <a:r>
              <a:rPr lang="zh-CN" altLang="en-US" sz="2000" dirty="0" smtClean="0">
                <a:solidFill>
                  <a:srgbClr val="1A3868"/>
                </a:solidFill>
                <a:latin typeface="Times New Roman" pitchFamily="18" charset="0"/>
                <a:cs typeface="Times New Roman" pitchFamily="18" charset="0"/>
              </a:rPr>
              <a:t>记录，并周期性地通知</a:t>
            </a:r>
            <a:r>
              <a:rPr lang="zh-CN" altLang="en-US" sz="2000" dirty="0" smtClean="0">
                <a:solidFill>
                  <a:srgbClr val="00B050"/>
                </a:solidFill>
                <a:latin typeface="Times New Roman" pitchFamily="18" charset="0"/>
                <a:cs typeface="Times New Roman" pitchFamily="18" charset="0"/>
              </a:rPr>
              <a:t>相邻路由器</a:t>
            </a:r>
            <a:r>
              <a:rPr lang="zh-CN" altLang="en-US" sz="2000" dirty="0" smtClean="0">
                <a:solidFill>
                  <a:srgbClr val="1A3868"/>
                </a:solidFill>
                <a:latin typeface="Times New Roman" pitchFamily="18" charset="0"/>
                <a:cs typeface="Times New Roman" pitchFamily="18" charset="0"/>
              </a:rPr>
              <a:t>最新的路由信息；</a:t>
            </a:r>
            <a:endParaRPr lang="en-US" altLang="zh-CN" sz="2000" dirty="0" smtClean="0">
              <a:solidFill>
                <a:srgbClr val="1A3868"/>
              </a:solidFill>
              <a:latin typeface="Times New Roman" pitchFamily="18" charset="0"/>
              <a:cs typeface="Times New Roman" pitchFamily="18" charset="0"/>
            </a:endParaRPr>
          </a:p>
          <a:p>
            <a:pPr marL="268288" indent="-268288">
              <a:spcAft>
                <a:spcPts val="600"/>
              </a:spcAft>
              <a:buSzPct val="45000"/>
              <a:buFont typeface="Wingdings" pitchFamily="2" charset="2"/>
              <a:buChar char="l"/>
            </a:pPr>
            <a:r>
              <a:rPr lang="zh-CN" altLang="en-US" sz="2000" dirty="0" smtClean="0">
                <a:solidFill>
                  <a:srgbClr val="C00000"/>
                </a:solidFill>
                <a:latin typeface="Times New Roman" pitchFamily="18" charset="0"/>
                <a:cs typeface="Times New Roman" pitchFamily="18" charset="0"/>
              </a:rPr>
              <a:t>路由刷新报文</a:t>
            </a:r>
            <a:r>
              <a:rPr lang="zh-CN" altLang="en-US" sz="2000" dirty="0" smtClean="0">
                <a:solidFill>
                  <a:srgbClr val="1A3868"/>
                </a:solidFill>
                <a:latin typeface="Times New Roman" pitchFamily="18" charset="0"/>
                <a:cs typeface="Times New Roman" pitchFamily="18" charset="0"/>
              </a:rPr>
              <a:t>的主要内容是</a:t>
            </a:r>
            <a:r>
              <a:rPr lang="en-US" altLang="zh-CN" sz="2000" i="1" dirty="0" smtClean="0">
                <a:solidFill>
                  <a:srgbClr val="C00000"/>
                </a:solidFill>
                <a:latin typeface="Times New Roman" pitchFamily="18" charset="0"/>
                <a:cs typeface="Times New Roman" pitchFamily="18" charset="0"/>
              </a:rPr>
              <a:t>(V,D)</a:t>
            </a:r>
            <a:r>
              <a:rPr lang="zh-CN" altLang="en-US" sz="2000" i="1" dirty="0" smtClean="0">
                <a:solidFill>
                  <a:srgbClr val="C00000"/>
                </a:solidFill>
                <a:latin typeface="Times New Roman" pitchFamily="18" charset="0"/>
                <a:cs typeface="Times New Roman" pitchFamily="18" charset="0"/>
              </a:rPr>
              <a:t> </a:t>
            </a:r>
            <a:r>
              <a:rPr lang="zh-CN" altLang="en-US" sz="2000" dirty="0" smtClean="0">
                <a:solidFill>
                  <a:srgbClr val="C00000"/>
                </a:solidFill>
                <a:latin typeface="Times New Roman" pitchFamily="18" charset="0"/>
                <a:cs typeface="Times New Roman" pitchFamily="18" charset="0"/>
              </a:rPr>
              <a:t>表</a:t>
            </a:r>
            <a:r>
              <a:rPr lang="zh-CN" altLang="en-US" sz="2000" dirty="0" smtClean="0">
                <a:solidFill>
                  <a:srgbClr val="1A3868"/>
                </a:solidFill>
                <a:latin typeface="Times New Roman" pitchFamily="18" charset="0"/>
                <a:cs typeface="Times New Roman" pitchFamily="18" charset="0"/>
              </a:rPr>
              <a:t>；</a:t>
            </a:r>
            <a:r>
              <a:rPr lang="en-US" altLang="zh-CN" sz="2000" i="1" dirty="0" smtClean="0">
                <a:solidFill>
                  <a:srgbClr val="1A3868"/>
                </a:solidFill>
                <a:latin typeface="Times New Roman" pitchFamily="18" charset="0"/>
                <a:cs typeface="Times New Roman" pitchFamily="18" charset="0"/>
              </a:rPr>
              <a:t>V</a:t>
            </a:r>
            <a:r>
              <a:rPr lang="en-US" altLang="zh-CN" sz="2000" dirty="0" smtClean="0">
                <a:solidFill>
                  <a:srgbClr val="1A3868"/>
                </a:solidFill>
                <a:latin typeface="Times New Roman" pitchFamily="18" charset="0"/>
                <a:cs typeface="Times New Roman" pitchFamily="18" charset="0"/>
              </a:rPr>
              <a:t>(Vector) </a:t>
            </a:r>
            <a:r>
              <a:rPr lang="zh-CN" altLang="en-US" sz="2000" dirty="0" smtClean="0">
                <a:solidFill>
                  <a:srgbClr val="1A3868"/>
                </a:solidFill>
                <a:latin typeface="Times New Roman" pitchFamily="18" charset="0"/>
                <a:cs typeface="Times New Roman" pitchFamily="18" charset="0"/>
              </a:rPr>
              <a:t>表示该路由器可以到达的目的网络或目的主机</a:t>
            </a:r>
            <a:r>
              <a:rPr lang="zh-CN" altLang="en-US" sz="2000" dirty="0" smtClean="0">
                <a:solidFill>
                  <a:srgbClr val="1A3868"/>
                </a:solidFill>
                <a:latin typeface="Times New Roman" pitchFamily="18" charset="0"/>
                <a:cs typeface="Times New Roman" pitchFamily="18" charset="0"/>
              </a:rPr>
              <a:t>；</a:t>
            </a:r>
            <a:r>
              <a:rPr lang="en-US" altLang="zh-CN" sz="2000" i="1" dirty="0" smtClean="0">
                <a:solidFill>
                  <a:srgbClr val="1A3868"/>
                </a:solidFill>
                <a:latin typeface="Times New Roman" pitchFamily="18" charset="0"/>
                <a:cs typeface="Times New Roman" pitchFamily="18" charset="0"/>
              </a:rPr>
              <a:t>D</a:t>
            </a:r>
            <a:r>
              <a:rPr lang="en-US" altLang="zh-CN" sz="2000" dirty="0" smtClean="0">
                <a:solidFill>
                  <a:srgbClr val="1A3868"/>
                </a:solidFill>
                <a:latin typeface="Times New Roman" pitchFamily="18" charset="0"/>
                <a:cs typeface="Times New Roman" pitchFamily="18" charset="0"/>
              </a:rPr>
              <a:t>(Distance</a:t>
            </a:r>
            <a:r>
              <a:rPr lang="en-US" altLang="zh-CN" sz="2000" dirty="0" smtClean="0">
                <a:solidFill>
                  <a:srgbClr val="1A3868"/>
                </a:solidFill>
                <a:latin typeface="Times New Roman" pitchFamily="18" charset="0"/>
                <a:cs typeface="Times New Roman" pitchFamily="18" charset="0"/>
              </a:rPr>
              <a:t>) </a:t>
            </a:r>
            <a:r>
              <a:rPr lang="zh-CN" altLang="en-US" sz="2000" dirty="0" smtClean="0">
                <a:solidFill>
                  <a:srgbClr val="1A3868"/>
                </a:solidFill>
                <a:latin typeface="Times New Roman" pitchFamily="18" charset="0"/>
                <a:cs typeface="Times New Roman" pitchFamily="18" charset="0"/>
              </a:rPr>
              <a:t>表示需要的跳数</a:t>
            </a:r>
            <a:r>
              <a:rPr lang="zh-CN" altLang="en-US" sz="2000" dirty="0" smtClean="0">
                <a:solidFill>
                  <a:srgbClr val="1A3868"/>
                </a:solidFill>
                <a:latin typeface="Times New Roman" pitchFamily="18" charset="0"/>
                <a:cs typeface="Times New Roman" pitchFamily="18" charset="0"/>
              </a:rPr>
              <a:t>；</a:t>
            </a:r>
            <a:r>
              <a:rPr lang="zh-CN" altLang="en-US" sz="2000" i="1" dirty="0">
                <a:solidFill>
                  <a:srgbClr val="1A3868"/>
                </a:solidFill>
                <a:latin typeface="Times New Roman" pitchFamily="18" charset="0"/>
                <a:cs typeface="Times New Roman" pitchFamily="18" charset="0"/>
              </a:rPr>
              <a:t>（</a:t>
            </a:r>
            <a:r>
              <a:rPr lang="zh-CN" altLang="en-US" sz="2000" i="1" dirty="0">
                <a:solidFill>
                  <a:srgbClr val="00B050"/>
                </a:solidFill>
                <a:latin typeface="Times New Roman" pitchFamily="18" charset="0"/>
                <a:cs typeface="Times New Roman" pitchFamily="18" charset="0"/>
              </a:rPr>
              <a:t>实际还有</a:t>
            </a:r>
            <a:r>
              <a:rPr lang="zh-CN" altLang="en-US" sz="2000" i="1" dirty="0" smtClean="0">
                <a:solidFill>
                  <a:srgbClr val="00B050"/>
                </a:solidFill>
                <a:latin typeface="Times New Roman" pitchFamily="18" charset="0"/>
                <a:cs typeface="Times New Roman" pitchFamily="18" charset="0"/>
              </a:rPr>
              <a:t>路径</a:t>
            </a:r>
            <a:r>
              <a:rPr lang="en-US" altLang="zh-CN" sz="2000" i="1" dirty="0" smtClean="0">
                <a:solidFill>
                  <a:srgbClr val="00B050"/>
                </a:solidFill>
                <a:latin typeface="Times New Roman" pitchFamily="18" charset="0"/>
                <a:cs typeface="Times New Roman" pitchFamily="18" charset="0"/>
              </a:rPr>
              <a:t>—</a:t>
            </a:r>
            <a:r>
              <a:rPr lang="zh-CN" altLang="en-US" sz="2000" i="1" dirty="0" smtClean="0">
                <a:solidFill>
                  <a:srgbClr val="00B050"/>
                </a:solidFill>
                <a:latin typeface="Times New Roman" pitchFamily="18" charset="0"/>
                <a:cs typeface="Times New Roman" pitchFamily="18" charset="0"/>
              </a:rPr>
              <a:t>下</a:t>
            </a:r>
            <a:r>
              <a:rPr lang="zh-CN" altLang="en-US" sz="2000" i="1" dirty="0">
                <a:solidFill>
                  <a:srgbClr val="00B050"/>
                </a:solidFill>
                <a:latin typeface="Times New Roman" pitchFamily="18" charset="0"/>
                <a:cs typeface="Times New Roman" pitchFamily="18" charset="0"/>
              </a:rPr>
              <a:t>一跳</a:t>
            </a:r>
            <a:r>
              <a:rPr lang="zh-CN" altLang="en-US" sz="2000" i="1" dirty="0">
                <a:solidFill>
                  <a:srgbClr val="1A3868"/>
                </a:solidFill>
                <a:latin typeface="Times New Roman" pitchFamily="18" charset="0"/>
                <a:cs typeface="Times New Roman" pitchFamily="18" charset="0"/>
              </a:rPr>
              <a:t>）</a:t>
            </a:r>
            <a:endParaRPr lang="en-US" altLang="zh-CN" sz="2000" dirty="0" smtClean="0">
              <a:solidFill>
                <a:srgbClr val="1A3868"/>
              </a:solidFill>
              <a:latin typeface="Times New Roman" pitchFamily="18" charset="0"/>
              <a:cs typeface="Times New Roman" pitchFamily="18" charset="0"/>
            </a:endParaRPr>
          </a:p>
          <a:p>
            <a:pPr marL="268288" indent="-268288">
              <a:spcAft>
                <a:spcPts val="600"/>
              </a:spcAft>
              <a:buSzPct val="45000"/>
              <a:buFont typeface="Wingdings" pitchFamily="2" charset="2"/>
              <a:buChar char="l"/>
            </a:pPr>
            <a:r>
              <a:rPr lang="zh-CN" altLang="en-US" sz="2000" dirty="0" smtClean="0">
                <a:solidFill>
                  <a:srgbClr val="1A3868"/>
                </a:solidFill>
                <a:latin typeface="Times New Roman" pitchFamily="18" charset="0"/>
                <a:cs typeface="Times New Roman" pitchFamily="18" charset="0"/>
              </a:rPr>
              <a:t>路由器接收到相邻路由器</a:t>
            </a:r>
            <a:r>
              <a:rPr lang="en-US" altLang="zh-CN" sz="2000" i="1" dirty="0" smtClean="0">
                <a:solidFill>
                  <a:srgbClr val="1A3868"/>
                </a:solidFill>
                <a:latin typeface="Times New Roman" pitchFamily="18" charset="0"/>
                <a:cs typeface="Times New Roman" pitchFamily="18" charset="0"/>
              </a:rPr>
              <a:t>(V,D)</a:t>
            </a:r>
            <a:r>
              <a:rPr lang="zh-CN" altLang="en-US" sz="2000" dirty="0" smtClean="0">
                <a:solidFill>
                  <a:srgbClr val="1A3868"/>
                </a:solidFill>
                <a:latin typeface="Times New Roman" pitchFamily="18" charset="0"/>
                <a:cs typeface="Times New Roman" pitchFamily="18" charset="0"/>
              </a:rPr>
              <a:t>报文后，按照</a:t>
            </a:r>
            <a:r>
              <a:rPr lang="zh-CN" altLang="en-US" sz="2000" dirty="0" smtClean="0">
                <a:solidFill>
                  <a:srgbClr val="C00000"/>
                </a:solidFill>
                <a:latin typeface="Times New Roman" pitchFamily="18" charset="0"/>
                <a:cs typeface="Times New Roman" pitchFamily="18" charset="0"/>
              </a:rPr>
              <a:t>最短路径原则</a:t>
            </a:r>
            <a:r>
              <a:rPr lang="zh-CN" altLang="en-US" sz="2000" dirty="0" smtClean="0">
                <a:solidFill>
                  <a:srgbClr val="1A3868"/>
                </a:solidFill>
                <a:latin typeface="Times New Roman" pitchFamily="18" charset="0"/>
                <a:cs typeface="Times New Roman" pitchFamily="18" charset="0"/>
              </a:rPr>
              <a:t>对各自的路由表进行刷新。</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467544" y="772344"/>
            <a:ext cx="1846659" cy="475066"/>
          </a:xfrm>
          <a:prstGeom prst="rect">
            <a:avLst/>
          </a:prstGeom>
          <a:noFill/>
        </p:spPr>
        <p:txBody>
          <a:bodyPr wrap="none" lIns="0" tIns="0" rIns="0" rtlCol="0">
            <a:spAutoFit/>
          </a:bodyPr>
          <a:lstStyle/>
          <a:p>
            <a:pPr defTabSz="-479">
              <a:lnSpc>
                <a:spcPts val="3697"/>
              </a:lnSpc>
              <a:defRPr/>
            </a:pPr>
            <a:r>
              <a:rPr lang="en-US" altLang="zh-CN" sz="2400" u="none" dirty="0">
                <a:solidFill>
                  <a:srgbClr val="007D7A"/>
                </a:solidFill>
                <a:ea typeface="+mn-ea"/>
              </a:rPr>
              <a:t>“距离”的定义</a:t>
            </a:r>
          </a:p>
        </p:txBody>
      </p:sp>
      <p:sp>
        <p:nvSpPr>
          <p:cNvPr id="4" name="Rectangle 3"/>
          <p:cNvSpPr txBox="1">
            <a:spLocks noChangeArrowheads="1"/>
          </p:cNvSpPr>
          <p:nvPr/>
        </p:nvSpPr>
        <p:spPr>
          <a:xfrm>
            <a:off x="323528" y="1348408"/>
            <a:ext cx="6696744" cy="3621682"/>
          </a:xfrm>
          <a:prstGeom prst="rect">
            <a:avLst/>
          </a:prstGeom>
          <a:noFill/>
        </p:spPr>
        <p:txBody>
          <a:bodyPr vert="horz" lIns="68984" tIns="34492" rIns="68984" bIns="34492" rtlCol="0">
            <a:normAutofit fontScale="25000" lnSpcReduction="20000"/>
          </a:bodyPr>
          <a:lstStyle/>
          <a:p>
            <a:pPr marL="265113" indent="-265113" algn="just" defTabSz="689823" fontAlgn="auto">
              <a:lnSpc>
                <a:spcPct val="120000"/>
              </a:lnSpc>
              <a:spcBef>
                <a:spcPct val="20000"/>
              </a:spcBef>
              <a:spcAft>
                <a:spcPts val="0"/>
              </a:spcAft>
              <a:buFont typeface="Arial" panose="020B0604020202020204" pitchFamily="34" charset="0"/>
              <a:buChar char="•"/>
              <a:defRPr/>
            </a:pPr>
            <a:r>
              <a:rPr lang="zh-CN" altLang="en-US" sz="8000" b="0" u="none" dirty="0" smtClean="0">
                <a:solidFill>
                  <a:srgbClr val="1A3868"/>
                </a:solidFill>
              </a:rPr>
              <a:t>从</a:t>
            </a:r>
            <a:r>
              <a:rPr lang="zh-CN" altLang="en-US" sz="8000" b="0" u="none" dirty="0">
                <a:solidFill>
                  <a:srgbClr val="1A3868"/>
                </a:solidFill>
              </a:rPr>
              <a:t>一个</a:t>
            </a:r>
            <a:r>
              <a:rPr lang="zh-CN" altLang="en-US" sz="8000" b="0" u="none" dirty="0" smtClean="0">
                <a:solidFill>
                  <a:srgbClr val="1A3868"/>
                </a:solidFill>
              </a:rPr>
              <a:t>路由器</a:t>
            </a:r>
            <a:r>
              <a:rPr lang="zh-CN" altLang="en-US" sz="8000" b="0" u="none" dirty="0">
                <a:solidFill>
                  <a:srgbClr val="1A3868"/>
                </a:solidFill>
              </a:rPr>
              <a:t>到直接连接的网络的距离定义为 </a:t>
            </a:r>
            <a:r>
              <a:rPr lang="en-US" altLang="zh-CN" sz="8000" b="0" u="none" dirty="0" smtClean="0">
                <a:solidFill>
                  <a:srgbClr val="1A3868"/>
                </a:solidFill>
              </a:rPr>
              <a:t>1</a:t>
            </a:r>
            <a:r>
              <a:rPr lang="zh-CN" altLang="en-US" sz="8000" b="0" u="none" dirty="0" smtClean="0">
                <a:solidFill>
                  <a:srgbClr val="1A3868"/>
                </a:solidFill>
              </a:rPr>
              <a:t>，到</a:t>
            </a:r>
            <a:r>
              <a:rPr lang="zh-CN" altLang="en-US" sz="8000" b="0" u="none" dirty="0">
                <a:solidFill>
                  <a:srgbClr val="1A3868"/>
                </a:solidFill>
              </a:rPr>
              <a:t>非直接连接的网络的距离定义为所经过的路由器数加 </a:t>
            </a:r>
            <a:r>
              <a:rPr lang="en-US" altLang="zh-CN" sz="8000" b="0" u="none" dirty="0">
                <a:solidFill>
                  <a:srgbClr val="1A3868"/>
                </a:solidFill>
              </a:rPr>
              <a:t>1</a:t>
            </a:r>
            <a:r>
              <a:rPr lang="zh-CN" altLang="en-US" sz="8000" b="0" u="none" dirty="0" smtClean="0">
                <a:solidFill>
                  <a:srgbClr val="1A3868"/>
                </a:solidFill>
              </a:rPr>
              <a:t>。即</a:t>
            </a:r>
            <a:r>
              <a:rPr lang="en-US" altLang="zh-CN" sz="8000" b="0" u="none" dirty="0" smtClean="0">
                <a:solidFill>
                  <a:srgbClr val="1A3868"/>
                </a:solidFill>
              </a:rPr>
              <a:t>RIP </a:t>
            </a:r>
            <a:r>
              <a:rPr lang="zh-CN" altLang="en-US" sz="8000" b="0" u="none" dirty="0">
                <a:solidFill>
                  <a:srgbClr val="1A3868"/>
                </a:solidFill>
              </a:rPr>
              <a:t>协议中的</a:t>
            </a:r>
            <a:r>
              <a:rPr lang="zh-CN" altLang="en-US" sz="8000" b="0" u="none" dirty="0" smtClean="0">
                <a:solidFill>
                  <a:srgbClr val="C00000"/>
                </a:solidFill>
              </a:rPr>
              <a:t>“距离”就是“跳数”</a:t>
            </a:r>
            <a:r>
              <a:rPr lang="en-US" altLang="zh-CN" sz="8000" b="0" u="none" dirty="0">
                <a:solidFill>
                  <a:srgbClr val="1A3868"/>
                </a:solidFill>
              </a:rPr>
              <a:t>(hop count</a:t>
            </a:r>
            <a:r>
              <a:rPr lang="en-US" altLang="zh-CN" sz="8000" b="0" u="none" dirty="0" smtClean="0">
                <a:solidFill>
                  <a:srgbClr val="1A3868"/>
                </a:solidFill>
              </a:rPr>
              <a:t>)</a:t>
            </a:r>
            <a:r>
              <a:rPr lang="zh-CN" altLang="en-US" sz="8000" b="0" u="none" dirty="0" smtClean="0">
                <a:solidFill>
                  <a:srgbClr val="1A3868"/>
                </a:solidFill>
                <a:ea typeface="+mn-ea"/>
              </a:rPr>
              <a:t>。</a:t>
            </a:r>
            <a:endParaRPr lang="zh-CN" altLang="en-US" sz="8000" b="0" u="none" dirty="0">
              <a:solidFill>
                <a:srgbClr val="1A3868"/>
              </a:solidFill>
              <a:ea typeface="+mn-ea"/>
            </a:endParaRPr>
          </a:p>
          <a:p>
            <a:pPr marL="265113" indent="-265113" algn="just" defTabSz="689823" fontAlgn="auto">
              <a:lnSpc>
                <a:spcPct val="120000"/>
              </a:lnSpc>
              <a:spcBef>
                <a:spcPct val="20000"/>
              </a:spcBef>
              <a:spcAft>
                <a:spcPts val="0"/>
              </a:spcAft>
              <a:buFont typeface="Arial" panose="020B0604020202020204" pitchFamily="34" charset="0"/>
              <a:buChar char="•"/>
              <a:defRPr/>
            </a:pPr>
            <a:r>
              <a:rPr lang="zh-CN" altLang="en-US" sz="8000" b="0" u="none" dirty="0">
                <a:solidFill>
                  <a:srgbClr val="1A3868"/>
                </a:solidFill>
                <a:ea typeface="+mn-ea"/>
              </a:rPr>
              <a:t>这里的“距离”实际上指的是“</a:t>
            </a:r>
            <a:r>
              <a:rPr lang="zh-CN" altLang="en-US" sz="8000" b="0" u="none" dirty="0">
                <a:solidFill>
                  <a:srgbClr val="C00000"/>
                </a:solidFill>
                <a:ea typeface="+mn-ea"/>
              </a:rPr>
              <a:t>最短距离</a:t>
            </a:r>
            <a:r>
              <a:rPr lang="zh-CN" altLang="en-US" sz="8000" b="0" u="none" dirty="0">
                <a:solidFill>
                  <a:srgbClr val="1A3868"/>
                </a:solidFill>
                <a:ea typeface="+mn-ea"/>
              </a:rPr>
              <a:t>”</a:t>
            </a:r>
            <a:r>
              <a:rPr lang="zh-CN" altLang="en-US" sz="8000" b="0" u="none" dirty="0" smtClean="0">
                <a:solidFill>
                  <a:srgbClr val="1A3868"/>
                </a:solidFill>
                <a:ea typeface="+mn-ea"/>
              </a:rPr>
              <a:t>。</a:t>
            </a:r>
            <a:endParaRPr lang="en-US" altLang="zh-CN" sz="8000" b="0" u="none" dirty="0" smtClean="0">
              <a:solidFill>
                <a:srgbClr val="1A3868"/>
              </a:solidFill>
              <a:ea typeface="+mn-ea"/>
            </a:endParaRPr>
          </a:p>
          <a:p>
            <a:pPr marL="265113" indent="-265113" algn="just" defTabSz="689823" fontAlgn="auto">
              <a:lnSpc>
                <a:spcPct val="120000"/>
              </a:lnSpc>
              <a:spcBef>
                <a:spcPct val="20000"/>
              </a:spcBef>
              <a:spcAft>
                <a:spcPts val="0"/>
              </a:spcAft>
              <a:buFont typeface="Arial" panose="020B0604020202020204" pitchFamily="34" charset="0"/>
              <a:buChar char="•"/>
              <a:defRPr/>
            </a:pPr>
            <a:r>
              <a:rPr lang="en-US" altLang="zh-CN" sz="8000" b="0" u="none" dirty="0" smtClean="0">
                <a:solidFill>
                  <a:srgbClr val="1A3868"/>
                </a:solidFill>
                <a:ea typeface="+mn-ea"/>
              </a:rPr>
              <a:t>RIP </a:t>
            </a:r>
            <a:r>
              <a:rPr lang="zh-CN" altLang="en-US" sz="8000" b="0" u="none" dirty="0">
                <a:solidFill>
                  <a:srgbClr val="1A3868"/>
                </a:solidFill>
                <a:ea typeface="+mn-ea"/>
              </a:rPr>
              <a:t>认为一个好的路由就是它通过的路由器的数目少，即</a:t>
            </a:r>
            <a:r>
              <a:rPr lang="zh-CN" altLang="en-US" sz="8000" b="0" u="none" dirty="0" smtClean="0">
                <a:solidFill>
                  <a:srgbClr val="1A3868"/>
                </a:solidFill>
                <a:ea typeface="+mn-ea"/>
              </a:rPr>
              <a:t>“距离短”。</a:t>
            </a:r>
            <a:r>
              <a:rPr lang="en-US" altLang="zh-CN" sz="8000" b="0" u="none" dirty="0" smtClean="0">
                <a:solidFill>
                  <a:srgbClr val="1A3868"/>
                </a:solidFill>
                <a:ea typeface="+mn-ea"/>
              </a:rPr>
              <a:t>RIP </a:t>
            </a:r>
            <a:r>
              <a:rPr lang="zh-CN" altLang="en-US" sz="8000" b="0" u="none" dirty="0">
                <a:solidFill>
                  <a:srgbClr val="1A3868"/>
                </a:solidFill>
                <a:ea typeface="+mn-ea"/>
              </a:rPr>
              <a:t>允许一条路径最多只能包含 </a:t>
            </a:r>
            <a:r>
              <a:rPr lang="en-US" altLang="zh-CN" sz="8000" b="0" u="none" dirty="0">
                <a:solidFill>
                  <a:srgbClr val="1A3868"/>
                </a:solidFill>
                <a:ea typeface="+mn-ea"/>
              </a:rPr>
              <a:t>15 </a:t>
            </a:r>
            <a:r>
              <a:rPr lang="zh-CN" altLang="en-US" sz="8000" b="0" u="none" dirty="0">
                <a:solidFill>
                  <a:srgbClr val="1A3868"/>
                </a:solidFill>
                <a:ea typeface="+mn-ea"/>
              </a:rPr>
              <a:t>个路由器</a:t>
            </a:r>
            <a:r>
              <a:rPr lang="zh-CN" altLang="en-US" sz="8000" b="0" u="none" dirty="0" smtClean="0">
                <a:solidFill>
                  <a:srgbClr val="1A3868"/>
                </a:solidFill>
                <a:ea typeface="+mn-ea"/>
              </a:rPr>
              <a:t>。“距离”</a:t>
            </a:r>
            <a:r>
              <a:rPr lang="zh-CN" altLang="en-US" sz="8000" b="0" u="none" dirty="0">
                <a:solidFill>
                  <a:srgbClr val="1A3868"/>
                </a:solidFill>
                <a:ea typeface="+mn-ea"/>
              </a:rPr>
              <a:t>的最大值为</a:t>
            </a:r>
            <a:r>
              <a:rPr lang="en-US" altLang="zh-CN" sz="8000" b="0" u="none" dirty="0">
                <a:solidFill>
                  <a:srgbClr val="1A3868"/>
                </a:solidFill>
                <a:ea typeface="+mn-ea"/>
              </a:rPr>
              <a:t>16 </a:t>
            </a:r>
            <a:r>
              <a:rPr lang="zh-CN" altLang="en-US" sz="8000" b="0" u="none" dirty="0">
                <a:solidFill>
                  <a:srgbClr val="1A3868"/>
                </a:solidFill>
                <a:ea typeface="+mn-ea"/>
              </a:rPr>
              <a:t>时即相当于不可达。可见 </a:t>
            </a:r>
            <a:r>
              <a:rPr lang="en-US" altLang="zh-CN" sz="8000" b="0" u="none" dirty="0">
                <a:solidFill>
                  <a:srgbClr val="1A3868"/>
                </a:solidFill>
                <a:ea typeface="+mn-ea"/>
              </a:rPr>
              <a:t>RIP </a:t>
            </a:r>
            <a:r>
              <a:rPr lang="zh-CN" altLang="en-US" sz="8000" b="0" u="none" dirty="0">
                <a:solidFill>
                  <a:srgbClr val="C00000"/>
                </a:solidFill>
                <a:ea typeface="+mn-ea"/>
              </a:rPr>
              <a:t>只</a:t>
            </a:r>
            <a:r>
              <a:rPr lang="zh-CN" altLang="en-US" sz="8000" b="0" u="none" dirty="0" smtClean="0">
                <a:solidFill>
                  <a:srgbClr val="C00000"/>
                </a:solidFill>
                <a:ea typeface="+mn-ea"/>
              </a:rPr>
              <a:t>适用于小型</a:t>
            </a:r>
            <a:r>
              <a:rPr lang="zh-CN" altLang="en-US" sz="8000" b="0" u="none" dirty="0">
                <a:solidFill>
                  <a:srgbClr val="C00000"/>
                </a:solidFill>
                <a:ea typeface="+mn-ea"/>
              </a:rPr>
              <a:t>互联网</a:t>
            </a:r>
            <a:r>
              <a:rPr lang="zh-CN" altLang="en-US" sz="8000" b="0" u="none" dirty="0">
                <a:solidFill>
                  <a:srgbClr val="1A3868"/>
                </a:solidFill>
                <a:ea typeface="+mn-ea"/>
              </a:rPr>
              <a:t>。</a:t>
            </a:r>
          </a:p>
          <a:p>
            <a:pPr marL="265113" indent="-265113" algn="just">
              <a:lnSpc>
                <a:spcPct val="120000"/>
              </a:lnSpc>
              <a:buFont typeface="Arial" panose="020B0604020202020204" pitchFamily="34" charset="0"/>
              <a:buChar char="•"/>
            </a:pPr>
            <a:r>
              <a:rPr lang="en-US" altLang="zh-CN" sz="8000" b="0" u="none" dirty="0">
                <a:solidFill>
                  <a:srgbClr val="1A3868"/>
                </a:solidFill>
                <a:ea typeface="+mn-ea"/>
              </a:rPr>
              <a:t>RIP </a:t>
            </a:r>
            <a:r>
              <a:rPr lang="zh-CN" altLang="en-US" sz="8000" b="0" u="none" dirty="0">
                <a:solidFill>
                  <a:srgbClr val="1A3868"/>
                </a:solidFill>
                <a:ea typeface="+mn-ea"/>
              </a:rPr>
              <a:t>不能在两个网络之间同时使用多条路由。</a:t>
            </a:r>
            <a:r>
              <a:rPr lang="en-US" altLang="zh-CN" sz="8000" b="0" u="none" dirty="0">
                <a:solidFill>
                  <a:srgbClr val="1A3868"/>
                </a:solidFill>
                <a:ea typeface="+mn-ea"/>
              </a:rPr>
              <a:t>RIP </a:t>
            </a:r>
            <a:r>
              <a:rPr lang="zh-CN" altLang="en-US" sz="8000" b="0" u="none" dirty="0">
                <a:solidFill>
                  <a:srgbClr val="1A3868"/>
                </a:solidFill>
                <a:ea typeface="+mn-ea"/>
              </a:rPr>
              <a:t>选择一个</a:t>
            </a:r>
            <a:r>
              <a:rPr lang="zh-CN" altLang="en-US" sz="8000" b="0" u="none" dirty="0" smtClean="0">
                <a:solidFill>
                  <a:srgbClr val="1A3868"/>
                </a:solidFill>
                <a:ea typeface="+mn-ea"/>
              </a:rPr>
              <a:t>具有</a:t>
            </a:r>
            <a:r>
              <a:rPr lang="zh-CN" altLang="en-US" sz="8000" b="0" u="none" dirty="0">
                <a:solidFill>
                  <a:srgbClr val="1A3868"/>
                </a:solidFill>
                <a:ea typeface="+mn-ea"/>
              </a:rPr>
              <a:t>最少路由器的路由（即最短路由），哪怕还存在另一条</a:t>
            </a:r>
            <a:r>
              <a:rPr lang="zh-CN" altLang="en-US" sz="8000" b="0" u="none" dirty="0" smtClean="0">
                <a:solidFill>
                  <a:srgbClr val="1A3868"/>
                </a:solidFill>
                <a:ea typeface="+mn-ea"/>
              </a:rPr>
              <a:t>高速</a:t>
            </a:r>
            <a:r>
              <a:rPr lang="zh-CN" altLang="en-US" sz="8000" b="0" u="none" dirty="0">
                <a:solidFill>
                  <a:srgbClr val="1A3868"/>
                </a:solidFill>
                <a:ea typeface="+mn-ea"/>
              </a:rPr>
              <a:t>（</a:t>
            </a:r>
            <a:r>
              <a:rPr lang="zh-CN" altLang="en-US" sz="8000" b="0" u="none" dirty="0" smtClean="0">
                <a:solidFill>
                  <a:srgbClr val="1A3868"/>
                </a:solidFill>
                <a:ea typeface="+mn-ea"/>
              </a:rPr>
              <a:t>低时延</a:t>
            </a:r>
            <a:r>
              <a:rPr lang="zh-CN" altLang="en-US" sz="8000" b="0" u="none" dirty="0">
                <a:solidFill>
                  <a:srgbClr val="1A3868"/>
                </a:solidFill>
                <a:ea typeface="+mn-ea"/>
              </a:rPr>
              <a:t>）</a:t>
            </a:r>
            <a:r>
              <a:rPr lang="zh-CN" altLang="en-US" sz="8000" b="0" u="none" dirty="0" smtClean="0">
                <a:solidFill>
                  <a:srgbClr val="1A3868"/>
                </a:solidFill>
                <a:ea typeface="+mn-ea"/>
              </a:rPr>
              <a:t>但</a:t>
            </a:r>
            <a:r>
              <a:rPr lang="zh-CN" altLang="en-US" sz="8000" b="0" u="none" dirty="0">
                <a:solidFill>
                  <a:srgbClr val="1A3868"/>
                </a:solidFill>
                <a:ea typeface="+mn-ea"/>
              </a:rPr>
              <a:t>路由器较多的路由。   </a:t>
            </a:r>
          </a:p>
          <a:p>
            <a:pPr marL="265113" indent="-265113" algn="just" defTabSz="689823" fontAlgn="auto">
              <a:spcBef>
                <a:spcPct val="20000"/>
              </a:spcBef>
              <a:spcAft>
                <a:spcPts val="0"/>
              </a:spcAft>
              <a:buFont typeface="Arial" panose="020B0604020202020204" pitchFamily="34" charset="0"/>
              <a:buChar char="•"/>
              <a:defRPr/>
            </a:pPr>
            <a:r>
              <a:rPr lang="zh-CN" altLang="en-US" sz="2414" b="0" u="none" dirty="0">
                <a:solidFill>
                  <a:schemeClr val="tx1">
                    <a:tint val="75000"/>
                  </a:schemeClr>
                </a:solidFill>
                <a:latin typeface="+mn-lt"/>
                <a:ea typeface="+mn-ea"/>
                <a:cs typeface="+mn-cs"/>
              </a:rPr>
              <a:t> </a:t>
            </a:r>
            <a:endParaRPr lang="zh-CN" altLang="en-US" sz="3319" b="0" u="none" dirty="0">
              <a:solidFill>
                <a:schemeClr val="tx1">
                  <a:tint val="75000"/>
                </a:schemeClr>
              </a:solidFill>
              <a:latin typeface="+mn-lt"/>
              <a:ea typeface="+mn-ea"/>
              <a:cs typeface="+mn-cs"/>
            </a:endParaRPr>
          </a:p>
          <a:p>
            <a:pPr marL="265113" indent="-265113" algn="just" defTabSz="689823" fontAlgn="auto">
              <a:spcBef>
                <a:spcPct val="20000"/>
              </a:spcBef>
              <a:spcAft>
                <a:spcPts val="0"/>
              </a:spcAft>
              <a:buFont typeface="Arial" panose="020B0604020202020204" pitchFamily="34" charset="0"/>
              <a:buChar char="•"/>
              <a:defRPr/>
            </a:pPr>
            <a:endParaRPr lang="en-US" altLang="zh-CN" sz="2414" b="0" u="none"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74975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7" name="标题 1"/>
          <p:cNvSpPr>
            <a:spLocks noGrp="1"/>
          </p:cNvSpPr>
          <p:nvPr>
            <p:ph type="title" idx="4294967295"/>
          </p:nvPr>
        </p:nvSpPr>
        <p:spPr>
          <a:xfrm>
            <a:off x="500063" y="760413"/>
            <a:ext cx="4714875" cy="668337"/>
          </a:xfrm>
        </p:spPr>
        <p:txBody>
          <a:bodyPr/>
          <a:lstStyle/>
          <a:p>
            <a:pPr algn="l">
              <a:defRPr/>
            </a:pPr>
            <a:r>
              <a:rPr lang="en-US" altLang="zh-CN" sz="2400" dirty="0" smtClean="0">
                <a:solidFill>
                  <a:srgbClr val="007D7A"/>
                </a:solidFill>
                <a:latin typeface="Times New Roman" pitchFamily="18" charset="0"/>
                <a:ea typeface="+mn-ea"/>
                <a:cs typeface="Times New Roman" pitchFamily="18" charset="0"/>
              </a:rPr>
              <a:t>RIP</a:t>
            </a:r>
            <a:r>
              <a:rPr lang="zh-CN" altLang="en-US" sz="2400" dirty="0" smtClean="0">
                <a:solidFill>
                  <a:srgbClr val="007D7A"/>
                </a:solidFill>
                <a:latin typeface="Times New Roman" pitchFamily="18" charset="0"/>
                <a:ea typeface="+mn-ea"/>
                <a:cs typeface="Times New Roman" pitchFamily="18" charset="0"/>
              </a:rPr>
              <a:t>协议的三个要点</a:t>
            </a:r>
          </a:p>
        </p:txBody>
      </p:sp>
      <p:sp>
        <p:nvSpPr>
          <p:cNvPr id="377858" name="内容占位符 2"/>
          <p:cNvSpPr>
            <a:spLocks noGrp="1"/>
          </p:cNvSpPr>
          <p:nvPr>
            <p:ph idx="4294967295"/>
          </p:nvPr>
        </p:nvSpPr>
        <p:spPr>
          <a:xfrm>
            <a:off x="214313" y="1474788"/>
            <a:ext cx="6215062" cy="2884487"/>
          </a:xfrm>
        </p:spPr>
        <p:txBody>
          <a:bodyPr/>
          <a:lstStyle/>
          <a:p>
            <a:pPr marL="342900" lvl="1" indent="-342900">
              <a:lnSpc>
                <a:spcPct val="120000"/>
              </a:lnSpc>
              <a:spcAft>
                <a:spcPts val="600"/>
              </a:spcAft>
              <a:buFontTx/>
              <a:buChar char="•"/>
              <a:defRPr/>
            </a:pPr>
            <a:r>
              <a:rPr lang="zh-CN" altLang="en-US" sz="2200" kern="1200" dirty="0">
                <a:solidFill>
                  <a:srgbClr val="1A3868"/>
                </a:solidFill>
                <a:latin typeface="Times New Roman" pitchFamily="18" charset="0"/>
                <a:cs typeface="Times New Roman" pitchFamily="18" charset="0"/>
              </a:rPr>
              <a:t>仅和</a:t>
            </a:r>
            <a:r>
              <a:rPr lang="zh-CN" altLang="en-US" sz="2200" kern="1200" dirty="0">
                <a:solidFill>
                  <a:srgbClr val="C00000"/>
                </a:solidFill>
                <a:latin typeface="Times New Roman" pitchFamily="18" charset="0"/>
                <a:cs typeface="Times New Roman" pitchFamily="18" charset="0"/>
              </a:rPr>
              <a:t>相邻路由器</a:t>
            </a:r>
            <a:r>
              <a:rPr lang="zh-CN" altLang="en-US" sz="2200" kern="1200" dirty="0">
                <a:solidFill>
                  <a:srgbClr val="1A3868"/>
                </a:solidFill>
                <a:latin typeface="Times New Roman" pitchFamily="18" charset="0"/>
                <a:cs typeface="Times New Roman" pitchFamily="18" charset="0"/>
              </a:rPr>
              <a:t>交换信息。 </a:t>
            </a:r>
          </a:p>
          <a:p>
            <a:pPr marL="342900" lvl="1" indent="-342900">
              <a:lnSpc>
                <a:spcPct val="120000"/>
              </a:lnSpc>
              <a:spcAft>
                <a:spcPts val="600"/>
              </a:spcAft>
              <a:buFontTx/>
              <a:buChar char="•"/>
              <a:defRPr/>
            </a:pPr>
            <a:r>
              <a:rPr lang="zh-CN" altLang="en-US" sz="2200" kern="1200" dirty="0">
                <a:solidFill>
                  <a:srgbClr val="1A3868"/>
                </a:solidFill>
                <a:latin typeface="Times New Roman" pitchFamily="18" charset="0"/>
                <a:cs typeface="Times New Roman" pitchFamily="18" charset="0"/>
              </a:rPr>
              <a:t>交换的信息是当前本路由器所知道</a:t>
            </a:r>
            <a:r>
              <a:rPr lang="zh-CN" altLang="en-US" sz="2200" kern="1200" dirty="0" smtClean="0">
                <a:solidFill>
                  <a:srgbClr val="1A3868"/>
                </a:solidFill>
                <a:latin typeface="Times New Roman" pitchFamily="18" charset="0"/>
                <a:cs typeface="Times New Roman" pitchFamily="18" charset="0"/>
              </a:rPr>
              <a:t>的</a:t>
            </a:r>
            <a:r>
              <a:rPr lang="zh-CN" altLang="en-US" sz="2200" kern="1200" dirty="0" smtClean="0">
                <a:solidFill>
                  <a:srgbClr val="C00000"/>
                </a:solidFill>
                <a:latin typeface="Times New Roman" pitchFamily="18" charset="0"/>
                <a:cs typeface="Times New Roman" pitchFamily="18" charset="0"/>
              </a:rPr>
              <a:t>全部</a:t>
            </a:r>
            <a:r>
              <a:rPr lang="zh-CN" altLang="en-US" sz="2200" kern="1200" dirty="0">
                <a:solidFill>
                  <a:srgbClr val="C00000"/>
                </a:solidFill>
                <a:latin typeface="Times New Roman" pitchFamily="18" charset="0"/>
                <a:cs typeface="Times New Roman" pitchFamily="18" charset="0"/>
              </a:rPr>
              <a:t>信息</a:t>
            </a:r>
            <a:r>
              <a:rPr lang="zh-CN" altLang="en-US" sz="2200" kern="1200" dirty="0">
                <a:solidFill>
                  <a:srgbClr val="1A3868"/>
                </a:solidFill>
                <a:latin typeface="Times New Roman" pitchFamily="18" charset="0"/>
                <a:cs typeface="Times New Roman" pitchFamily="18" charset="0"/>
              </a:rPr>
              <a:t>，即自己的路由</a:t>
            </a:r>
            <a:r>
              <a:rPr lang="zh-CN" altLang="en-US" sz="2200" kern="1200" dirty="0" smtClean="0">
                <a:solidFill>
                  <a:srgbClr val="1A3868"/>
                </a:solidFill>
                <a:latin typeface="Times New Roman" pitchFamily="18" charset="0"/>
                <a:cs typeface="Times New Roman" pitchFamily="18" charset="0"/>
              </a:rPr>
              <a:t>表（</a:t>
            </a:r>
            <a:r>
              <a:rPr lang="zh-CN" altLang="en-US" sz="2200" kern="1200" dirty="0" smtClean="0">
                <a:solidFill>
                  <a:srgbClr val="00B050"/>
                </a:solidFill>
                <a:latin typeface="Times New Roman" pitchFamily="18" charset="0"/>
                <a:cs typeface="Times New Roman" pitchFamily="18" charset="0"/>
              </a:rPr>
              <a:t>向量</a:t>
            </a:r>
            <a:r>
              <a:rPr lang="en-US" altLang="zh-CN" sz="2200" kern="1200" dirty="0" smtClean="0">
                <a:solidFill>
                  <a:srgbClr val="00B050"/>
                </a:solidFill>
                <a:latin typeface="Times New Roman" pitchFamily="18" charset="0"/>
                <a:cs typeface="Times New Roman" pitchFamily="18" charset="0"/>
              </a:rPr>
              <a:t>-</a:t>
            </a:r>
            <a:r>
              <a:rPr lang="zh-CN" altLang="en-US" sz="2200" kern="1200" dirty="0" smtClean="0">
                <a:solidFill>
                  <a:srgbClr val="00B050"/>
                </a:solidFill>
                <a:latin typeface="Times New Roman" pitchFamily="18" charset="0"/>
                <a:cs typeface="Times New Roman" pitchFamily="18" charset="0"/>
              </a:rPr>
              <a:t>距离</a:t>
            </a:r>
            <a:r>
              <a:rPr lang="en-US" altLang="zh-CN" sz="2200" kern="1200" dirty="0" smtClean="0">
                <a:solidFill>
                  <a:srgbClr val="00B050"/>
                </a:solidFill>
                <a:latin typeface="Times New Roman" pitchFamily="18" charset="0"/>
                <a:cs typeface="Times New Roman" pitchFamily="18" charset="0"/>
              </a:rPr>
              <a:t>-</a:t>
            </a:r>
            <a:r>
              <a:rPr lang="zh-CN" altLang="en-US" sz="2200" kern="1200" dirty="0" smtClean="0">
                <a:solidFill>
                  <a:srgbClr val="00B050"/>
                </a:solidFill>
                <a:latin typeface="Times New Roman" pitchFamily="18" charset="0"/>
                <a:cs typeface="Times New Roman" pitchFamily="18" charset="0"/>
              </a:rPr>
              <a:t>路径</a:t>
            </a:r>
            <a:r>
              <a:rPr lang="zh-CN" altLang="en-US" sz="2200" kern="1200" dirty="0" smtClean="0">
                <a:solidFill>
                  <a:srgbClr val="1A3868"/>
                </a:solidFill>
                <a:latin typeface="Times New Roman" pitchFamily="18" charset="0"/>
                <a:cs typeface="Times New Roman" pitchFamily="18" charset="0"/>
              </a:rPr>
              <a:t>）。 </a:t>
            </a:r>
            <a:endParaRPr lang="zh-CN" altLang="en-US" sz="2200" kern="1200" dirty="0">
              <a:solidFill>
                <a:srgbClr val="1A3868"/>
              </a:solidFill>
              <a:latin typeface="Times New Roman" pitchFamily="18" charset="0"/>
              <a:cs typeface="Times New Roman" pitchFamily="18" charset="0"/>
            </a:endParaRPr>
          </a:p>
          <a:p>
            <a:pPr marL="342900" lvl="1" indent="-342900">
              <a:lnSpc>
                <a:spcPct val="120000"/>
              </a:lnSpc>
              <a:spcAft>
                <a:spcPts val="600"/>
              </a:spcAft>
              <a:buFontTx/>
              <a:buChar char="•"/>
              <a:defRPr/>
            </a:pPr>
            <a:r>
              <a:rPr lang="zh-CN" altLang="en-US" sz="2200" kern="1200" dirty="0">
                <a:solidFill>
                  <a:srgbClr val="1A3868"/>
                </a:solidFill>
                <a:latin typeface="Times New Roman" pitchFamily="18" charset="0"/>
                <a:cs typeface="Times New Roman" pitchFamily="18" charset="0"/>
              </a:rPr>
              <a:t>按</a:t>
            </a:r>
            <a:r>
              <a:rPr lang="zh-CN" altLang="en-US" sz="2200" kern="1200" dirty="0">
                <a:solidFill>
                  <a:srgbClr val="C00000"/>
                </a:solidFill>
                <a:latin typeface="Times New Roman" pitchFamily="18" charset="0"/>
                <a:cs typeface="Times New Roman" pitchFamily="18" charset="0"/>
              </a:rPr>
              <a:t>固定的时间间隔</a:t>
            </a:r>
            <a:r>
              <a:rPr lang="zh-CN" altLang="en-US" sz="2200" kern="1200" dirty="0">
                <a:solidFill>
                  <a:srgbClr val="1A3868"/>
                </a:solidFill>
                <a:latin typeface="Times New Roman" pitchFamily="18" charset="0"/>
                <a:cs typeface="Times New Roman" pitchFamily="18" charset="0"/>
              </a:rPr>
              <a:t>交换路由信息，</a:t>
            </a:r>
            <a:r>
              <a:rPr lang="zh-CN" altLang="en-US" sz="2200" kern="1200" dirty="0" smtClean="0">
                <a:solidFill>
                  <a:srgbClr val="1A3868"/>
                </a:solidFill>
                <a:latin typeface="Times New Roman" pitchFamily="18" charset="0"/>
                <a:cs typeface="Times New Roman" pitchFamily="18" charset="0"/>
              </a:rPr>
              <a:t>例如</a:t>
            </a:r>
            <a:r>
              <a:rPr lang="zh-CN" altLang="en-US" sz="2200" kern="1200" dirty="0">
                <a:solidFill>
                  <a:srgbClr val="1A3868"/>
                </a:solidFill>
                <a:latin typeface="Times New Roman" pitchFamily="18" charset="0"/>
                <a:cs typeface="Times New Roman" pitchFamily="18" charset="0"/>
              </a:rPr>
              <a:t>，每隔 </a:t>
            </a:r>
            <a:r>
              <a:rPr lang="en-US" altLang="zh-CN" sz="2200" kern="1200" dirty="0">
                <a:solidFill>
                  <a:srgbClr val="1A3868"/>
                </a:solidFill>
                <a:latin typeface="Times New Roman" pitchFamily="18" charset="0"/>
                <a:cs typeface="Times New Roman" pitchFamily="18" charset="0"/>
              </a:rPr>
              <a:t>30 </a:t>
            </a:r>
            <a:r>
              <a:rPr lang="zh-CN" altLang="en-US" sz="2200" kern="1200" dirty="0">
                <a:solidFill>
                  <a:srgbClr val="1A3868"/>
                </a:solidFill>
                <a:latin typeface="Times New Roman" pitchFamily="18" charset="0"/>
                <a:cs typeface="Times New Roman" pitchFamily="18" charset="0"/>
              </a:rPr>
              <a:t>秒。 </a:t>
            </a:r>
          </a:p>
        </p:txBody>
      </p:sp>
    </p:spTree>
    <p:extLst>
      <p:ext uri="{BB962C8B-B14F-4D97-AF65-F5344CB8AC3E}">
        <p14:creationId xmlns:p14="http://schemas.microsoft.com/office/powerpoint/2010/main" val="31595086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556320"/>
            <a:ext cx="6429420" cy="857250"/>
          </a:xfrm>
        </p:spPr>
        <p:txBody>
          <a:bodyPr/>
          <a:lstStyle/>
          <a:p>
            <a:pPr defTabSz="-479">
              <a:lnSpc>
                <a:spcPts val="3697"/>
              </a:lnSpc>
              <a:defRPr/>
            </a:pPr>
            <a:r>
              <a:rPr lang="zh-CN" altLang="en-US" sz="2400" kern="1200" dirty="0">
                <a:solidFill>
                  <a:srgbClr val="007D7A"/>
                </a:solidFill>
                <a:latin typeface="Times New Roman" pitchFamily="18" charset="0"/>
                <a:ea typeface="+mn-ea"/>
                <a:cs typeface="Times New Roman" pitchFamily="18" charset="0"/>
              </a:rPr>
              <a:t>路由表的建立</a:t>
            </a:r>
          </a:p>
        </p:txBody>
      </p:sp>
      <p:sp>
        <p:nvSpPr>
          <p:cNvPr id="3" name="内容占位符 2"/>
          <p:cNvSpPr>
            <a:spLocks noGrp="1"/>
          </p:cNvSpPr>
          <p:nvPr>
            <p:ph idx="1"/>
          </p:nvPr>
        </p:nvSpPr>
        <p:spPr>
          <a:xfrm>
            <a:off x="251520" y="1413570"/>
            <a:ext cx="6086480" cy="3087688"/>
          </a:xfrm>
        </p:spPr>
        <p:txBody>
          <a:bodyPr/>
          <a:lstStyle/>
          <a:p>
            <a:pPr marL="265113" indent="-265113" algn="just" defTabSz="689823" fontAlgn="auto">
              <a:spcAft>
                <a:spcPts val="0"/>
              </a:spcAft>
              <a:buFont typeface="Arial" panose="020B0604020202020204" pitchFamily="34" charset="0"/>
              <a:buChar char="•"/>
              <a:defRPr/>
            </a:pPr>
            <a:r>
              <a:rPr lang="zh-CN" altLang="en-US" sz="2000" kern="1200" dirty="0">
                <a:solidFill>
                  <a:srgbClr val="1A3868"/>
                </a:solidFill>
                <a:latin typeface="Times New Roman" pitchFamily="18" charset="0"/>
                <a:ea typeface="微软雅黑" pitchFamily="34" charset="-122"/>
                <a:cs typeface="Times New Roman" pitchFamily="18" charset="0"/>
              </a:rPr>
              <a:t>路由器在刚刚开始工作时，只知道到直接连接的网络的距离（此距离定义为</a:t>
            </a:r>
            <a:r>
              <a:rPr lang="en-US" altLang="zh-CN" sz="2000" kern="1200" dirty="0">
                <a:solidFill>
                  <a:srgbClr val="1A3868"/>
                </a:solidFill>
                <a:latin typeface="Times New Roman" pitchFamily="18" charset="0"/>
                <a:ea typeface="微软雅黑" pitchFamily="34" charset="-122"/>
                <a:cs typeface="Times New Roman" pitchFamily="18" charset="0"/>
              </a:rPr>
              <a:t>1</a:t>
            </a:r>
            <a:r>
              <a:rPr lang="zh-CN" altLang="en-US" sz="2000" kern="1200" dirty="0">
                <a:solidFill>
                  <a:srgbClr val="1A3868"/>
                </a:solidFill>
                <a:latin typeface="Times New Roman" pitchFamily="18" charset="0"/>
                <a:ea typeface="微软雅黑" pitchFamily="34" charset="-122"/>
                <a:cs typeface="Times New Roman" pitchFamily="18" charset="0"/>
              </a:rPr>
              <a:t>）。</a:t>
            </a:r>
          </a:p>
          <a:p>
            <a:pPr marL="265113" indent="-265113" algn="just" defTabSz="689823" fontAlgn="auto">
              <a:spcAft>
                <a:spcPts val="0"/>
              </a:spcAft>
              <a:buFont typeface="Arial" panose="020B0604020202020204" pitchFamily="34" charset="0"/>
              <a:buChar char="•"/>
              <a:defRPr/>
            </a:pPr>
            <a:r>
              <a:rPr lang="zh-CN" altLang="en-US" sz="2000" kern="1200" dirty="0">
                <a:solidFill>
                  <a:srgbClr val="1A3868"/>
                </a:solidFill>
                <a:latin typeface="Times New Roman" pitchFamily="18" charset="0"/>
                <a:ea typeface="微软雅黑" pitchFamily="34" charset="-122"/>
                <a:cs typeface="Times New Roman" pitchFamily="18" charset="0"/>
              </a:rPr>
              <a:t>以后，每一个路由器</a:t>
            </a:r>
            <a:r>
              <a:rPr lang="zh-CN" altLang="en-US" sz="2000" kern="1200" dirty="0">
                <a:solidFill>
                  <a:srgbClr val="00B050"/>
                </a:solidFill>
                <a:latin typeface="Times New Roman" pitchFamily="18" charset="0"/>
                <a:ea typeface="微软雅黑" pitchFamily="34" charset="-122"/>
                <a:cs typeface="Times New Roman" pitchFamily="18" charset="0"/>
              </a:rPr>
              <a:t>只和相邻路由器交换并更新路由信息</a:t>
            </a:r>
            <a:r>
              <a:rPr lang="zh-CN" altLang="en-US" sz="2000" kern="1200" dirty="0">
                <a:solidFill>
                  <a:srgbClr val="1A3868"/>
                </a:solidFill>
                <a:latin typeface="Times New Roman" pitchFamily="18" charset="0"/>
                <a:ea typeface="微软雅黑" pitchFamily="34" charset="-122"/>
                <a:cs typeface="Times New Roman" pitchFamily="18" charset="0"/>
              </a:rPr>
              <a:t>。</a:t>
            </a:r>
          </a:p>
          <a:p>
            <a:pPr marL="265113" indent="-265113" algn="just" defTabSz="689823" fontAlgn="auto">
              <a:spcAft>
                <a:spcPts val="0"/>
              </a:spcAft>
              <a:buFont typeface="Arial" panose="020B0604020202020204" pitchFamily="34" charset="0"/>
              <a:buChar char="•"/>
              <a:defRPr/>
            </a:pPr>
            <a:r>
              <a:rPr lang="zh-CN" altLang="en-US" sz="2000" kern="1200" dirty="0">
                <a:solidFill>
                  <a:srgbClr val="1A3868"/>
                </a:solidFill>
                <a:latin typeface="Times New Roman" pitchFamily="18" charset="0"/>
                <a:ea typeface="微软雅黑" pitchFamily="34" charset="-122"/>
                <a:cs typeface="Times New Roman" pitchFamily="18" charset="0"/>
              </a:rPr>
              <a:t>经过若干次更新后，所有的路由器最终都会知道到达本自治系统中任何一个网络的最短距离和下一跳路由器的地址。</a:t>
            </a:r>
          </a:p>
          <a:p>
            <a:pPr marL="265113" indent="-265113" algn="just" defTabSz="689823" fontAlgn="auto">
              <a:spcAft>
                <a:spcPts val="0"/>
              </a:spcAft>
              <a:buFont typeface="Arial" panose="020B0604020202020204" pitchFamily="34" charset="0"/>
              <a:buChar char="•"/>
              <a:defRPr/>
            </a:pPr>
            <a:r>
              <a:rPr lang="en-US" altLang="zh-CN" sz="2000" kern="1200" dirty="0">
                <a:solidFill>
                  <a:srgbClr val="1A3868"/>
                </a:solidFill>
                <a:latin typeface="Times New Roman" pitchFamily="18" charset="0"/>
                <a:ea typeface="微软雅黑" pitchFamily="34" charset="-122"/>
                <a:cs typeface="Times New Roman" pitchFamily="18" charset="0"/>
              </a:rPr>
              <a:t>RIP </a:t>
            </a:r>
            <a:r>
              <a:rPr lang="zh-CN" altLang="en-US" sz="2000" kern="1200" dirty="0">
                <a:solidFill>
                  <a:srgbClr val="1A3868"/>
                </a:solidFill>
                <a:latin typeface="Times New Roman" pitchFamily="18" charset="0"/>
                <a:ea typeface="微软雅黑" pitchFamily="34" charset="-122"/>
                <a:cs typeface="Times New Roman" pitchFamily="18" charset="0"/>
              </a:rPr>
              <a:t>协议的</a:t>
            </a:r>
            <a:r>
              <a:rPr lang="zh-CN" altLang="en-US" sz="2000" kern="1200" dirty="0">
                <a:solidFill>
                  <a:srgbClr val="C00000"/>
                </a:solidFill>
                <a:latin typeface="Times New Roman" pitchFamily="18" charset="0"/>
                <a:ea typeface="微软雅黑" pitchFamily="34" charset="-122"/>
                <a:cs typeface="Times New Roman" pitchFamily="18" charset="0"/>
              </a:rPr>
              <a:t>收敛</a:t>
            </a:r>
            <a:r>
              <a:rPr lang="en-US" altLang="zh-CN" sz="2000" kern="1200" dirty="0">
                <a:solidFill>
                  <a:srgbClr val="1A3868"/>
                </a:solidFill>
                <a:latin typeface="Times New Roman" pitchFamily="18" charset="0"/>
                <a:ea typeface="微软雅黑" pitchFamily="34" charset="-122"/>
                <a:cs typeface="Times New Roman" pitchFamily="18" charset="0"/>
              </a:rPr>
              <a:t>(convergence)</a:t>
            </a:r>
            <a:r>
              <a:rPr lang="zh-CN" altLang="en-US" sz="2000" kern="1200" dirty="0">
                <a:solidFill>
                  <a:srgbClr val="1A3868"/>
                </a:solidFill>
                <a:latin typeface="Times New Roman" pitchFamily="18" charset="0"/>
                <a:ea typeface="微软雅黑" pitchFamily="34" charset="-122"/>
                <a:cs typeface="Times New Roman" pitchFamily="18" charset="0"/>
              </a:rPr>
              <a:t>过程较快，即在自治系统中所有的结点都得到正确的路由选择信息的过程。 </a:t>
            </a:r>
          </a:p>
        </p:txBody>
      </p:sp>
    </p:spTree>
    <p:extLst>
      <p:ext uri="{BB962C8B-B14F-4D97-AF65-F5344CB8AC3E}">
        <p14:creationId xmlns:p14="http://schemas.microsoft.com/office/powerpoint/2010/main" val="16667932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3" name="标题 1"/>
          <p:cNvSpPr>
            <a:spLocks noGrp="1"/>
          </p:cNvSpPr>
          <p:nvPr>
            <p:ph type="title" idx="4294967295"/>
          </p:nvPr>
        </p:nvSpPr>
        <p:spPr>
          <a:xfrm>
            <a:off x="1115185" y="645703"/>
            <a:ext cx="5572125" cy="527490"/>
          </a:xfrm>
        </p:spPr>
        <p:txBody>
          <a:bodyPr/>
          <a:lstStyle/>
          <a:p>
            <a:pPr algn="l">
              <a:lnSpc>
                <a:spcPct val="120000"/>
              </a:lnSpc>
              <a:spcBef>
                <a:spcPct val="10000"/>
              </a:spcBef>
              <a:defRPr/>
            </a:pPr>
            <a:r>
              <a:rPr lang="zh-CN" altLang="en-US" sz="2400" dirty="0" smtClean="0">
                <a:solidFill>
                  <a:srgbClr val="007D7A"/>
                </a:solidFill>
                <a:latin typeface="Times New Roman" pitchFamily="18" charset="0"/>
                <a:ea typeface="+mn-ea"/>
                <a:cs typeface="Times New Roman" pitchFamily="18" charset="0"/>
              </a:rPr>
              <a:t>向量</a:t>
            </a:r>
            <a:r>
              <a:rPr lang="en-US" altLang="zh-CN" sz="2400" dirty="0" smtClean="0">
                <a:solidFill>
                  <a:srgbClr val="007D7A"/>
                </a:solidFill>
                <a:latin typeface="Times New Roman" pitchFamily="18" charset="0"/>
                <a:ea typeface="+mn-ea"/>
                <a:cs typeface="Times New Roman" pitchFamily="18" charset="0"/>
              </a:rPr>
              <a:t>-</a:t>
            </a:r>
            <a:r>
              <a:rPr lang="zh-CN" altLang="en-US" sz="2400" dirty="0" smtClean="0">
                <a:solidFill>
                  <a:srgbClr val="007D7A"/>
                </a:solidFill>
                <a:latin typeface="Times New Roman" pitchFamily="18" charset="0"/>
                <a:ea typeface="+mn-ea"/>
                <a:cs typeface="Times New Roman" pitchFamily="18" charset="0"/>
              </a:rPr>
              <a:t>距离路由选择算法信息更新过程</a:t>
            </a:r>
            <a:endParaRPr lang="zh-CN" altLang="en-US" sz="2400" b="0" kern="1200" dirty="0" smtClean="0">
              <a:solidFill>
                <a:srgbClr val="1A3868"/>
              </a:solidFill>
              <a:latin typeface="Times New Roman" pitchFamily="18" charset="0"/>
              <a:ea typeface="+mn-ea"/>
              <a:cs typeface="Times New Roman" pitchFamily="18" charset="0"/>
            </a:endParaRPr>
          </a:p>
        </p:txBody>
      </p:sp>
      <p:sp>
        <p:nvSpPr>
          <p:cNvPr id="376838" name="AutoShape 6"/>
          <p:cNvSpPr>
            <a:spLocks/>
          </p:cNvSpPr>
          <p:nvPr/>
        </p:nvSpPr>
        <p:spPr bwMode="auto">
          <a:xfrm>
            <a:off x="4546600" y="1928813"/>
            <a:ext cx="2141538" cy="644525"/>
          </a:xfrm>
          <a:prstGeom prst="borderCallout2">
            <a:avLst>
              <a:gd name="adj1" fmla="val 14606"/>
              <a:gd name="adj2" fmla="val -3315"/>
              <a:gd name="adj3" fmla="val 14606"/>
              <a:gd name="adj4" fmla="val -3315"/>
              <a:gd name="adj5" fmla="val 186046"/>
              <a:gd name="adj6" fmla="val -20963"/>
            </a:avLst>
          </a:prstGeom>
          <a:solidFill>
            <a:srgbClr val="23647B"/>
          </a:solidFill>
          <a:ln w="9525">
            <a:solidFill>
              <a:schemeClr val="tx1"/>
            </a:solidFill>
            <a:miter lim="800000"/>
            <a:headEnd/>
            <a:tailEnd/>
          </a:ln>
        </p:spPr>
        <p:txBody>
          <a:bodyPr/>
          <a:lstStyle/>
          <a:p>
            <a:pPr algn="ctr" eaLnBrk="0" hangingPunct="0"/>
            <a:r>
              <a:rPr lang="en-US" altLang="zh-CN" sz="1800" b="0" u="none">
                <a:solidFill>
                  <a:srgbClr val="FFFF00"/>
                </a:solidFill>
              </a:rPr>
              <a:t>D</a:t>
            </a:r>
            <a:r>
              <a:rPr lang="zh-CN" altLang="en-US" sz="1800" b="0" u="none">
                <a:solidFill>
                  <a:srgbClr val="FFFF00"/>
                </a:solidFill>
              </a:rPr>
              <a:t>值过大，修改</a:t>
            </a:r>
            <a:endParaRPr lang="en-US" altLang="zh-CN" sz="1800" b="0" u="none">
              <a:solidFill>
                <a:srgbClr val="FFFF00"/>
              </a:solidFill>
            </a:endParaRPr>
          </a:p>
          <a:p>
            <a:pPr algn="ctr" eaLnBrk="0" hangingPunct="0"/>
            <a:r>
              <a:rPr lang="en-US" altLang="zh-CN" sz="1800" b="0" u="none">
                <a:solidFill>
                  <a:srgbClr val="FFFF00"/>
                </a:solidFill>
              </a:rPr>
              <a:t>D</a:t>
            </a:r>
            <a:r>
              <a:rPr lang="zh-CN" altLang="en-US" sz="1800" b="0" u="none">
                <a:solidFill>
                  <a:srgbClr val="FFFF00"/>
                </a:solidFill>
              </a:rPr>
              <a:t>值，路由不变</a:t>
            </a:r>
          </a:p>
        </p:txBody>
      </p:sp>
      <p:sp>
        <p:nvSpPr>
          <p:cNvPr id="9" name="AutoShape 8"/>
          <p:cNvSpPr>
            <a:spLocks noChangeArrowheads="1"/>
          </p:cNvSpPr>
          <p:nvPr/>
        </p:nvSpPr>
        <p:spPr bwMode="auto">
          <a:xfrm>
            <a:off x="142875" y="4216400"/>
            <a:ext cx="1785938" cy="714375"/>
          </a:xfrm>
          <a:prstGeom prst="wedgeRoundRectCallout">
            <a:avLst>
              <a:gd name="adj1" fmla="val -9046"/>
              <a:gd name="adj2" fmla="val -83185"/>
              <a:gd name="adj3" fmla="val 16667"/>
            </a:avLst>
          </a:prstGeom>
          <a:solidFill>
            <a:srgbClr val="23647B"/>
          </a:solidFill>
          <a:ln w="9525">
            <a:solidFill>
              <a:schemeClr val="tx1"/>
            </a:solidFill>
            <a:miter lim="800000"/>
            <a:headEnd/>
            <a:tailEnd/>
          </a:ln>
        </p:spPr>
        <p:txBody>
          <a:bodyPr/>
          <a:lstStyle/>
          <a:p>
            <a:pPr algn="ctr" eaLnBrk="0" hangingPunct="0"/>
            <a:r>
              <a:rPr lang="en-US" altLang="zh-CN" sz="1800" b="0" u="none">
                <a:solidFill>
                  <a:srgbClr val="FFFF00"/>
                </a:solidFill>
              </a:rPr>
              <a:t>R1</a:t>
            </a:r>
            <a:r>
              <a:rPr lang="zh-CN" altLang="en-US" sz="1800" b="0" u="none">
                <a:solidFill>
                  <a:srgbClr val="FFFF00"/>
                </a:solidFill>
              </a:rPr>
              <a:t>接收到</a:t>
            </a:r>
            <a:r>
              <a:rPr lang="en-US" altLang="zh-CN" sz="1800" b="0" u="none">
                <a:solidFill>
                  <a:srgbClr val="FFFF00"/>
                </a:solidFill>
              </a:rPr>
              <a:t>R2</a:t>
            </a:r>
            <a:r>
              <a:rPr lang="zh-CN" altLang="en-US" sz="1800" b="0" u="none">
                <a:solidFill>
                  <a:srgbClr val="FFFF00"/>
                </a:solidFill>
              </a:rPr>
              <a:t>发送的</a:t>
            </a:r>
            <a:r>
              <a:rPr lang="en-US" altLang="zh-CN" sz="1800" b="0" u="none">
                <a:solidFill>
                  <a:srgbClr val="FFFF00"/>
                </a:solidFill>
              </a:rPr>
              <a:t>(V,D)</a:t>
            </a:r>
            <a:r>
              <a:rPr lang="zh-CN" altLang="en-US" sz="1800" b="0" u="none">
                <a:solidFill>
                  <a:srgbClr val="FFFF00"/>
                </a:solidFill>
              </a:rPr>
              <a:t>报文</a:t>
            </a:r>
            <a:endParaRPr lang="zh-CN" altLang="en-US" sz="2000" b="0" u="none">
              <a:solidFill>
                <a:srgbClr val="FFFF00"/>
              </a:solidFill>
              <a:latin typeface="Copperplate Gothic Bold"/>
              <a:ea typeface="华文行楷" pitchFamily="2" charset="-122"/>
            </a:endParaRPr>
          </a:p>
        </p:txBody>
      </p:sp>
      <p:grpSp>
        <p:nvGrpSpPr>
          <p:cNvPr id="25604" name="组合 761"/>
          <p:cNvGrpSpPr>
            <a:grpSpLocks/>
          </p:cNvGrpSpPr>
          <p:nvPr/>
        </p:nvGrpSpPr>
        <p:grpSpPr bwMode="auto">
          <a:xfrm>
            <a:off x="71438" y="1656209"/>
            <a:ext cx="6511925" cy="3076575"/>
            <a:chOff x="71406" y="1711584"/>
            <a:chExt cx="6512147" cy="3075538"/>
          </a:xfrm>
        </p:grpSpPr>
        <p:grpSp>
          <p:nvGrpSpPr>
            <p:cNvPr id="25607" name="Group 580"/>
            <p:cNvGrpSpPr>
              <a:grpSpLocks/>
            </p:cNvGrpSpPr>
            <p:nvPr/>
          </p:nvGrpSpPr>
          <p:grpSpPr bwMode="auto">
            <a:xfrm>
              <a:off x="336709" y="2805923"/>
              <a:ext cx="3778250" cy="1968500"/>
              <a:chOff x="454" y="1303"/>
              <a:chExt cx="2380" cy="1240"/>
            </a:xfrm>
          </p:grpSpPr>
          <p:sp>
            <p:nvSpPr>
              <p:cNvPr id="25776" name="Rectangle 385"/>
              <p:cNvSpPr>
                <a:spLocks noChangeArrowheads="1"/>
              </p:cNvSpPr>
              <p:nvPr/>
            </p:nvSpPr>
            <p:spPr bwMode="auto">
              <a:xfrm>
                <a:off x="2190" y="2466"/>
                <a:ext cx="64" cy="77"/>
              </a:xfrm>
              <a:prstGeom prst="rect">
                <a:avLst/>
              </a:prstGeom>
              <a:noFill/>
              <a:ln w="9525">
                <a:noFill/>
                <a:miter lim="800000"/>
                <a:headEnd/>
                <a:tailEnd/>
              </a:ln>
            </p:spPr>
            <p:txBody>
              <a:bodyPr wrap="none" lIns="0" tIns="0" rIns="0" bIns="0">
                <a:spAutoFit/>
              </a:bodyPr>
              <a:lstStyle/>
              <a:p>
                <a:r>
                  <a:rPr lang="zh-CN" altLang="zh-CN" sz="80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777" name="Rectangle 386"/>
              <p:cNvSpPr>
                <a:spLocks noChangeArrowheads="1"/>
              </p:cNvSpPr>
              <p:nvPr/>
            </p:nvSpPr>
            <p:spPr bwMode="auto">
              <a:xfrm>
                <a:off x="2218" y="2466"/>
                <a:ext cx="78" cy="77"/>
              </a:xfrm>
              <a:prstGeom prst="rect">
                <a:avLst/>
              </a:prstGeom>
              <a:noFill/>
              <a:ln w="9525">
                <a:noFill/>
                <a:miter lim="800000"/>
                <a:headEnd/>
                <a:tailEnd/>
              </a:ln>
            </p:spPr>
            <p:txBody>
              <a:bodyPr wrap="none" lIns="0" tIns="0" rIns="0" bIns="0">
                <a:spAutoFit/>
              </a:bodyPr>
              <a:lstStyle/>
              <a:p>
                <a:r>
                  <a:rPr lang="zh-CN" altLang="zh-CN" sz="800" u="none">
                    <a:solidFill>
                      <a:srgbClr val="000000"/>
                    </a:solidFill>
                    <a:ea typeface="宋体" charset="-122"/>
                  </a:rPr>
                  <a:t>a</a:t>
                </a:r>
                <a:endParaRPr lang="zh-CN" altLang="zh-CN" sz="1800" b="0" u="none">
                  <a:solidFill>
                    <a:schemeClr val="tx1"/>
                  </a:solidFill>
                  <a:latin typeface="Arial" charset="0"/>
                  <a:ea typeface="宋体" charset="-122"/>
                </a:endParaRPr>
              </a:p>
            </p:txBody>
          </p:sp>
          <p:sp>
            <p:nvSpPr>
              <p:cNvPr id="25778" name="Rectangle 387"/>
              <p:cNvSpPr>
                <a:spLocks noChangeArrowheads="1"/>
              </p:cNvSpPr>
              <p:nvPr/>
            </p:nvSpPr>
            <p:spPr bwMode="auto">
              <a:xfrm>
                <a:off x="2260" y="2466"/>
                <a:ext cx="64" cy="77"/>
              </a:xfrm>
              <a:prstGeom prst="rect">
                <a:avLst/>
              </a:prstGeom>
              <a:noFill/>
              <a:ln w="9525">
                <a:noFill/>
                <a:miter lim="800000"/>
                <a:headEnd/>
                <a:tailEnd/>
              </a:ln>
            </p:spPr>
            <p:txBody>
              <a:bodyPr wrap="none" lIns="0" tIns="0" rIns="0" bIns="0">
                <a:spAutoFit/>
              </a:bodyPr>
              <a:lstStyle/>
              <a:p>
                <a:r>
                  <a:rPr lang="zh-CN" altLang="zh-CN" sz="80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779" name="Freeform 388"/>
              <p:cNvSpPr>
                <a:spLocks/>
              </p:cNvSpPr>
              <p:nvPr/>
            </p:nvSpPr>
            <p:spPr bwMode="auto">
              <a:xfrm>
                <a:off x="1474" y="1564"/>
                <a:ext cx="170" cy="92"/>
              </a:xfrm>
              <a:custGeom>
                <a:avLst/>
                <a:gdLst>
                  <a:gd name="T0" fmla="*/ 170 w 170"/>
                  <a:gd name="T1" fmla="*/ 46 h 92"/>
                  <a:gd name="T2" fmla="*/ 106 w 170"/>
                  <a:gd name="T3" fmla="*/ 0 h 92"/>
                  <a:gd name="T4" fmla="*/ 106 w 170"/>
                  <a:gd name="T5" fmla="*/ 30 h 92"/>
                  <a:gd name="T6" fmla="*/ 0 w 170"/>
                  <a:gd name="T7" fmla="*/ 30 h 92"/>
                  <a:gd name="T8" fmla="*/ 0 w 170"/>
                  <a:gd name="T9" fmla="*/ 62 h 92"/>
                  <a:gd name="T10" fmla="*/ 106 w 170"/>
                  <a:gd name="T11" fmla="*/ 62 h 92"/>
                  <a:gd name="T12" fmla="*/ 106 w 170"/>
                  <a:gd name="T13" fmla="*/ 92 h 92"/>
                  <a:gd name="T14" fmla="*/ 170 w 170"/>
                  <a:gd name="T15" fmla="*/ 46 h 92"/>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92"/>
                  <a:gd name="T26" fmla="*/ 170 w 170"/>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92">
                    <a:moveTo>
                      <a:pt x="170" y="46"/>
                    </a:moveTo>
                    <a:lnTo>
                      <a:pt x="106" y="0"/>
                    </a:lnTo>
                    <a:lnTo>
                      <a:pt x="106" y="30"/>
                    </a:lnTo>
                    <a:lnTo>
                      <a:pt x="0" y="30"/>
                    </a:lnTo>
                    <a:lnTo>
                      <a:pt x="0" y="62"/>
                    </a:lnTo>
                    <a:lnTo>
                      <a:pt x="106" y="62"/>
                    </a:lnTo>
                    <a:lnTo>
                      <a:pt x="106" y="92"/>
                    </a:lnTo>
                    <a:lnTo>
                      <a:pt x="170" y="46"/>
                    </a:lnTo>
                    <a:close/>
                  </a:path>
                </a:pathLst>
              </a:custGeom>
              <a:solidFill>
                <a:srgbClr val="CDCDCD"/>
              </a:solidFill>
              <a:ln w="9525">
                <a:noFill/>
                <a:round/>
                <a:headEnd/>
                <a:tailEnd/>
              </a:ln>
            </p:spPr>
            <p:txBody>
              <a:bodyPr/>
              <a:lstStyle/>
              <a:p>
                <a:endParaRPr lang="zh-CN" altLang="en-US"/>
              </a:p>
            </p:txBody>
          </p:sp>
          <p:sp>
            <p:nvSpPr>
              <p:cNvPr id="25780" name="Freeform 389"/>
              <p:cNvSpPr>
                <a:spLocks/>
              </p:cNvSpPr>
              <p:nvPr/>
            </p:nvSpPr>
            <p:spPr bwMode="auto">
              <a:xfrm>
                <a:off x="1474" y="1564"/>
                <a:ext cx="170" cy="92"/>
              </a:xfrm>
              <a:custGeom>
                <a:avLst/>
                <a:gdLst>
                  <a:gd name="T0" fmla="*/ 170 w 170"/>
                  <a:gd name="T1" fmla="*/ 46 h 92"/>
                  <a:gd name="T2" fmla="*/ 106 w 170"/>
                  <a:gd name="T3" fmla="*/ 0 h 92"/>
                  <a:gd name="T4" fmla="*/ 106 w 170"/>
                  <a:gd name="T5" fmla="*/ 30 h 92"/>
                  <a:gd name="T6" fmla="*/ 0 w 170"/>
                  <a:gd name="T7" fmla="*/ 30 h 92"/>
                  <a:gd name="T8" fmla="*/ 0 w 170"/>
                  <a:gd name="T9" fmla="*/ 62 h 92"/>
                  <a:gd name="T10" fmla="*/ 106 w 170"/>
                  <a:gd name="T11" fmla="*/ 62 h 92"/>
                  <a:gd name="T12" fmla="*/ 106 w 170"/>
                  <a:gd name="T13" fmla="*/ 92 h 92"/>
                  <a:gd name="T14" fmla="*/ 170 w 170"/>
                  <a:gd name="T15" fmla="*/ 46 h 92"/>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92"/>
                  <a:gd name="T26" fmla="*/ 170 w 170"/>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92">
                    <a:moveTo>
                      <a:pt x="170" y="46"/>
                    </a:moveTo>
                    <a:lnTo>
                      <a:pt x="106" y="0"/>
                    </a:lnTo>
                    <a:lnTo>
                      <a:pt x="106" y="30"/>
                    </a:lnTo>
                    <a:lnTo>
                      <a:pt x="0" y="30"/>
                    </a:lnTo>
                    <a:lnTo>
                      <a:pt x="0" y="62"/>
                    </a:lnTo>
                    <a:lnTo>
                      <a:pt x="106" y="62"/>
                    </a:lnTo>
                    <a:lnTo>
                      <a:pt x="106" y="92"/>
                    </a:lnTo>
                    <a:lnTo>
                      <a:pt x="170" y="46"/>
                    </a:lnTo>
                    <a:close/>
                  </a:path>
                </a:pathLst>
              </a:custGeom>
              <a:noFill/>
              <a:ln w="7" cap="rnd">
                <a:solidFill>
                  <a:srgbClr val="000000"/>
                </a:solidFill>
                <a:prstDash val="solid"/>
                <a:round/>
                <a:headEnd/>
                <a:tailEnd/>
              </a:ln>
            </p:spPr>
            <p:txBody>
              <a:bodyPr/>
              <a:lstStyle/>
              <a:p>
                <a:endParaRPr lang="zh-CN" altLang="en-US"/>
              </a:p>
            </p:txBody>
          </p:sp>
          <p:sp>
            <p:nvSpPr>
              <p:cNvPr id="25781" name="Rectangle 390"/>
              <p:cNvSpPr>
                <a:spLocks noChangeArrowheads="1"/>
              </p:cNvSpPr>
              <p:nvPr/>
            </p:nvSpPr>
            <p:spPr bwMode="auto">
              <a:xfrm>
                <a:off x="1644" y="1303"/>
                <a:ext cx="468" cy="123"/>
              </a:xfrm>
              <a:prstGeom prst="rect">
                <a:avLst/>
              </a:prstGeom>
              <a:solidFill>
                <a:srgbClr val="CDCDCD"/>
              </a:solidFill>
              <a:ln w="9525">
                <a:noFill/>
                <a:miter lim="800000"/>
                <a:headEnd/>
                <a:tailEnd/>
              </a:ln>
            </p:spPr>
            <p:txBody>
              <a:bodyPr/>
              <a:lstStyle/>
              <a:p>
                <a:endParaRPr lang="zh-CN" altLang="en-US"/>
              </a:p>
            </p:txBody>
          </p:sp>
          <p:sp>
            <p:nvSpPr>
              <p:cNvPr id="25782" name="Rectangle 391"/>
              <p:cNvSpPr>
                <a:spLocks noChangeArrowheads="1"/>
              </p:cNvSpPr>
              <p:nvPr/>
            </p:nvSpPr>
            <p:spPr bwMode="auto">
              <a:xfrm>
                <a:off x="1644" y="1303"/>
                <a:ext cx="468" cy="123"/>
              </a:xfrm>
              <a:prstGeom prst="rect">
                <a:avLst/>
              </a:prstGeom>
              <a:noFill/>
              <a:ln w="7" cap="rnd">
                <a:solidFill>
                  <a:srgbClr val="000000"/>
                </a:solidFill>
                <a:round/>
                <a:headEnd/>
                <a:tailEnd/>
              </a:ln>
            </p:spPr>
            <p:txBody>
              <a:bodyPr/>
              <a:lstStyle/>
              <a:p>
                <a:endParaRPr lang="zh-CN" altLang="en-US"/>
              </a:p>
            </p:txBody>
          </p:sp>
          <p:sp>
            <p:nvSpPr>
              <p:cNvPr id="25783" name="Rectangle 392"/>
              <p:cNvSpPr>
                <a:spLocks noChangeArrowheads="1"/>
              </p:cNvSpPr>
              <p:nvPr/>
            </p:nvSpPr>
            <p:spPr bwMode="auto">
              <a:xfrm>
                <a:off x="1708" y="1334"/>
                <a:ext cx="213" cy="72"/>
              </a:xfrm>
              <a:prstGeom prst="rect">
                <a:avLst/>
              </a:prstGeom>
              <a:noFill/>
              <a:ln w="9525">
                <a:noFill/>
                <a:miter lim="800000"/>
                <a:headEnd/>
                <a:tailEnd/>
              </a:ln>
            </p:spPr>
            <p:txBody>
              <a:bodyPr wrap="none" lIns="0" tIns="0" rIns="0" bIns="0">
                <a:spAutoFit/>
              </a:bodyPr>
              <a:lstStyle/>
              <a:p>
                <a:r>
                  <a:rPr lang="zh-CN" sz="800" u="none">
                    <a:solidFill>
                      <a:srgbClr val="000000"/>
                    </a:solidFill>
                    <a:latin typeface="宋体" charset="-122"/>
                    <a:ea typeface="宋体" charset="-122"/>
                  </a:rPr>
                  <a:t>目的网络</a:t>
                </a:r>
                <a:endParaRPr lang="zh-CN" sz="1800" b="0" u="none">
                  <a:solidFill>
                    <a:schemeClr val="tx1"/>
                  </a:solidFill>
                  <a:latin typeface="Arial" charset="0"/>
                  <a:ea typeface="宋体" charset="-122"/>
                </a:endParaRPr>
              </a:p>
            </p:txBody>
          </p:sp>
          <p:sp>
            <p:nvSpPr>
              <p:cNvPr id="25784" name="Rectangle 393"/>
              <p:cNvSpPr>
                <a:spLocks noChangeArrowheads="1"/>
              </p:cNvSpPr>
              <p:nvPr/>
            </p:nvSpPr>
            <p:spPr bwMode="auto">
              <a:xfrm>
                <a:off x="2112" y="1303"/>
                <a:ext cx="297" cy="123"/>
              </a:xfrm>
              <a:prstGeom prst="rect">
                <a:avLst/>
              </a:prstGeom>
              <a:solidFill>
                <a:srgbClr val="CDCDCD"/>
              </a:solidFill>
              <a:ln w="9525">
                <a:noFill/>
                <a:miter lim="800000"/>
                <a:headEnd/>
                <a:tailEnd/>
              </a:ln>
            </p:spPr>
            <p:txBody>
              <a:bodyPr/>
              <a:lstStyle/>
              <a:p>
                <a:endParaRPr lang="zh-CN" altLang="en-US"/>
              </a:p>
            </p:txBody>
          </p:sp>
          <p:sp>
            <p:nvSpPr>
              <p:cNvPr id="25785" name="Rectangle 394"/>
              <p:cNvSpPr>
                <a:spLocks noChangeArrowheads="1"/>
              </p:cNvSpPr>
              <p:nvPr/>
            </p:nvSpPr>
            <p:spPr bwMode="auto">
              <a:xfrm>
                <a:off x="2112" y="1303"/>
                <a:ext cx="297" cy="123"/>
              </a:xfrm>
              <a:prstGeom prst="rect">
                <a:avLst/>
              </a:prstGeom>
              <a:noFill/>
              <a:ln w="7" cap="rnd">
                <a:solidFill>
                  <a:srgbClr val="000000"/>
                </a:solidFill>
                <a:round/>
                <a:headEnd/>
                <a:tailEnd/>
              </a:ln>
            </p:spPr>
            <p:txBody>
              <a:bodyPr/>
              <a:lstStyle/>
              <a:p>
                <a:endParaRPr lang="zh-CN" altLang="en-US"/>
              </a:p>
            </p:txBody>
          </p:sp>
          <p:sp>
            <p:nvSpPr>
              <p:cNvPr id="25786" name="Rectangle 395"/>
              <p:cNvSpPr>
                <a:spLocks noChangeArrowheads="1"/>
              </p:cNvSpPr>
              <p:nvPr/>
            </p:nvSpPr>
            <p:spPr bwMode="auto">
              <a:xfrm>
                <a:off x="2175" y="1334"/>
                <a:ext cx="128" cy="72"/>
              </a:xfrm>
              <a:prstGeom prst="rect">
                <a:avLst/>
              </a:prstGeom>
              <a:noFill/>
              <a:ln w="9525">
                <a:noFill/>
                <a:miter lim="800000"/>
                <a:headEnd/>
                <a:tailEnd/>
              </a:ln>
            </p:spPr>
            <p:txBody>
              <a:bodyPr wrap="none" lIns="0" tIns="0" rIns="0" bIns="0">
                <a:spAutoFit/>
              </a:bodyPr>
              <a:lstStyle/>
              <a:p>
                <a:r>
                  <a:rPr lang="zh-CN" sz="800" u="none">
                    <a:solidFill>
                      <a:srgbClr val="000000"/>
                    </a:solidFill>
                    <a:latin typeface="宋体" charset="-122"/>
                    <a:ea typeface="宋体" charset="-122"/>
                  </a:rPr>
                  <a:t>距离</a:t>
                </a:r>
                <a:endParaRPr lang="zh-CN" sz="1800" b="0" u="none">
                  <a:solidFill>
                    <a:schemeClr val="tx1"/>
                  </a:solidFill>
                  <a:latin typeface="Arial" charset="0"/>
                  <a:ea typeface="宋体" charset="-122"/>
                </a:endParaRPr>
              </a:p>
            </p:txBody>
          </p:sp>
          <p:sp>
            <p:nvSpPr>
              <p:cNvPr id="25787" name="Rectangle 396"/>
              <p:cNvSpPr>
                <a:spLocks noChangeArrowheads="1"/>
              </p:cNvSpPr>
              <p:nvPr/>
            </p:nvSpPr>
            <p:spPr bwMode="auto">
              <a:xfrm>
                <a:off x="2409" y="1303"/>
                <a:ext cx="425" cy="123"/>
              </a:xfrm>
              <a:prstGeom prst="rect">
                <a:avLst/>
              </a:prstGeom>
              <a:solidFill>
                <a:srgbClr val="CDCDCD"/>
              </a:solidFill>
              <a:ln w="9525">
                <a:noFill/>
                <a:miter lim="800000"/>
                <a:headEnd/>
                <a:tailEnd/>
              </a:ln>
            </p:spPr>
            <p:txBody>
              <a:bodyPr/>
              <a:lstStyle/>
              <a:p>
                <a:endParaRPr lang="zh-CN" altLang="en-US"/>
              </a:p>
            </p:txBody>
          </p:sp>
          <p:sp>
            <p:nvSpPr>
              <p:cNvPr id="25788" name="Rectangle 397"/>
              <p:cNvSpPr>
                <a:spLocks noChangeArrowheads="1"/>
              </p:cNvSpPr>
              <p:nvPr/>
            </p:nvSpPr>
            <p:spPr bwMode="auto">
              <a:xfrm>
                <a:off x="2409" y="1303"/>
                <a:ext cx="425" cy="123"/>
              </a:xfrm>
              <a:prstGeom prst="rect">
                <a:avLst/>
              </a:prstGeom>
              <a:noFill/>
              <a:ln w="7" cap="rnd">
                <a:solidFill>
                  <a:srgbClr val="000000"/>
                </a:solidFill>
                <a:round/>
                <a:headEnd/>
                <a:tailEnd/>
              </a:ln>
            </p:spPr>
            <p:txBody>
              <a:bodyPr/>
              <a:lstStyle/>
              <a:p>
                <a:endParaRPr lang="zh-CN" altLang="en-US"/>
              </a:p>
            </p:txBody>
          </p:sp>
          <p:sp>
            <p:nvSpPr>
              <p:cNvPr id="25789" name="Rectangle 398"/>
              <p:cNvSpPr>
                <a:spLocks noChangeArrowheads="1"/>
              </p:cNvSpPr>
              <p:nvPr/>
            </p:nvSpPr>
            <p:spPr bwMode="auto">
              <a:xfrm>
                <a:off x="2537" y="1334"/>
                <a:ext cx="128" cy="72"/>
              </a:xfrm>
              <a:prstGeom prst="rect">
                <a:avLst/>
              </a:prstGeom>
              <a:noFill/>
              <a:ln w="9525">
                <a:noFill/>
                <a:miter lim="800000"/>
                <a:headEnd/>
                <a:tailEnd/>
              </a:ln>
            </p:spPr>
            <p:txBody>
              <a:bodyPr wrap="none" lIns="0" tIns="0" rIns="0" bIns="0">
                <a:spAutoFit/>
              </a:bodyPr>
              <a:lstStyle/>
              <a:p>
                <a:r>
                  <a:rPr lang="zh-CN" sz="800" u="none">
                    <a:solidFill>
                      <a:srgbClr val="000000"/>
                    </a:solidFill>
                    <a:latin typeface="宋体" charset="-122"/>
                    <a:ea typeface="宋体" charset="-122"/>
                  </a:rPr>
                  <a:t>路由</a:t>
                </a:r>
                <a:endParaRPr lang="zh-CN" sz="1800" b="0" u="none">
                  <a:solidFill>
                    <a:schemeClr val="tx1"/>
                  </a:solidFill>
                  <a:latin typeface="Arial" charset="0"/>
                  <a:ea typeface="宋体" charset="-122"/>
                </a:endParaRPr>
              </a:p>
            </p:txBody>
          </p:sp>
          <p:sp>
            <p:nvSpPr>
              <p:cNvPr id="25790" name="Rectangle 399"/>
              <p:cNvSpPr>
                <a:spLocks noChangeArrowheads="1"/>
              </p:cNvSpPr>
              <p:nvPr/>
            </p:nvSpPr>
            <p:spPr bwMode="auto">
              <a:xfrm>
                <a:off x="1644" y="1426"/>
                <a:ext cx="468" cy="123"/>
              </a:xfrm>
              <a:prstGeom prst="rect">
                <a:avLst/>
              </a:prstGeom>
              <a:solidFill>
                <a:srgbClr val="FFFFFF"/>
              </a:solidFill>
              <a:ln w="9525">
                <a:noFill/>
                <a:miter lim="800000"/>
                <a:headEnd/>
                <a:tailEnd/>
              </a:ln>
            </p:spPr>
            <p:txBody>
              <a:bodyPr/>
              <a:lstStyle/>
              <a:p>
                <a:endParaRPr lang="zh-CN" altLang="en-US"/>
              </a:p>
            </p:txBody>
          </p:sp>
          <p:sp>
            <p:nvSpPr>
              <p:cNvPr id="25791" name="Rectangle 400"/>
              <p:cNvSpPr>
                <a:spLocks noChangeArrowheads="1"/>
              </p:cNvSpPr>
              <p:nvPr/>
            </p:nvSpPr>
            <p:spPr bwMode="auto">
              <a:xfrm>
                <a:off x="1644" y="1426"/>
                <a:ext cx="468" cy="123"/>
              </a:xfrm>
              <a:prstGeom prst="rect">
                <a:avLst/>
              </a:prstGeom>
              <a:noFill/>
              <a:ln w="7" cap="rnd">
                <a:solidFill>
                  <a:srgbClr val="000000"/>
                </a:solidFill>
                <a:round/>
                <a:headEnd/>
                <a:tailEnd/>
              </a:ln>
            </p:spPr>
            <p:txBody>
              <a:bodyPr/>
              <a:lstStyle/>
              <a:p>
                <a:endParaRPr lang="zh-CN" altLang="en-US"/>
              </a:p>
            </p:txBody>
          </p:sp>
          <p:sp>
            <p:nvSpPr>
              <p:cNvPr id="25792" name="Rectangle 401"/>
              <p:cNvSpPr>
                <a:spLocks noChangeArrowheads="1"/>
              </p:cNvSpPr>
              <p:nvPr/>
            </p:nvSpPr>
            <p:spPr bwMode="auto">
              <a:xfrm>
                <a:off x="1736" y="1452"/>
                <a:ext cx="120"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10</a:t>
                </a:r>
                <a:endParaRPr lang="zh-CN" altLang="zh-CN" sz="1800" b="0" u="none">
                  <a:solidFill>
                    <a:schemeClr val="tx1"/>
                  </a:solidFill>
                  <a:latin typeface="Arial" charset="0"/>
                  <a:ea typeface="宋体" charset="-122"/>
                </a:endParaRPr>
              </a:p>
            </p:txBody>
          </p:sp>
          <p:sp>
            <p:nvSpPr>
              <p:cNvPr id="25793" name="Rectangle 402"/>
              <p:cNvSpPr>
                <a:spLocks noChangeArrowheads="1"/>
              </p:cNvSpPr>
              <p:nvPr/>
            </p:nvSpPr>
            <p:spPr bwMode="auto">
              <a:xfrm>
                <a:off x="1821" y="1452"/>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794" name="Rectangle 403"/>
              <p:cNvSpPr>
                <a:spLocks noChangeArrowheads="1"/>
              </p:cNvSpPr>
              <p:nvPr/>
            </p:nvSpPr>
            <p:spPr bwMode="auto">
              <a:xfrm>
                <a:off x="1843" y="1452"/>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795" name="Rectangle 404"/>
              <p:cNvSpPr>
                <a:spLocks noChangeArrowheads="1"/>
              </p:cNvSpPr>
              <p:nvPr/>
            </p:nvSpPr>
            <p:spPr bwMode="auto">
              <a:xfrm>
                <a:off x="1885" y="1452"/>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796" name="Rectangle 405"/>
              <p:cNvSpPr>
                <a:spLocks noChangeArrowheads="1"/>
              </p:cNvSpPr>
              <p:nvPr/>
            </p:nvSpPr>
            <p:spPr bwMode="auto">
              <a:xfrm>
                <a:off x="1906" y="1452"/>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797" name="Rectangle 406"/>
              <p:cNvSpPr>
                <a:spLocks noChangeArrowheads="1"/>
              </p:cNvSpPr>
              <p:nvPr/>
            </p:nvSpPr>
            <p:spPr bwMode="auto">
              <a:xfrm>
                <a:off x="1949" y="1452"/>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798" name="Rectangle 407"/>
              <p:cNvSpPr>
                <a:spLocks noChangeArrowheads="1"/>
              </p:cNvSpPr>
              <p:nvPr/>
            </p:nvSpPr>
            <p:spPr bwMode="auto">
              <a:xfrm>
                <a:off x="1970" y="1452"/>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799" name="Rectangle 408"/>
              <p:cNvSpPr>
                <a:spLocks noChangeArrowheads="1"/>
              </p:cNvSpPr>
              <p:nvPr/>
            </p:nvSpPr>
            <p:spPr bwMode="auto">
              <a:xfrm>
                <a:off x="2112" y="1426"/>
                <a:ext cx="297" cy="123"/>
              </a:xfrm>
              <a:prstGeom prst="rect">
                <a:avLst/>
              </a:prstGeom>
              <a:solidFill>
                <a:srgbClr val="FFFFFF"/>
              </a:solidFill>
              <a:ln w="9525">
                <a:noFill/>
                <a:miter lim="800000"/>
                <a:headEnd/>
                <a:tailEnd/>
              </a:ln>
            </p:spPr>
            <p:txBody>
              <a:bodyPr/>
              <a:lstStyle/>
              <a:p>
                <a:endParaRPr lang="zh-CN" altLang="en-US"/>
              </a:p>
            </p:txBody>
          </p:sp>
          <p:sp>
            <p:nvSpPr>
              <p:cNvPr id="25800" name="Rectangle 409"/>
              <p:cNvSpPr>
                <a:spLocks noChangeArrowheads="1"/>
              </p:cNvSpPr>
              <p:nvPr/>
            </p:nvSpPr>
            <p:spPr bwMode="auto">
              <a:xfrm>
                <a:off x="2112" y="1426"/>
                <a:ext cx="297" cy="123"/>
              </a:xfrm>
              <a:prstGeom prst="rect">
                <a:avLst/>
              </a:prstGeom>
              <a:noFill/>
              <a:ln w="7" cap="rnd">
                <a:solidFill>
                  <a:srgbClr val="000000"/>
                </a:solidFill>
                <a:round/>
                <a:headEnd/>
                <a:tailEnd/>
              </a:ln>
            </p:spPr>
            <p:txBody>
              <a:bodyPr/>
              <a:lstStyle/>
              <a:p>
                <a:endParaRPr lang="zh-CN" altLang="en-US"/>
              </a:p>
            </p:txBody>
          </p:sp>
          <p:sp>
            <p:nvSpPr>
              <p:cNvPr id="25801" name="Rectangle 410"/>
              <p:cNvSpPr>
                <a:spLocks noChangeArrowheads="1"/>
              </p:cNvSpPr>
              <p:nvPr/>
            </p:nvSpPr>
            <p:spPr bwMode="auto">
              <a:xfrm>
                <a:off x="2239" y="1452"/>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802" name="Rectangle 411"/>
              <p:cNvSpPr>
                <a:spLocks noChangeArrowheads="1"/>
              </p:cNvSpPr>
              <p:nvPr/>
            </p:nvSpPr>
            <p:spPr bwMode="auto">
              <a:xfrm>
                <a:off x="2409" y="1426"/>
                <a:ext cx="425" cy="123"/>
              </a:xfrm>
              <a:prstGeom prst="rect">
                <a:avLst/>
              </a:prstGeom>
              <a:solidFill>
                <a:srgbClr val="FFFFFF"/>
              </a:solidFill>
              <a:ln w="9525">
                <a:noFill/>
                <a:miter lim="800000"/>
                <a:headEnd/>
                <a:tailEnd/>
              </a:ln>
            </p:spPr>
            <p:txBody>
              <a:bodyPr/>
              <a:lstStyle/>
              <a:p>
                <a:endParaRPr lang="zh-CN" altLang="en-US"/>
              </a:p>
            </p:txBody>
          </p:sp>
          <p:sp>
            <p:nvSpPr>
              <p:cNvPr id="25803" name="Rectangle 412"/>
              <p:cNvSpPr>
                <a:spLocks noChangeArrowheads="1"/>
              </p:cNvSpPr>
              <p:nvPr/>
            </p:nvSpPr>
            <p:spPr bwMode="auto">
              <a:xfrm>
                <a:off x="2409" y="1426"/>
                <a:ext cx="425" cy="123"/>
              </a:xfrm>
              <a:prstGeom prst="rect">
                <a:avLst/>
              </a:prstGeom>
              <a:noFill/>
              <a:ln w="7" cap="rnd">
                <a:solidFill>
                  <a:srgbClr val="000000"/>
                </a:solidFill>
                <a:round/>
                <a:headEnd/>
                <a:tailEnd/>
              </a:ln>
            </p:spPr>
            <p:txBody>
              <a:bodyPr/>
              <a:lstStyle/>
              <a:p>
                <a:endParaRPr lang="zh-CN" altLang="en-US"/>
              </a:p>
            </p:txBody>
          </p:sp>
          <p:sp>
            <p:nvSpPr>
              <p:cNvPr id="25804" name="Rectangle 413"/>
              <p:cNvSpPr>
                <a:spLocks noChangeArrowheads="1"/>
              </p:cNvSpPr>
              <p:nvPr/>
            </p:nvSpPr>
            <p:spPr bwMode="auto">
              <a:xfrm>
                <a:off x="2537" y="1457"/>
                <a:ext cx="128" cy="72"/>
              </a:xfrm>
              <a:prstGeom prst="rect">
                <a:avLst/>
              </a:prstGeom>
              <a:noFill/>
              <a:ln w="9525">
                <a:noFill/>
                <a:miter lim="800000"/>
                <a:headEnd/>
                <a:tailEnd/>
              </a:ln>
            </p:spPr>
            <p:txBody>
              <a:bodyPr wrap="none" lIns="0" tIns="0" rIns="0" bIns="0">
                <a:spAutoFit/>
              </a:bodyPr>
              <a:lstStyle/>
              <a:p>
                <a:r>
                  <a:rPr lang="zh-CN" sz="800" b="0" u="none">
                    <a:solidFill>
                      <a:srgbClr val="000000"/>
                    </a:solidFill>
                    <a:latin typeface="宋体" charset="-122"/>
                    <a:ea typeface="宋体" charset="-122"/>
                  </a:rPr>
                  <a:t>直接</a:t>
                </a:r>
                <a:endParaRPr lang="zh-CN" sz="1800" b="0" u="none">
                  <a:solidFill>
                    <a:schemeClr val="tx1"/>
                  </a:solidFill>
                  <a:latin typeface="Arial" charset="0"/>
                  <a:ea typeface="宋体" charset="-122"/>
                </a:endParaRPr>
              </a:p>
            </p:txBody>
          </p:sp>
          <p:sp>
            <p:nvSpPr>
              <p:cNvPr id="25805" name="Rectangle 414"/>
              <p:cNvSpPr>
                <a:spLocks noChangeArrowheads="1"/>
              </p:cNvSpPr>
              <p:nvPr/>
            </p:nvSpPr>
            <p:spPr bwMode="auto">
              <a:xfrm>
                <a:off x="1644" y="1549"/>
                <a:ext cx="468" cy="123"/>
              </a:xfrm>
              <a:prstGeom prst="rect">
                <a:avLst/>
              </a:prstGeom>
              <a:solidFill>
                <a:srgbClr val="D9D9D9"/>
              </a:solidFill>
              <a:ln w="9525">
                <a:noFill/>
                <a:miter lim="800000"/>
                <a:headEnd/>
                <a:tailEnd/>
              </a:ln>
            </p:spPr>
            <p:txBody>
              <a:bodyPr/>
              <a:lstStyle/>
              <a:p>
                <a:endParaRPr lang="zh-CN" altLang="en-US"/>
              </a:p>
            </p:txBody>
          </p:sp>
          <p:sp>
            <p:nvSpPr>
              <p:cNvPr id="25806" name="Rectangle 415"/>
              <p:cNvSpPr>
                <a:spLocks noChangeArrowheads="1"/>
              </p:cNvSpPr>
              <p:nvPr/>
            </p:nvSpPr>
            <p:spPr bwMode="auto">
              <a:xfrm>
                <a:off x="1644" y="1549"/>
                <a:ext cx="468" cy="123"/>
              </a:xfrm>
              <a:prstGeom prst="rect">
                <a:avLst/>
              </a:prstGeom>
              <a:noFill/>
              <a:ln w="7" cap="rnd">
                <a:solidFill>
                  <a:srgbClr val="000000"/>
                </a:solidFill>
                <a:round/>
                <a:headEnd/>
                <a:tailEnd/>
              </a:ln>
            </p:spPr>
            <p:txBody>
              <a:bodyPr/>
              <a:lstStyle/>
              <a:p>
                <a:endParaRPr lang="zh-CN" altLang="en-US"/>
              </a:p>
            </p:txBody>
          </p:sp>
          <p:sp>
            <p:nvSpPr>
              <p:cNvPr id="25807" name="Rectangle 416"/>
              <p:cNvSpPr>
                <a:spLocks noChangeArrowheads="1"/>
              </p:cNvSpPr>
              <p:nvPr/>
            </p:nvSpPr>
            <p:spPr bwMode="auto">
              <a:xfrm>
                <a:off x="1736" y="1575"/>
                <a:ext cx="120"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20</a:t>
                </a:r>
                <a:endParaRPr lang="zh-CN" altLang="zh-CN" sz="1800" b="0" u="none">
                  <a:solidFill>
                    <a:schemeClr val="tx1"/>
                  </a:solidFill>
                  <a:latin typeface="Arial" charset="0"/>
                  <a:ea typeface="宋体" charset="-122"/>
                </a:endParaRPr>
              </a:p>
            </p:txBody>
          </p:sp>
          <p:sp>
            <p:nvSpPr>
              <p:cNvPr id="25808" name="Rectangle 417"/>
              <p:cNvSpPr>
                <a:spLocks noChangeArrowheads="1"/>
              </p:cNvSpPr>
              <p:nvPr/>
            </p:nvSpPr>
            <p:spPr bwMode="auto">
              <a:xfrm>
                <a:off x="1821" y="1575"/>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809" name="Rectangle 418"/>
              <p:cNvSpPr>
                <a:spLocks noChangeArrowheads="1"/>
              </p:cNvSpPr>
              <p:nvPr/>
            </p:nvSpPr>
            <p:spPr bwMode="auto">
              <a:xfrm>
                <a:off x="1843" y="1575"/>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810" name="Rectangle 419"/>
              <p:cNvSpPr>
                <a:spLocks noChangeArrowheads="1"/>
              </p:cNvSpPr>
              <p:nvPr/>
            </p:nvSpPr>
            <p:spPr bwMode="auto">
              <a:xfrm>
                <a:off x="1885" y="1575"/>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811" name="Rectangle 420"/>
              <p:cNvSpPr>
                <a:spLocks noChangeArrowheads="1"/>
              </p:cNvSpPr>
              <p:nvPr/>
            </p:nvSpPr>
            <p:spPr bwMode="auto">
              <a:xfrm>
                <a:off x="1906" y="1575"/>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812" name="Rectangle 421"/>
              <p:cNvSpPr>
                <a:spLocks noChangeArrowheads="1"/>
              </p:cNvSpPr>
              <p:nvPr/>
            </p:nvSpPr>
            <p:spPr bwMode="auto">
              <a:xfrm>
                <a:off x="1949" y="1575"/>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813" name="Rectangle 422"/>
              <p:cNvSpPr>
                <a:spLocks noChangeArrowheads="1"/>
              </p:cNvSpPr>
              <p:nvPr/>
            </p:nvSpPr>
            <p:spPr bwMode="auto">
              <a:xfrm>
                <a:off x="1970" y="1575"/>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814" name="Rectangle 423"/>
              <p:cNvSpPr>
                <a:spLocks noChangeArrowheads="1"/>
              </p:cNvSpPr>
              <p:nvPr/>
            </p:nvSpPr>
            <p:spPr bwMode="auto">
              <a:xfrm>
                <a:off x="2112" y="1549"/>
                <a:ext cx="297" cy="123"/>
              </a:xfrm>
              <a:prstGeom prst="rect">
                <a:avLst/>
              </a:prstGeom>
              <a:solidFill>
                <a:srgbClr val="D9D9D9"/>
              </a:solidFill>
              <a:ln w="9525">
                <a:noFill/>
                <a:miter lim="800000"/>
                <a:headEnd/>
                <a:tailEnd/>
              </a:ln>
            </p:spPr>
            <p:txBody>
              <a:bodyPr/>
              <a:lstStyle/>
              <a:p>
                <a:endParaRPr lang="zh-CN" altLang="en-US"/>
              </a:p>
            </p:txBody>
          </p:sp>
          <p:sp>
            <p:nvSpPr>
              <p:cNvPr id="25815" name="Rectangle 424"/>
              <p:cNvSpPr>
                <a:spLocks noChangeArrowheads="1"/>
              </p:cNvSpPr>
              <p:nvPr/>
            </p:nvSpPr>
            <p:spPr bwMode="auto">
              <a:xfrm>
                <a:off x="2112" y="1549"/>
                <a:ext cx="297" cy="123"/>
              </a:xfrm>
              <a:prstGeom prst="rect">
                <a:avLst/>
              </a:prstGeom>
              <a:noFill/>
              <a:ln w="7" cap="rnd">
                <a:solidFill>
                  <a:srgbClr val="000000"/>
                </a:solidFill>
                <a:round/>
                <a:headEnd/>
                <a:tailEnd/>
              </a:ln>
            </p:spPr>
            <p:txBody>
              <a:bodyPr/>
              <a:lstStyle/>
              <a:p>
                <a:endParaRPr lang="zh-CN" altLang="en-US"/>
              </a:p>
            </p:txBody>
          </p:sp>
          <p:sp>
            <p:nvSpPr>
              <p:cNvPr id="25816" name="Rectangle 425"/>
              <p:cNvSpPr>
                <a:spLocks noChangeArrowheads="1"/>
              </p:cNvSpPr>
              <p:nvPr/>
            </p:nvSpPr>
            <p:spPr bwMode="auto">
              <a:xfrm>
                <a:off x="2239" y="1575"/>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8</a:t>
                </a:r>
                <a:endParaRPr lang="zh-CN" altLang="zh-CN" sz="1800" b="0" u="none">
                  <a:solidFill>
                    <a:schemeClr val="tx1"/>
                  </a:solidFill>
                  <a:latin typeface="Arial" charset="0"/>
                  <a:ea typeface="宋体" charset="-122"/>
                </a:endParaRPr>
              </a:p>
            </p:txBody>
          </p:sp>
          <p:sp>
            <p:nvSpPr>
              <p:cNvPr id="25817" name="Rectangle 426"/>
              <p:cNvSpPr>
                <a:spLocks noChangeArrowheads="1"/>
              </p:cNvSpPr>
              <p:nvPr/>
            </p:nvSpPr>
            <p:spPr bwMode="auto">
              <a:xfrm>
                <a:off x="2409" y="1549"/>
                <a:ext cx="425" cy="123"/>
              </a:xfrm>
              <a:prstGeom prst="rect">
                <a:avLst/>
              </a:prstGeom>
              <a:solidFill>
                <a:srgbClr val="D9D9D9"/>
              </a:solidFill>
              <a:ln w="9525">
                <a:noFill/>
                <a:miter lim="800000"/>
                <a:headEnd/>
                <a:tailEnd/>
              </a:ln>
            </p:spPr>
            <p:txBody>
              <a:bodyPr/>
              <a:lstStyle/>
              <a:p>
                <a:endParaRPr lang="zh-CN" altLang="en-US"/>
              </a:p>
            </p:txBody>
          </p:sp>
          <p:sp>
            <p:nvSpPr>
              <p:cNvPr id="25818" name="Rectangle 427"/>
              <p:cNvSpPr>
                <a:spLocks noChangeArrowheads="1"/>
              </p:cNvSpPr>
              <p:nvPr/>
            </p:nvSpPr>
            <p:spPr bwMode="auto">
              <a:xfrm>
                <a:off x="2409" y="1549"/>
                <a:ext cx="425" cy="123"/>
              </a:xfrm>
              <a:prstGeom prst="rect">
                <a:avLst/>
              </a:prstGeom>
              <a:noFill/>
              <a:ln w="7" cap="rnd">
                <a:solidFill>
                  <a:srgbClr val="000000"/>
                </a:solidFill>
                <a:round/>
                <a:headEnd/>
                <a:tailEnd/>
              </a:ln>
            </p:spPr>
            <p:txBody>
              <a:bodyPr/>
              <a:lstStyle/>
              <a:p>
                <a:endParaRPr lang="zh-CN" altLang="en-US"/>
              </a:p>
            </p:txBody>
          </p:sp>
          <p:sp>
            <p:nvSpPr>
              <p:cNvPr id="25819" name="Rectangle 428"/>
              <p:cNvSpPr>
                <a:spLocks noChangeArrowheads="1"/>
              </p:cNvSpPr>
              <p:nvPr/>
            </p:nvSpPr>
            <p:spPr bwMode="auto">
              <a:xfrm>
                <a:off x="2487" y="1575"/>
                <a:ext cx="269"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Router</a:t>
                </a:r>
                <a:endParaRPr lang="zh-CN" altLang="zh-CN" sz="1800" b="0" u="none">
                  <a:solidFill>
                    <a:schemeClr val="tx1"/>
                  </a:solidFill>
                  <a:latin typeface="Arial" charset="0"/>
                  <a:ea typeface="宋体" charset="-122"/>
                </a:endParaRPr>
              </a:p>
            </p:txBody>
          </p:sp>
          <p:sp>
            <p:nvSpPr>
              <p:cNvPr id="25820" name="Rectangle 429"/>
              <p:cNvSpPr>
                <a:spLocks noChangeArrowheads="1"/>
              </p:cNvSpPr>
              <p:nvPr/>
            </p:nvSpPr>
            <p:spPr bwMode="auto">
              <a:xfrm>
                <a:off x="2714" y="1575"/>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2</a:t>
                </a:r>
                <a:endParaRPr lang="zh-CN" altLang="zh-CN" sz="1800" b="0" u="none">
                  <a:solidFill>
                    <a:schemeClr val="tx1"/>
                  </a:solidFill>
                  <a:latin typeface="Arial" charset="0"/>
                  <a:ea typeface="宋体" charset="-122"/>
                </a:endParaRPr>
              </a:p>
            </p:txBody>
          </p:sp>
          <p:sp>
            <p:nvSpPr>
              <p:cNvPr id="25821" name="Rectangle 430"/>
              <p:cNvSpPr>
                <a:spLocks noChangeArrowheads="1"/>
              </p:cNvSpPr>
              <p:nvPr/>
            </p:nvSpPr>
            <p:spPr bwMode="auto">
              <a:xfrm>
                <a:off x="1644" y="1672"/>
                <a:ext cx="468" cy="123"/>
              </a:xfrm>
              <a:prstGeom prst="rect">
                <a:avLst/>
              </a:prstGeom>
              <a:solidFill>
                <a:srgbClr val="FFFFFF"/>
              </a:solidFill>
              <a:ln w="9525">
                <a:noFill/>
                <a:miter lim="800000"/>
                <a:headEnd/>
                <a:tailEnd/>
              </a:ln>
            </p:spPr>
            <p:txBody>
              <a:bodyPr/>
              <a:lstStyle/>
              <a:p>
                <a:endParaRPr lang="zh-CN" altLang="en-US"/>
              </a:p>
            </p:txBody>
          </p:sp>
          <p:sp>
            <p:nvSpPr>
              <p:cNvPr id="25822" name="Rectangle 431"/>
              <p:cNvSpPr>
                <a:spLocks noChangeArrowheads="1"/>
              </p:cNvSpPr>
              <p:nvPr/>
            </p:nvSpPr>
            <p:spPr bwMode="auto">
              <a:xfrm>
                <a:off x="1644" y="1672"/>
                <a:ext cx="468" cy="123"/>
              </a:xfrm>
              <a:prstGeom prst="rect">
                <a:avLst/>
              </a:prstGeom>
              <a:noFill/>
              <a:ln w="7" cap="rnd">
                <a:solidFill>
                  <a:srgbClr val="000000"/>
                </a:solidFill>
                <a:round/>
                <a:headEnd/>
                <a:tailEnd/>
              </a:ln>
            </p:spPr>
            <p:txBody>
              <a:bodyPr/>
              <a:lstStyle/>
              <a:p>
                <a:endParaRPr lang="zh-CN" altLang="en-US"/>
              </a:p>
            </p:txBody>
          </p:sp>
          <p:sp>
            <p:nvSpPr>
              <p:cNvPr id="25823" name="Rectangle 432"/>
              <p:cNvSpPr>
                <a:spLocks noChangeArrowheads="1"/>
              </p:cNvSpPr>
              <p:nvPr/>
            </p:nvSpPr>
            <p:spPr bwMode="auto">
              <a:xfrm>
                <a:off x="1736" y="1698"/>
                <a:ext cx="120"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30</a:t>
                </a:r>
                <a:endParaRPr lang="zh-CN" altLang="zh-CN" sz="1800" b="0" u="none">
                  <a:solidFill>
                    <a:schemeClr val="tx1"/>
                  </a:solidFill>
                  <a:latin typeface="Arial" charset="0"/>
                  <a:ea typeface="宋体" charset="-122"/>
                </a:endParaRPr>
              </a:p>
            </p:txBody>
          </p:sp>
          <p:sp>
            <p:nvSpPr>
              <p:cNvPr id="25824" name="Rectangle 433"/>
              <p:cNvSpPr>
                <a:spLocks noChangeArrowheads="1"/>
              </p:cNvSpPr>
              <p:nvPr/>
            </p:nvSpPr>
            <p:spPr bwMode="auto">
              <a:xfrm>
                <a:off x="1821" y="1698"/>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825" name="Rectangle 434"/>
              <p:cNvSpPr>
                <a:spLocks noChangeArrowheads="1"/>
              </p:cNvSpPr>
              <p:nvPr/>
            </p:nvSpPr>
            <p:spPr bwMode="auto">
              <a:xfrm>
                <a:off x="1843" y="1698"/>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826" name="Rectangle 435"/>
              <p:cNvSpPr>
                <a:spLocks noChangeArrowheads="1"/>
              </p:cNvSpPr>
              <p:nvPr/>
            </p:nvSpPr>
            <p:spPr bwMode="auto">
              <a:xfrm>
                <a:off x="1885" y="1698"/>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827" name="Rectangle 436"/>
              <p:cNvSpPr>
                <a:spLocks noChangeArrowheads="1"/>
              </p:cNvSpPr>
              <p:nvPr/>
            </p:nvSpPr>
            <p:spPr bwMode="auto">
              <a:xfrm>
                <a:off x="1906" y="1698"/>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828" name="Rectangle 437"/>
              <p:cNvSpPr>
                <a:spLocks noChangeArrowheads="1"/>
              </p:cNvSpPr>
              <p:nvPr/>
            </p:nvSpPr>
            <p:spPr bwMode="auto">
              <a:xfrm>
                <a:off x="1949" y="1698"/>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829" name="Rectangle 438"/>
              <p:cNvSpPr>
                <a:spLocks noChangeArrowheads="1"/>
              </p:cNvSpPr>
              <p:nvPr/>
            </p:nvSpPr>
            <p:spPr bwMode="auto">
              <a:xfrm>
                <a:off x="1970" y="1698"/>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830" name="Rectangle 439"/>
              <p:cNvSpPr>
                <a:spLocks noChangeArrowheads="1"/>
              </p:cNvSpPr>
              <p:nvPr/>
            </p:nvSpPr>
            <p:spPr bwMode="auto">
              <a:xfrm>
                <a:off x="2112" y="1672"/>
                <a:ext cx="297" cy="123"/>
              </a:xfrm>
              <a:prstGeom prst="rect">
                <a:avLst/>
              </a:prstGeom>
              <a:solidFill>
                <a:srgbClr val="FFFFFF"/>
              </a:solidFill>
              <a:ln w="9525">
                <a:noFill/>
                <a:miter lim="800000"/>
                <a:headEnd/>
                <a:tailEnd/>
              </a:ln>
            </p:spPr>
            <p:txBody>
              <a:bodyPr/>
              <a:lstStyle/>
              <a:p>
                <a:endParaRPr lang="zh-CN" altLang="en-US"/>
              </a:p>
            </p:txBody>
          </p:sp>
          <p:sp>
            <p:nvSpPr>
              <p:cNvPr id="25831" name="Rectangle 440"/>
              <p:cNvSpPr>
                <a:spLocks noChangeArrowheads="1"/>
              </p:cNvSpPr>
              <p:nvPr/>
            </p:nvSpPr>
            <p:spPr bwMode="auto">
              <a:xfrm>
                <a:off x="2112" y="1672"/>
                <a:ext cx="297" cy="123"/>
              </a:xfrm>
              <a:prstGeom prst="rect">
                <a:avLst/>
              </a:prstGeom>
              <a:noFill/>
              <a:ln w="7" cap="rnd">
                <a:solidFill>
                  <a:srgbClr val="000000"/>
                </a:solidFill>
                <a:round/>
                <a:headEnd/>
                <a:tailEnd/>
              </a:ln>
            </p:spPr>
            <p:txBody>
              <a:bodyPr/>
              <a:lstStyle/>
              <a:p>
                <a:endParaRPr lang="zh-CN" altLang="en-US"/>
              </a:p>
            </p:txBody>
          </p:sp>
          <p:sp>
            <p:nvSpPr>
              <p:cNvPr id="25832" name="Rectangle 441"/>
              <p:cNvSpPr>
                <a:spLocks noChangeArrowheads="1"/>
              </p:cNvSpPr>
              <p:nvPr/>
            </p:nvSpPr>
            <p:spPr bwMode="auto">
              <a:xfrm>
                <a:off x="2239" y="1698"/>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3</a:t>
                </a:r>
                <a:endParaRPr lang="zh-CN" altLang="zh-CN" sz="1800" b="0" u="none">
                  <a:solidFill>
                    <a:schemeClr val="tx1"/>
                  </a:solidFill>
                  <a:latin typeface="Arial" charset="0"/>
                  <a:ea typeface="宋体" charset="-122"/>
                </a:endParaRPr>
              </a:p>
            </p:txBody>
          </p:sp>
          <p:sp>
            <p:nvSpPr>
              <p:cNvPr id="25833" name="Rectangle 442"/>
              <p:cNvSpPr>
                <a:spLocks noChangeArrowheads="1"/>
              </p:cNvSpPr>
              <p:nvPr/>
            </p:nvSpPr>
            <p:spPr bwMode="auto">
              <a:xfrm>
                <a:off x="2409" y="1672"/>
                <a:ext cx="425" cy="123"/>
              </a:xfrm>
              <a:prstGeom prst="rect">
                <a:avLst/>
              </a:prstGeom>
              <a:solidFill>
                <a:srgbClr val="FFFFFF"/>
              </a:solidFill>
              <a:ln w="9525">
                <a:noFill/>
                <a:miter lim="800000"/>
                <a:headEnd/>
                <a:tailEnd/>
              </a:ln>
            </p:spPr>
            <p:txBody>
              <a:bodyPr/>
              <a:lstStyle/>
              <a:p>
                <a:endParaRPr lang="zh-CN" altLang="en-US"/>
              </a:p>
            </p:txBody>
          </p:sp>
          <p:sp>
            <p:nvSpPr>
              <p:cNvPr id="25834" name="Rectangle 443"/>
              <p:cNvSpPr>
                <a:spLocks noChangeArrowheads="1"/>
              </p:cNvSpPr>
              <p:nvPr/>
            </p:nvSpPr>
            <p:spPr bwMode="auto">
              <a:xfrm>
                <a:off x="2409" y="1672"/>
                <a:ext cx="425" cy="123"/>
              </a:xfrm>
              <a:prstGeom prst="rect">
                <a:avLst/>
              </a:prstGeom>
              <a:noFill/>
              <a:ln w="7" cap="rnd">
                <a:solidFill>
                  <a:srgbClr val="000000"/>
                </a:solidFill>
                <a:round/>
                <a:headEnd/>
                <a:tailEnd/>
              </a:ln>
            </p:spPr>
            <p:txBody>
              <a:bodyPr/>
              <a:lstStyle/>
              <a:p>
                <a:endParaRPr lang="zh-CN" altLang="en-US"/>
              </a:p>
            </p:txBody>
          </p:sp>
          <p:sp>
            <p:nvSpPr>
              <p:cNvPr id="25835" name="Rectangle 444"/>
              <p:cNvSpPr>
                <a:spLocks noChangeArrowheads="1"/>
              </p:cNvSpPr>
              <p:nvPr/>
            </p:nvSpPr>
            <p:spPr bwMode="auto">
              <a:xfrm>
                <a:off x="2487" y="1698"/>
                <a:ext cx="269"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Router</a:t>
                </a:r>
                <a:endParaRPr lang="zh-CN" altLang="zh-CN" sz="1800" b="0" u="none">
                  <a:solidFill>
                    <a:schemeClr val="tx1"/>
                  </a:solidFill>
                  <a:latin typeface="Arial" charset="0"/>
                  <a:ea typeface="宋体" charset="-122"/>
                </a:endParaRPr>
              </a:p>
            </p:txBody>
          </p:sp>
          <p:sp>
            <p:nvSpPr>
              <p:cNvPr id="25836" name="Rectangle 445"/>
              <p:cNvSpPr>
                <a:spLocks noChangeArrowheads="1"/>
              </p:cNvSpPr>
              <p:nvPr/>
            </p:nvSpPr>
            <p:spPr bwMode="auto">
              <a:xfrm>
                <a:off x="2714" y="1698"/>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2</a:t>
                </a:r>
                <a:endParaRPr lang="zh-CN" altLang="zh-CN" sz="1800" b="0" u="none">
                  <a:solidFill>
                    <a:schemeClr val="tx1"/>
                  </a:solidFill>
                  <a:latin typeface="Arial" charset="0"/>
                  <a:ea typeface="宋体" charset="-122"/>
                </a:endParaRPr>
              </a:p>
            </p:txBody>
          </p:sp>
          <p:sp>
            <p:nvSpPr>
              <p:cNvPr id="25837" name="Rectangle 446"/>
              <p:cNvSpPr>
                <a:spLocks noChangeArrowheads="1"/>
              </p:cNvSpPr>
              <p:nvPr/>
            </p:nvSpPr>
            <p:spPr bwMode="auto">
              <a:xfrm>
                <a:off x="1644" y="1795"/>
                <a:ext cx="468" cy="123"/>
              </a:xfrm>
              <a:prstGeom prst="rect">
                <a:avLst/>
              </a:prstGeom>
              <a:solidFill>
                <a:srgbClr val="D9D9D9"/>
              </a:solidFill>
              <a:ln w="9525">
                <a:noFill/>
                <a:miter lim="800000"/>
                <a:headEnd/>
                <a:tailEnd/>
              </a:ln>
            </p:spPr>
            <p:txBody>
              <a:bodyPr/>
              <a:lstStyle/>
              <a:p>
                <a:endParaRPr lang="zh-CN" altLang="en-US"/>
              </a:p>
            </p:txBody>
          </p:sp>
          <p:sp>
            <p:nvSpPr>
              <p:cNvPr id="25838" name="Rectangle 447"/>
              <p:cNvSpPr>
                <a:spLocks noChangeArrowheads="1"/>
              </p:cNvSpPr>
              <p:nvPr/>
            </p:nvSpPr>
            <p:spPr bwMode="auto">
              <a:xfrm>
                <a:off x="1644" y="1795"/>
                <a:ext cx="468" cy="123"/>
              </a:xfrm>
              <a:prstGeom prst="rect">
                <a:avLst/>
              </a:prstGeom>
              <a:noFill/>
              <a:ln w="7" cap="rnd">
                <a:solidFill>
                  <a:srgbClr val="000000"/>
                </a:solidFill>
                <a:round/>
                <a:headEnd/>
                <a:tailEnd/>
              </a:ln>
            </p:spPr>
            <p:txBody>
              <a:bodyPr/>
              <a:lstStyle/>
              <a:p>
                <a:endParaRPr lang="zh-CN" altLang="en-US"/>
              </a:p>
            </p:txBody>
          </p:sp>
          <p:sp>
            <p:nvSpPr>
              <p:cNvPr id="25839" name="Rectangle 448"/>
              <p:cNvSpPr>
                <a:spLocks noChangeArrowheads="1"/>
              </p:cNvSpPr>
              <p:nvPr/>
            </p:nvSpPr>
            <p:spPr bwMode="auto">
              <a:xfrm>
                <a:off x="2112" y="1795"/>
                <a:ext cx="297" cy="123"/>
              </a:xfrm>
              <a:prstGeom prst="rect">
                <a:avLst/>
              </a:prstGeom>
              <a:solidFill>
                <a:srgbClr val="D9D9D9"/>
              </a:solidFill>
              <a:ln w="9525">
                <a:noFill/>
                <a:miter lim="800000"/>
                <a:headEnd/>
                <a:tailEnd/>
              </a:ln>
            </p:spPr>
            <p:txBody>
              <a:bodyPr/>
              <a:lstStyle/>
              <a:p>
                <a:endParaRPr lang="zh-CN" altLang="en-US"/>
              </a:p>
            </p:txBody>
          </p:sp>
          <p:sp>
            <p:nvSpPr>
              <p:cNvPr id="25840" name="Rectangle 449"/>
              <p:cNvSpPr>
                <a:spLocks noChangeArrowheads="1"/>
              </p:cNvSpPr>
              <p:nvPr/>
            </p:nvSpPr>
            <p:spPr bwMode="auto">
              <a:xfrm>
                <a:off x="2112" y="1795"/>
                <a:ext cx="297" cy="123"/>
              </a:xfrm>
              <a:prstGeom prst="rect">
                <a:avLst/>
              </a:prstGeom>
              <a:noFill/>
              <a:ln w="7" cap="rnd">
                <a:solidFill>
                  <a:srgbClr val="000000"/>
                </a:solidFill>
                <a:round/>
                <a:headEnd/>
                <a:tailEnd/>
              </a:ln>
            </p:spPr>
            <p:txBody>
              <a:bodyPr/>
              <a:lstStyle/>
              <a:p>
                <a:endParaRPr lang="zh-CN" altLang="en-US"/>
              </a:p>
            </p:txBody>
          </p:sp>
          <p:sp>
            <p:nvSpPr>
              <p:cNvPr id="25841" name="Rectangle 450"/>
              <p:cNvSpPr>
                <a:spLocks noChangeArrowheads="1"/>
              </p:cNvSpPr>
              <p:nvPr/>
            </p:nvSpPr>
            <p:spPr bwMode="auto">
              <a:xfrm>
                <a:off x="2409" y="1795"/>
                <a:ext cx="425" cy="123"/>
              </a:xfrm>
              <a:prstGeom prst="rect">
                <a:avLst/>
              </a:prstGeom>
              <a:solidFill>
                <a:srgbClr val="D9D9D9"/>
              </a:solidFill>
              <a:ln w="9525">
                <a:noFill/>
                <a:miter lim="800000"/>
                <a:headEnd/>
                <a:tailEnd/>
              </a:ln>
            </p:spPr>
            <p:txBody>
              <a:bodyPr/>
              <a:lstStyle/>
              <a:p>
                <a:endParaRPr lang="zh-CN" altLang="en-US"/>
              </a:p>
            </p:txBody>
          </p:sp>
          <p:sp>
            <p:nvSpPr>
              <p:cNvPr id="25842" name="Rectangle 451"/>
              <p:cNvSpPr>
                <a:spLocks noChangeArrowheads="1"/>
              </p:cNvSpPr>
              <p:nvPr/>
            </p:nvSpPr>
            <p:spPr bwMode="auto">
              <a:xfrm>
                <a:off x="2409" y="1795"/>
                <a:ext cx="425" cy="123"/>
              </a:xfrm>
              <a:prstGeom prst="rect">
                <a:avLst/>
              </a:prstGeom>
              <a:noFill/>
              <a:ln w="7" cap="rnd">
                <a:solidFill>
                  <a:srgbClr val="000000"/>
                </a:solidFill>
                <a:round/>
                <a:headEnd/>
                <a:tailEnd/>
              </a:ln>
            </p:spPr>
            <p:txBody>
              <a:bodyPr/>
              <a:lstStyle/>
              <a:p>
                <a:endParaRPr lang="zh-CN" altLang="en-US"/>
              </a:p>
            </p:txBody>
          </p:sp>
          <p:sp>
            <p:nvSpPr>
              <p:cNvPr id="25843" name="Freeform 452"/>
              <p:cNvSpPr>
                <a:spLocks/>
              </p:cNvSpPr>
              <p:nvPr/>
            </p:nvSpPr>
            <p:spPr bwMode="auto">
              <a:xfrm>
                <a:off x="1474" y="1810"/>
                <a:ext cx="170" cy="92"/>
              </a:xfrm>
              <a:custGeom>
                <a:avLst/>
                <a:gdLst>
                  <a:gd name="T0" fmla="*/ 170 w 170"/>
                  <a:gd name="T1" fmla="*/ 46 h 92"/>
                  <a:gd name="T2" fmla="*/ 106 w 170"/>
                  <a:gd name="T3" fmla="*/ 0 h 92"/>
                  <a:gd name="T4" fmla="*/ 106 w 170"/>
                  <a:gd name="T5" fmla="*/ 30 h 92"/>
                  <a:gd name="T6" fmla="*/ 0 w 170"/>
                  <a:gd name="T7" fmla="*/ 30 h 92"/>
                  <a:gd name="T8" fmla="*/ 0 w 170"/>
                  <a:gd name="T9" fmla="*/ 62 h 92"/>
                  <a:gd name="T10" fmla="*/ 106 w 170"/>
                  <a:gd name="T11" fmla="*/ 62 h 92"/>
                  <a:gd name="T12" fmla="*/ 106 w 170"/>
                  <a:gd name="T13" fmla="*/ 92 h 92"/>
                  <a:gd name="T14" fmla="*/ 170 w 170"/>
                  <a:gd name="T15" fmla="*/ 46 h 92"/>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92"/>
                  <a:gd name="T26" fmla="*/ 170 w 170"/>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92">
                    <a:moveTo>
                      <a:pt x="170" y="46"/>
                    </a:moveTo>
                    <a:lnTo>
                      <a:pt x="106" y="0"/>
                    </a:lnTo>
                    <a:lnTo>
                      <a:pt x="106" y="30"/>
                    </a:lnTo>
                    <a:lnTo>
                      <a:pt x="0" y="30"/>
                    </a:lnTo>
                    <a:lnTo>
                      <a:pt x="0" y="62"/>
                    </a:lnTo>
                    <a:lnTo>
                      <a:pt x="106" y="62"/>
                    </a:lnTo>
                    <a:lnTo>
                      <a:pt x="106" y="92"/>
                    </a:lnTo>
                    <a:lnTo>
                      <a:pt x="170" y="46"/>
                    </a:lnTo>
                    <a:close/>
                  </a:path>
                </a:pathLst>
              </a:custGeom>
              <a:solidFill>
                <a:srgbClr val="CDCDCD"/>
              </a:solidFill>
              <a:ln w="9525">
                <a:noFill/>
                <a:round/>
                <a:headEnd/>
                <a:tailEnd/>
              </a:ln>
            </p:spPr>
            <p:txBody>
              <a:bodyPr/>
              <a:lstStyle/>
              <a:p>
                <a:endParaRPr lang="zh-CN" altLang="en-US"/>
              </a:p>
            </p:txBody>
          </p:sp>
          <p:sp>
            <p:nvSpPr>
              <p:cNvPr id="25844" name="Freeform 453"/>
              <p:cNvSpPr>
                <a:spLocks/>
              </p:cNvSpPr>
              <p:nvPr/>
            </p:nvSpPr>
            <p:spPr bwMode="auto">
              <a:xfrm>
                <a:off x="1474" y="1810"/>
                <a:ext cx="170" cy="92"/>
              </a:xfrm>
              <a:custGeom>
                <a:avLst/>
                <a:gdLst>
                  <a:gd name="T0" fmla="*/ 170 w 170"/>
                  <a:gd name="T1" fmla="*/ 46 h 92"/>
                  <a:gd name="T2" fmla="*/ 106 w 170"/>
                  <a:gd name="T3" fmla="*/ 0 h 92"/>
                  <a:gd name="T4" fmla="*/ 106 w 170"/>
                  <a:gd name="T5" fmla="*/ 30 h 92"/>
                  <a:gd name="T6" fmla="*/ 0 w 170"/>
                  <a:gd name="T7" fmla="*/ 30 h 92"/>
                  <a:gd name="T8" fmla="*/ 0 w 170"/>
                  <a:gd name="T9" fmla="*/ 62 h 92"/>
                  <a:gd name="T10" fmla="*/ 106 w 170"/>
                  <a:gd name="T11" fmla="*/ 62 h 92"/>
                  <a:gd name="T12" fmla="*/ 106 w 170"/>
                  <a:gd name="T13" fmla="*/ 92 h 92"/>
                  <a:gd name="T14" fmla="*/ 170 w 170"/>
                  <a:gd name="T15" fmla="*/ 46 h 92"/>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92"/>
                  <a:gd name="T26" fmla="*/ 170 w 170"/>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92">
                    <a:moveTo>
                      <a:pt x="170" y="46"/>
                    </a:moveTo>
                    <a:lnTo>
                      <a:pt x="106" y="0"/>
                    </a:lnTo>
                    <a:lnTo>
                      <a:pt x="106" y="30"/>
                    </a:lnTo>
                    <a:lnTo>
                      <a:pt x="0" y="30"/>
                    </a:lnTo>
                    <a:lnTo>
                      <a:pt x="0" y="62"/>
                    </a:lnTo>
                    <a:lnTo>
                      <a:pt x="106" y="62"/>
                    </a:lnTo>
                    <a:lnTo>
                      <a:pt x="106" y="92"/>
                    </a:lnTo>
                    <a:lnTo>
                      <a:pt x="170" y="46"/>
                    </a:lnTo>
                    <a:close/>
                  </a:path>
                </a:pathLst>
              </a:custGeom>
              <a:noFill/>
              <a:ln w="7" cap="rnd">
                <a:solidFill>
                  <a:srgbClr val="000000"/>
                </a:solidFill>
                <a:prstDash val="solid"/>
                <a:round/>
                <a:headEnd/>
                <a:tailEnd/>
              </a:ln>
            </p:spPr>
            <p:txBody>
              <a:bodyPr/>
              <a:lstStyle/>
              <a:p>
                <a:endParaRPr lang="zh-CN" altLang="en-US"/>
              </a:p>
            </p:txBody>
          </p:sp>
          <p:sp>
            <p:nvSpPr>
              <p:cNvPr id="25845" name="Rectangle 454"/>
              <p:cNvSpPr>
                <a:spLocks noChangeArrowheads="1"/>
              </p:cNvSpPr>
              <p:nvPr/>
            </p:nvSpPr>
            <p:spPr bwMode="auto">
              <a:xfrm>
                <a:off x="1644" y="1918"/>
                <a:ext cx="468" cy="123"/>
              </a:xfrm>
              <a:prstGeom prst="rect">
                <a:avLst/>
              </a:prstGeom>
              <a:solidFill>
                <a:srgbClr val="D9D9D9"/>
              </a:solidFill>
              <a:ln w="9525">
                <a:noFill/>
                <a:miter lim="800000"/>
                <a:headEnd/>
                <a:tailEnd/>
              </a:ln>
            </p:spPr>
            <p:txBody>
              <a:bodyPr/>
              <a:lstStyle/>
              <a:p>
                <a:endParaRPr lang="zh-CN" altLang="en-US"/>
              </a:p>
            </p:txBody>
          </p:sp>
          <p:sp>
            <p:nvSpPr>
              <p:cNvPr id="25846" name="Rectangle 455"/>
              <p:cNvSpPr>
                <a:spLocks noChangeArrowheads="1"/>
              </p:cNvSpPr>
              <p:nvPr/>
            </p:nvSpPr>
            <p:spPr bwMode="auto">
              <a:xfrm>
                <a:off x="1644" y="1918"/>
                <a:ext cx="468" cy="123"/>
              </a:xfrm>
              <a:prstGeom prst="rect">
                <a:avLst/>
              </a:prstGeom>
              <a:noFill/>
              <a:ln w="7" cap="rnd">
                <a:solidFill>
                  <a:srgbClr val="000000"/>
                </a:solidFill>
                <a:round/>
                <a:headEnd/>
                <a:tailEnd/>
              </a:ln>
            </p:spPr>
            <p:txBody>
              <a:bodyPr/>
              <a:lstStyle/>
              <a:p>
                <a:endParaRPr lang="zh-CN" altLang="en-US"/>
              </a:p>
            </p:txBody>
          </p:sp>
          <p:sp>
            <p:nvSpPr>
              <p:cNvPr id="25847" name="Rectangle 456"/>
              <p:cNvSpPr>
                <a:spLocks noChangeArrowheads="1"/>
              </p:cNvSpPr>
              <p:nvPr/>
            </p:nvSpPr>
            <p:spPr bwMode="auto">
              <a:xfrm>
                <a:off x="1715" y="1944"/>
                <a:ext cx="163"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120</a:t>
                </a:r>
                <a:endParaRPr lang="zh-CN" altLang="zh-CN" sz="1800" b="0" u="none">
                  <a:solidFill>
                    <a:schemeClr val="tx1"/>
                  </a:solidFill>
                  <a:latin typeface="Arial" charset="0"/>
                  <a:ea typeface="宋体" charset="-122"/>
                </a:endParaRPr>
              </a:p>
            </p:txBody>
          </p:sp>
          <p:sp>
            <p:nvSpPr>
              <p:cNvPr id="25848" name="Rectangle 457"/>
              <p:cNvSpPr>
                <a:spLocks noChangeArrowheads="1"/>
              </p:cNvSpPr>
              <p:nvPr/>
            </p:nvSpPr>
            <p:spPr bwMode="auto">
              <a:xfrm>
                <a:off x="1843" y="1944"/>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849" name="Rectangle 458"/>
              <p:cNvSpPr>
                <a:spLocks noChangeArrowheads="1"/>
              </p:cNvSpPr>
              <p:nvPr/>
            </p:nvSpPr>
            <p:spPr bwMode="auto">
              <a:xfrm>
                <a:off x="1864" y="1944"/>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850" name="Rectangle 459"/>
              <p:cNvSpPr>
                <a:spLocks noChangeArrowheads="1"/>
              </p:cNvSpPr>
              <p:nvPr/>
            </p:nvSpPr>
            <p:spPr bwMode="auto">
              <a:xfrm>
                <a:off x="1906" y="1944"/>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851" name="Rectangle 460"/>
              <p:cNvSpPr>
                <a:spLocks noChangeArrowheads="1"/>
              </p:cNvSpPr>
              <p:nvPr/>
            </p:nvSpPr>
            <p:spPr bwMode="auto">
              <a:xfrm>
                <a:off x="1928" y="1944"/>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852" name="Rectangle 461"/>
              <p:cNvSpPr>
                <a:spLocks noChangeArrowheads="1"/>
              </p:cNvSpPr>
              <p:nvPr/>
            </p:nvSpPr>
            <p:spPr bwMode="auto">
              <a:xfrm>
                <a:off x="1970" y="1944"/>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853" name="Rectangle 462"/>
              <p:cNvSpPr>
                <a:spLocks noChangeArrowheads="1"/>
              </p:cNvSpPr>
              <p:nvPr/>
            </p:nvSpPr>
            <p:spPr bwMode="auto">
              <a:xfrm>
                <a:off x="1991" y="1944"/>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854" name="Rectangle 463"/>
              <p:cNvSpPr>
                <a:spLocks noChangeArrowheads="1"/>
              </p:cNvSpPr>
              <p:nvPr/>
            </p:nvSpPr>
            <p:spPr bwMode="auto">
              <a:xfrm>
                <a:off x="2112" y="1918"/>
                <a:ext cx="297" cy="123"/>
              </a:xfrm>
              <a:prstGeom prst="rect">
                <a:avLst/>
              </a:prstGeom>
              <a:solidFill>
                <a:srgbClr val="D9D9D9"/>
              </a:solidFill>
              <a:ln w="9525">
                <a:noFill/>
                <a:miter lim="800000"/>
                <a:headEnd/>
                <a:tailEnd/>
              </a:ln>
            </p:spPr>
            <p:txBody>
              <a:bodyPr/>
              <a:lstStyle/>
              <a:p>
                <a:endParaRPr lang="zh-CN" altLang="en-US"/>
              </a:p>
            </p:txBody>
          </p:sp>
          <p:sp>
            <p:nvSpPr>
              <p:cNvPr id="25855" name="Rectangle 464"/>
              <p:cNvSpPr>
                <a:spLocks noChangeArrowheads="1"/>
              </p:cNvSpPr>
              <p:nvPr/>
            </p:nvSpPr>
            <p:spPr bwMode="auto">
              <a:xfrm>
                <a:off x="2112" y="1918"/>
                <a:ext cx="297" cy="123"/>
              </a:xfrm>
              <a:prstGeom prst="rect">
                <a:avLst/>
              </a:prstGeom>
              <a:noFill/>
              <a:ln w="7" cap="rnd">
                <a:solidFill>
                  <a:srgbClr val="000000"/>
                </a:solidFill>
                <a:round/>
                <a:headEnd/>
                <a:tailEnd/>
              </a:ln>
            </p:spPr>
            <p:txBody>
              <a:bodyPr/>
              <a:lstStyle/>
              <a:p>
                <a:endParaRPr lang="zh-CN" altLang="en-US"/>
              </a:p>
            </p:txBody>
          </p:sp>
          <p:sp>
            <p:nvSpPr>
              <p:cNvPr id="25856" name="Rectangle 465"/>
              <p:cNvSpPr>
                <a:spLocks noChangeArrowheads="1"/>
              </p:cNvSpPr>
              <p:nvPr/>
            </p:nvSpPr>
            <p:spPr bwMode="auto">
              <a:xfrm>
                <a:off x="2218" y="1944"/>
                <a:ext cx="120"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11</a:t>
                </a:r>
                <a:endParaRPr lang="zh-CN" altLang="zh-CN" sz="1800" b="0" u="none">
                  <a:solidFill>
                    <a:schemeClr val="tx1"/>
                  </a:solidFill>
                  <a:latin typeface="Arial" charset="0"/>
                  <a:ea typeface="宋体" charset="-122"/>
                </a:endParaRPr>
              </a:p>
            </p:txBody>
          </p:sp>
          <p:sp>
            <p:nvSpPr>
              <p:cNvPr id="25857" name="Rectangle 466"/>
              <p:cNvSpPr>
                <a:spLocks noChangeArrowheads="1"/>
              </p:cNvSpPr>
              <p:nvPr/>
            </p:nvSpPr>
            <p:spPr bwMode="auto">
              <a:xfrm>
                <a:off x="2409" y="1918"/>
                <a:ext cx="425" cy="123"/>
              </a:xfrm>
              <a:prstGeom prst="rect">
                <a:avLst/>
              </a:prstGeom>
              <a:solidFill>
                <a:srgbClr val="D9D9D9"/>
              </a:solidFill>
              <a:ln w="9525">
                <a:noFill/>
                <a:miter lim="800000"/>
                <a:headEnd/>
                <a:tailEnd/>
              </a:ln>
            </p:spPr>
            <p:txBody>
              <a:bodyPr/>
              <a:lstStyle/>
              <a:p>
                <a:endParaRPr lang="zh-CN" altLang="en-US"/>
              </a:p>
            </p:txBody>
          </p:sp>
          <p:sp>
            <p:nvSpPr>
              <p:cNvPr id="25858" name="Rectangle 467"/>
              <p:cNvSpPr>
                <a:spLocks noChangeArrowheads="1"/>
              </p:cNvSpPr>
              <p:nvPr/>
            </p:nvSpPr>
            <p:spPr bwMode="auto">
              <a:xfrm>
                <a:off x="2409" y="1918"/>
                <a:ext cx="425" cy="123"/>
              </a:xfrm>
              <a:prstGeom prst="rect">
                <a:avLst/>
              </a:prstGeom>
              <a:noFill/>
              <a:ln w="7" cap="rnd">
                <a:solidFill>
                  <a:srgbClr val="000000"/>
                </a:solidFill>
                <a:round/>
                <a:headEnd/>
                <a:tailEnd/>
              </a:ln>
            </p:spPr>
            <p:txBody>
              <a:bodyPr/>
              <a:lstStyle/>
              <a:p>
                <a:endParaRPr lang="zh-CN" altLang="en-US"/>
              </a:p>
            </p:txBody>
          </p:sp>
          <p:sp>
            <p:nvSpPr>
              <p:cNvPr id="25859" name="Rectangle 468"/>
              <p:cNvSpPr>
                <a:spLocks noChangeArrowheads="1"/>
              </p:cNvSpPr>
              <p:nvPr/>
            </p:nvSpPr>
            <p:spPr bwMode="auto">
              <a:xfrm>
                <a:off x="2487" y="1944"/>
                <a:ext cx="269"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Router</a:t>
                </a:r>
                <a:endParaRPr lang="zh-CN" altLang="zh-CN" sz="1800" b="0" u="none">
                  <a:solidFill>
                    <a:schemeClr val="tx1"/>
                  </a:solidFill>
                  <a:latin typeface="Arial" charset="0"/>
                  <a:ea typeface="宋体" charset="-122"/>
                </a:endParaRPr>
              </a:p>
            </p:txBody>
          </p:sp>
          <p:sp>
            <p:nvSpPr>
              <p:cNvPr id="25860" name="Rectangle 469"/>
              <p:cNvSpPr>
                <a:spLocks noChangeArrowheads="1"/>
              </p:cNvSpPr>
              <p:nvPr/>
            </p:nvSpPr>
            <p:spPr bwMode="auto">
              <a:xfrm>
                <a:off x="2714" y="1944"/>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4</a:t>
                </a:r>
                <a:endParaRPr lang="zh-CN" altLang="zh-CN" sz="1800" b="0" u="none">
                  <a:solidFill>
                    <a:schemeClr val="tx1"/>
                  </a:solidFill>
                  <a:latin typeface="Arial" charset="0"/>
                  <a:ea typeface="宋体" charset="-122"/>
                </a:endParaRPr>
              </a:p>
            </p:txBody>
          </p:sp>
          <p:sp>
            <p:nvSpPr>
              <p:cNvPr id="25861" name="Rectangle 470"/>
              <p:cNvSpPr>
                <a:spLocks noChangeArrowheads="1"/>
              </p:cNvSpPr>
              <p:nvPr/>
            </p:nvSpPr>
            <p:spPr bwMode="auto">
              <a:xfrm>
                <a:off x="1644" y="2041"/>
                <a:ext cx="468" cy="123"/>
              </a:xfrm>
              <a:prstGeom prst="rect">
                <a:avLst/>
              </a:prstGeom>
              <a:solidFill>
                <a:srgbClr val="FFFFFF"/>
              </a:solidFill>
              <a:ln w="9525">
                <a:noFill/>
                <a:miter lim="800000"/>
                <a:headEnd/>
                <a:tailEnd/>
              </a:ln>
            </p:spPr>
            <p:txBody>
              <a:bodyPr/>
              <a:lstStyle/>
              <a:p>
                <a:endParaRPr lang="zh-CN" altLang="en-US"/>
              </a:p>
            </p:txBody>
          </p:sp>
          <p:sp>
            <p:nvSpPr>
              <p:cNvPr id="25862" name="Rectangle 471"/>
              <p:cNvSpPr>
                <a:spLocks noChangeArrowheads="1"/>
              </p:cNvSpPr>
              <p:nvPr/>
            </p:nvSpPr>
            <p:spPr bwMode="auto">
              <a:xfrm>
                <a:off x="1644" y="2041"/>
                <a:ext cx="468" cy="123"/>
              </a:xfrm>
              <a:prstGeom prst="rect">
                <a:avLst/>
              </a:prstGeom>
              <a:noFill/>
              <a:ln w="7" cap="rnd">
                <a:solidFill>
                  <a:srgbClr val="000000"/>
                </a:solidFill>
                <a:round/>
                <a:headEnd/>
                <a:tailEnd/>
              </a:ln>
            </p:spPr>
            <p:txBody>
              <a:bodyPr/>
              <a:lstStyle/>
              <a:p>
                <a:endParaRPr lang="zh-CN" altLang="en-US"/>
              </a:p>
            </p:txBody>
          </p:sp>
          <p:sp>
            <p:nvSpPr>
              <p:cNvPr id="25863" name="Rectangle 472"/>
              <p:cNvSpPr>
                <a:spLocks noChangeArrowheads="1"/>
              </p:cNvSpPr>
              <p:nvPr/>
            </p:nvSpPr>
            <p:spPr bwMode="auto">
              <a:xfrm>
                <a:off x="1715" y="2067"/>
                <a:ext cx="163"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125</a:t>
                </a:r>
                <a:endParaRPr lang="zh-CN" altLang="zh-CN" sz="1800" b="0" u="none">
                  <a:solidFill>
                    <a:schemeClr val="tx1"/>
                  </a:solidFill>
                  <a:latin typeface="Arial" charset="0"/>
                  <a:ea typeface="宋体" charset="-122"/>
                </a:endParaRPr>
              </a:p>
            </p:txBody>
          </p:sp>
          <p:sp>
            <p:nvSpPr>
              <p:cNvPr id="25864" name="Rectangle 473"/>
              <p:cNvSpPr>
                <a:spLocks noChangeArrowheads="1"/>
              </p:cNvSpPr>
              <p:nvPr/>
            </p:nvSpPr>
            <p:spPr bwMode="auto">
              <a:xfrm>
                <a:off x="1843" y="2067"/>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865" name="Rectangle 474"/>
              <p:cNvSpPr>
                <a:spLocks noChangeArrowheads="1"/>
              </p:cNvSpPr>
              <p:nvPr/>
            </p:nvSpPr>
            <p:spPr bwMode="auto">
              <a:xfrm>
                <a:off x="1864" y="2067"/>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866" name="Rectangle 475"/>
              <p:cNvSpPr>
                <a:spLocks noChangeArrowheads="1"/>
              </p:cNvSpPr>
              <p:nvPr/>
            </p:nvSpPr>
            <p:spPr bwMode="auto">
              <a:xfrm>
                <a:off x="1906" y="2067"/>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867" name="Rectangle 476"/>
              <p:cNvSpPr>
                <a:spLocks noChangeArrowheads="1"/>
              </p:cNvSpPr>
              <p:nvPr/>
            </p:nvSpPr>
            <p:spPr bwMode="auto">
              <a:xfrm>
                <a:off x="1928" y="2067"/>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868" name="Rectangle 477"/>
              <p:cNvSpPr>
                <a:spLocks noChangeArrowheads="1"/>
              </p:cNvSpPr>
              <p:nvPr/>
            </p:nvSpPr>
            <p:spPr bwMode="auto">
              <a:xfrm>
                <a:off x="1970" y="2067"/>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869" name="Rectangle 478"/>
              <p:cNvSpPr>
                <a:spLocks noChangeArrowheads="1"/>
              </p:cNvSpPr>
              <p:nvPr/>
            </p:nvSpPr>
            <p:spPr bwMode="auto">
              <a:xfrm>
                <a:off x="1991" y="2067"/>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870" name="Rectangle 479"/>
              <p:cNvSpPr>
                <a:spLocks noChangeArrowheads="1"/>
              </p:cNvSpPr>
              <p:nvPr/>
            </p:nvSpPr>
            <p:spPr bwMode="auto">
              <a:xfrm>
                <a:off x="2112" y="2041"/>
                <a:ext cx="297" cy="123"/>
              </a:xfrm>
              <a:prstGeom prst="rect">
                <a:avLst/>
              </a:prstGeom>
              <a:solidFill>
                <a:srgbClr val="FFFFFF"/>
              </a:solidFill>
              <a:ln w="9525">
                <a:noFill/>
                <a:miter lim="800000"/>
                <a:headEnd/>
                <a:tailEnd/>
              </a:ln>
            </p:spPr>
            <p:txBody>
              <a:bodyPr/>
              <a:lstStyle/>
              <a:p>
                <a:endParaRPr lang="zh-CN" altLang="en-US"/>
              </a:p>
            </p:txBody>
          </p:sp>
          <p:sp>
            <p:nvSpPr>
              <p:cNvPr id="25871" name="Rectangle 480"/>
              <p:cNvSpPr>
                <a:spLocks noChangeArrowheads="1"/>
              </p:cNvSpPr>
              <p:nvPr/>
            </p:nvSpPr>
            <p:spPr bwMode="auto">
              <a:xfrm>
                <a:off x="2112" y="2041"/>
                <a:ext cx="297" cy="123"/>
              </a:xfrm>
              <a:prstGeom prst="rect">
                <a:avLst/>
              </a:prstGeom>
              <a:noFill/>
              <a:ln w="7" cap="rnd">
                <a:solidFill>
                  <a:srgbClr val="000000"/>
                </a:solidFill>
                <a:round/>
                <a:headEnd/>
                <a:tailEnd/>
              </a:ln>
            </p:spPr>
            <p:txBody>
              <a:bodyPr/>
              <a:lstStyle/>
              <a:p>
                <a:endParaRPr lang="zh-CN" altLang="en-US"/>
              </a:p>
            </p:txBody>
          </p:sp>
          <p:sp>
            <p:nvSpPr>
              <p:cNvPr id="25872" name="Rectangle 481"/>
              <p:cNvSpPr>
                <a:spLocks noChangeArrowheads="1"/>
              </p:cNvSpPr>
              <p:nvPr/>
            </p:nvSpPr>
            <p:spPr bwMode="auto">
              <a:xfrm>
                <a:off x="2239" y="2067"/>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4</a:t>
                </a:r>
                <a:endParaRPr lang="zh-CN" altLang="zh-CN" sz="1800" b="0" u="none">
                  <a:solidFill>
                    <a:schemeClr val="tx1"/>
                  </a:solidFill>
                  <a:latin typeface="Arial" charset="0"/>
                  <a:ea typeface="宋体" charset="-122"/>
                </a:endParaRPr>
              </a:p>
            </p:txBody>
          </p:sp>
          <p:sp>
            <p:nvSpPr>
              <p:cNvPr id="25873" name="Rectangle 482"/>
              <p:cNvSpPr>
                <a:spLocks noChangeArrowheads="1"/>
              </p:cNvSpPr>
              <p:nvPr/>
            </p:nvSpPr>
            <p:spPr bwMode="auto">
              <a:xfrm>
                <a:off x="2409" y="2041"/>
                <a:ext cx="425" cy="123"/>
              </a:xfrm>
              <a:prstGeom prst="rect">
                <a:avLst/>
              </a:prstGeom>
              <a:solidFill>
                <a:srgbClr val="FFFFFF"/>
              </a:solidFill>
              <a:ln w="9525">
                <a:noFill/>
                <a:miter lim="800000"/>
                <a:headEnd/>
                <a:tailEnd/>
              </a:ln>
            </p:spPr>
            <p:txBody>
              <a:bodyPr/>
              <a:lstStyle/>
              <a:p>
                <a:endParaRPr lang="zh-CN" altLang="en-US"/>
              </a:p>
            </p:txBody>
          </p:sp>
          <p:sp>
            <p:nvSpPr>
              <p:cNvPr id="25874" name="Rectangle 483"/>
              <p:cNvSpPr>
                <a:spLocks noChangeArrowheads="1"/>
              </p:cNvSpPr>
              <p:nvPr/>
            </p:nvSpPr>
            <p:spPr bwMode="auto">
              <a:xfrm>
                <a:off x="2409" y="2041"/>
                <a:ext cx="425" cy="123"/>
              </a:xfrm>
              <a:prstGeom prst="rect">
                <a:avLst/>
              </a:prstGeom>
              <a:noFill/>
              <a:ln w="7" cap="rnd">
                <a:solidFill>
                  <a:srgbClr val="000000"/>
                </a:solidFill>
                <a:round/>
                <a:headEnd/>
                <a:tailEnd/>
              </a:ln>
            </p:spPr>
            <p:txBody>
              <a:bodyPr/>
              <a:lstStyle/>
              <a:p>
                <a:endParaRPr lang="zh-CN" altLang="en-US"/>
              </a:p>
            </p:txBody>
          </p:sp>
          <p:sp>
            <p:nvSpPr>
              <p:cNvPr id="25875" name="Rectangle 484"/>
              <p:cNvSpPr>
                <a:spLocks noChangeArrowheads="1"/>
              </p:cNvSpPr>
              <p:nvPr/>
            </p:nvSpPr>
            <p:spPr bwMode="auto">
              <a:xfrm>
                <a:off x="2487" y="2067"/>
                <a:ext cx="269"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Router</a:t>
                </a:r>
                <a:endParaRPr lang="zh-CN" altLang="zh-CN" sz="1800" b="0" u="none">
                  <a:solidFill>
                    <a:schemeClr val="tx1"/>
                  </a:solidFill>
                  <a:latin typeface="Arial" charset="0"/>
                  <a:ea typeface="宋体" charset="-122"/>
                </a:endParaRPr>
              </a:p>
            </p:txBody>
          </p:sp>
          <p:sp>
            <p:nvSpPr>
              <p:cNvPr id="25876" name="Rectangle 485"/>
              <p:cNvSpPr>
                <a:spLocks noChangeArrowheads="1"/>
              </p:cNvSpPr>
              <p:nvPr/>
            </p:nvSpPr>
            <p:spPr bwMode="auto">
              <a:xfrm>
                <a:off x="2714" y="2067"/>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5</a:t>
                </a:r>
                <a:endParaRPr lang="zh-CN" altLang="zh-CN" sz="1800" b="0" u="none">
                  <a:solidFill>
                    <a:schemeClr val="tx1"/>
                  </a:solidFill>
                  <a:latin typeface="Arial" charset="0"/>
                  <a:ea typeface="宋体" charset="-122"/>
                </a:endParaRPr>
              </a:p>
            </p:txBody>
          </p:sp>
          <p:sp>
            <p:nvSpPr>
              <p:cNvPr id="25877" name="Rectangle 486"/>
              <p:cNvSpPr>
                <a:spLocks noChangeArrowheads="1"/>
              </p:cNvSpPr>
              <p:nvPr/>
            </p:nvSpPr>
            <p:spPr bwMode="auto">
              <a:xfrm>
                <a:off x="1644" y="2164"/>
                <a:ext cx="468" cy="123"/>
              </a:xfrm>
              <a:prstGeom prst="rect">
                <a:avLst/>
              </a:prstGeom>
              <a:solidFill>
                <a:srgbClr val="FFFFFF"/>
              </a:solidFill>
              <a:ln w="9525">
                <a:noFill/>
                <a:miter lim="800000"/>
                <a:headEnd/>
                <a:tailEnd/>
              </a:ln>
            </p:spPr>
            <p:txBody>
              <a:bodyPr/>
              <a:lstStyle/>
              <a:p>
                <a:endParaRPr lang="zh-CN" altLang="en-US"/>
              </a:p>
            </p:txBody>
          </p:sp>
          <p:sp>
            <p:nvSpPr>
              <p:cNvPr id="25878" name="Rectangle 487"/>
              <p:cNvSpPr>
                <a:spLocks noChangeArrowheads="1"/>
              </p:cNvSpPr>
              <p:nvPr/>
            </p:nvSpPr>
            <p:spPr bwMode="auto">
              <a:xfrm>
                <a:off x="1644" y="2164"/>
                <a:ext cx="468" cy="123"/>
              </a:xfrm>
              <a:prstGeom prst="rect">
                <a:avLst/>
              </a:prstGeom>
              <a:noFill/>
              <a:ln w="7" cap="rnd">
                <a:solidFill>
                  <a:srgbClr val="000000"/>
                </a:solidFill>
                <a:round/>
                <a:headEnd/>
                <a:tailEnd/>
              </a:ln>
            </p:spPr>
            <p:txBody>
              <a:bodyPr/>
              <a:lstStyle/>
              <a:p>
                <a:endParaRPr lang="zh-CN" altLang="en-US"/>
              </a:p>
            </p:txBody>
          </p:sp>
          <p:sp>
            <p:nvSpPr>
              <p:cNvPr id="25879" name="Rectangle 488"/>
              <p:cNvSpPr>
                <a:spLocks noChangeArrowheads="1"/>
              </p:cNvSpPr>
              <p:nvPr/>
            </p:nvSpPr>
            <p:spPr bwMode="auto">
              <a:xfrm>
                <a:off x="1715" y="2190"/>
                <a:ext cx="163"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212</a:t>
                </a:r>
                <a:endParaRPr lang="zh-CN" altLang="zh-CN" sz="1800" b="0" u="none">
                  <a:solidFill>
                    <a:schemeClr val="tx1"/>
                  </a:solidFill>
                  <a:latin typeface="Arial" charset="0"/>
                  <a:ea typeface="宋体" charset="-122"/>
                </a:endParaRPr>
              </a:p>
            </p:txBody>
          </p:sp>
          <p:sp>
            <p:nvSpPr>
              <p:cNvPr id="25880" name="Rectangle 489"/>
              <p:cNvSpPr>
                <a:spLocks noChangeArrowheads="1"/>
              </p:cNvSpPr>
              <p:nvPr/>
            </p:nvSpPr>
            <p:spPr bwMode="auto">
              <a:xfrm>
                <a:off x="1843" y="2190"/>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881" name="Rectangle 490"/>
              <p:cNvSpPr>
                <a:spLocks noChangeArrowheads="1"/>
              </p:cNvSpPr>
              <p:nvPr/>
            </p:nvSpPr>
            <p:spPr bwMode="auto">
              <a:xfrm>
                <a:off x="1864" y="2190"/>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882" name="Rectangle 491"/>
              <p:cNvSpPr>
                <a:spLocks noChangeArrowheads="1"/>
              </p:cNvSpPr>
              <p:nvPr/>
            </p:nvSpPr>
            <p:spPr bwMode="auto">
              <a:xfrm>
                <a:off x="1906" y="2190"/>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883" name="Rectangle 492"/>
              <p:cNvSpPr>
                <a:spLocks noChangeArrowheads="1"/>
              </p:cNvSpPr>
              <p:nvPr/>
            </p:nvSpPr>
            <p:spPr bwMode="auto">
              <a:xfrm>
                <a:off x="1928" y="2190"/>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884" name="Rectangle 493"/>
              <p:cNvSpPr>
                <a:spLocks noChangeArrowheads="1"/>
              </p:cNvSpPr>
              <p:nvPr/>
            </p:nvSpPr>
            <p:spPr bwMode="auto">
              <a:xfrm>
                <a:off x="1970" y="2190"/>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885" name="Rectangle 494"/>
              <p:cNvSpPr>
                <a:spLocks noChangeArrowheads="1"/>
              </p:cNvSpPr>
              <p:nvPr/>
            </p:nvSpPr>
            <p:spPr bwMode="auto">
              <a:xfrm>
                <a:off x="1991" y="2190"/>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886" name="Rectangle 495"/>
              <p:cNvSpPr>
                <a:spLocks noChangeArrowheads="1"/>
              </p:cNvSpPr>
              <p:nvPr/>
            </p:nvSpPr>
            <p:spPr bwMode="auto">
              <a:xfrm>
                <a:off x="2112" y="2164"/>
                <a:ext cx="297" cy="123"/>
              </a:xfrm>
              <a:prstGeom prst="rect">
                <a:avLst/>
              </a:prstGeom>
              <a:solidFill>
                <a:srgbClr val="FFFFFF"/>
              </a:solidFill>
              <a:ln w="9525">
                <a:noFill/>
                <a:miter lim="800000"/>
                <a:headEnd/>
                <a:tailEnd/>
              </a:ln>
            </p:spPr>
            <p:txBody>
              <a:bodyPr/>
              <a:lstStyle/>
              <a:p>
                <a:endParaRPr lang="zh-CN" altLang="en-US"/>
              </a:p>
            </p:txBody>
          </p:sp>
          <p:sp>
            <p:nvSpPr>
              <p:cNvPr id="25887" name="Rectangle 496"/>
              <p:cNvSpPr>
                <a:spLocks noChangeArrowheads="1"/>
              </p:cNvSpPr>
              <p:nvPr/>
            </p:nvSpPr>
            <p:spPr bwMode="auto">
              <a:xfrm>
                <a:off x="2112" y="2164"/>
                <a:ext cx="297" cy="123"/>
              </a:xfrm>
              <a:prstGeom prst="rect">
                <a:avLst/>
              </a:prstGeom>
              <a:noFill/>
              <a:ln w="7" cap="rnd">
                <a:solidFill>
                  <a:srgbClr val="000000"/>
                </a:solidFill>
                <a:round/>
                <a:headEnd/>
                <a:tailEnd/>
              </a:ln>
            </p:spPr>
            <p:txBody>
              <a:bodyPr/>
              <a:lstStyle/>
              <a:p>
                <a:endParaRPr lang="zh-CN" altLang="en-US"/>
              </a:p>
            </p:txBody>
          </p:sp>
          <p:sp>
            <p:nvSpPr>
              <p:cNvPr id="25888" name="Rectangle 497"/>
              <p:cNvSpPr>
                <a:spLocks noChangeArrowheads="1"/>
              </p:cNvSpPr>
              <p:nvPr/>
            </p:nvSpPr>
            <p:spPr bwMode="auto">
              <a:xfrm>
                <a:off x="2218" y="2190"/>
                <a:ext cx="120"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10</a:t>
                </a:r>
                <a:endParaRPr lang="zh-CN" altLang="zh-CN" sz="1800" b="0" u="none">
                  <a:solidFill>
                    <a:schemeClr val="tx1"/>
                  </a:solidFill>
                  <a:latin typeface="Arial" charset="0"/>
                  <a:ea typeface="宋体" charset="-122"/>
                </a:endParaRPr>
              </a:p>
            </p:txBody>
          </p:sp>
          <p:sp>
            <p:nvSpPr>
              <p:cNvPr id="25889" name="Rectangle 498"/>
              <p:cNvSpPr>
                <a:spLocks noChangeArrowheads="1"/>
              </p:cNvSpPr>
              <p:nvPr/>
            </p:nvSpPr>
            <p:spPr bwMode="auto">
              <a:xfrm>
                <a:off x="2409" y="2164"/>
                <a:ext cx="425" cy="123"/>
              </a:xfrm>
              <a:prstGeom prst="rect">
                <a:avLst/>
              </a:prstGeom>
              <a:solidFill>
                <a:srgbClr val="FFFFFF"/>
              </a:solidFill>
              <a:ln w="9525">
                <a:noFill/>
                <a:miter lim="800000"/>
                <a:headEnd/>
                <a:tailEnd/>
              </a:ln>
            </p:spPr>
            <p:txBody>
              <a:bodyPr/>
              <a:lstStyle/>
              <a:p>
                <a:endParaRPr lang="zh-CN" altLang="en-US"/>
              </a:p>
            </p:txBody>
          </p:sp>
          <p:sp>
            <p:nvSpPr>
              <p:cNvPr id="25890" name="Rectangle 499"/>
              <p:cNvSpPr>
                <a:spLocks noChangeArrowheads="1"/>
              </p:cNvSpPr>
              <p:nvPr/>
            </p:nvSpPr>
            <p:spPr bwMode="auto">
              <a:xfrm>
                <a:off x="2409" y="2164"/>
                <a:ext cx="425" cy="123"/>
              </a:xfrm>
              <a:prstGeom prst="rect">
                <a:avLst/>
              </a:prstGeom>
              <a:noFill/>
              <a:ln w="7" cap="rnd">
                <a:solidFill>
                  <a:srgbClr val="000000"/>
                </a:solidFill>
                <a:round/>
                <a:headEnd/>
                <a:tailEnd/>
              </a:ln>
            </p:spPr>
            <p:txBody>
              <a:bodyPr/>
              <a:lstStyle/>
              <a:p>
                <a:endParaRPr lang="zh-CN" altLang="en-US"/>
              </a:p>
            </p:txBody>
          </p:sp>
          <p:sp>
            <p:nvSpPr>
              <p:cNvPr id="25891" name="Rectangle 500"/>
              <p:cNvSpPr>
                <a:spLocks noChangeArrowheads="1"/>
              </p:cNvSpPr>
              <p:nvPr/>
            </p:nvSpPr>
            <p:spPr bwMode="auto">
              <a:xfrm>
                <a:off x="2487" y="2190"/>
                <a:ext cx="269"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Router</a:t>
                </a:r>
                <a:endParaRPr lang="zh-CN" altLang="zh-CN" sz="1800" b="0" u="none">
                  <a:solidFill>
                    <a:schemeClr val="tx1"/>
                  </a:solidFill>
                  <a:latin typeface="Arial" charset="0"/>
                  <a:ea typeface="宋体" charset="-122"/>
                </a:endParaRPr>
              </a:p>
            </p:txBody>
          </p:sp>
          <p:sp>
            <p:nvSpPr>
              <p:cNvPr id="25892" name="Rectangle 501"/>
              <p:cNvSpPr>
                <a:spLocks noChangeArrowheads="1"/>
              </p:cNvSpPr>
              <p:nvPr/>
            </p:nvSpPr>
            <p:spPr bwMode="auto">
              <a:xfrm>
                <a:off x="2714" y="2190"/>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6</a:t>
                </a:r>
                <a:endParaRPr lang="zh-CN" altLang="zh-CN" sz="1800" b="0" u="none">
                  <a:solidFill>
                    <a:schemeClr val="tx1"/>
                  </a:solidFill>
                  <a:latin typeface="Arial" charset="0"/>
                  <a:ea typeface="宋体" charset="-122"/>
                </a:endParaRPr>
              </a:p>
            </p:txBody>
          </p:sp>
          <p:sp>
            <p:nvSpPr>
              <p:cNvPr id="25893" name="Rectangle 502"/>
              <p:cNvSpPr>
                <a:spLocks noChangeArrowheads="1"/>
              </p:cNvSpPr>
              <p:nvPr/>
            </p:nvSpPr>
            <p:spPr bwMode="auto">
              <a:xfrm>
                <a:off x="1644" y="2287"/>
                <a:ext cx="468" cy="123"/>
              </a:xfrm>
              <a:prstGeom prst="rect">
                <a:avLst/>
              </a:prstGeom>
              <a:solidFill>
                <a:srgbClr val="FFFFFF"/>
              </a:solidFill>
              <a:ln w="9525">
                <a:noFill/>
                <a:miter lim="800000"/>
                <a:headEnd/>
                <a:tailEnd/>
              </a:ln>
            </p:spPr>
            <p:txBody>
              <a:bodyPr/>
              <a:lstStyle/>
              <a:p>
                <a:endParaRPr lang="zh-CN" altLang="en-US"/>
              </a:p>
            </p:txBody>
          </p:sp>
          <p:sp>
            <p:nvSpPr>
              <p:cNvPr id="25894" name="Rectangle 503"/>
              <p:cNvSpPr>
                <a:spLocks noChangeArrowheads="1"/>
              </p:cNvSpPr>
              <p:nvPr/>
            </p:nvSpPr>
            <p:spPr bwMode="auto">
              <a:xfrm>
                <a:off x="1644" y="2287"/>
                <a:ext cx="468" cy="123"/>
              </a:xfrm>
              <a:prstGeom prst="rect">
                <a:avLst/>
              </a:prstGeom>
              <a:noFill/>
              <a:ln w="7" cap="rnd">
                <a:solidFill>
                  <a:srgbClr val="000000"/>
                </a:solidFill>
                <a:round/>
                <a:headEnd/>
                <a:tailEnd/>
              </a:ln>
            </p:spPr>
            <p:txBody>
              <a:bodyPr/>
              <a:lstStyle/>
              <a:p>
                <a:endParaRPr lang="zh-CN" altLang="en-US"/>
              </a:p>
            </p:txBody>
          </p:sp>
          <p:sp>
            <p:nvSpPr>
              <p:cNvPr id="25895" name="Rectangle 504"/>
              <p:cNvSpPr>
                <a:spLocks noChangeArrowheads="1"/>
              </p:cNvSpPr>
              <p:nvPr/>
            </p:nvSpPr>
            <p:spPr bwMode="auto">
              <a:xfrm>
                <a:off x="1715" y="2313"/>
                <a:ext cx="163"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220</a:t>
                </a:r>
                <a:endParaRPr lang="zh-CN" altLang="zh-CN" sz="1800" b="0" u="none">
                  <a:solidFill>
                    <a:schemeClr val="tx1"/>
                  </a:solidFill>
                  <a:latin typeface="Arial" charset="0"/>
                  <a:ea typeface="宋体" charset="-122"/>
                </a:endParaRPr>
              </a:p>
            </p:txBody>
          </p:sp>
          <p:sp>
            <p:nvSpPr>
              <p:cNvPr id="25896" name="Rectangle 505"/>
              <p:cNvSpPr>
                <a:spLocks noChangeArrowheads="1"/>
              </p:cNvSpPr>
              <p:nvPr/>
            </p:nvSpPr>
            <p:spPr bwMode="auto">
              <a:xfrm>
                <a:off x="1843" y="2313"/>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897" name="Rectangle 506"/>
              <p:cNvSpPr>
                <a:spLocks noChangeArrowheads="1"/>
              </p:cNvSpPr>
              <p:nvPr/>
            </p:nvSpPr>
            <p:spPr bwMode="auto">
              <a:xfrm>
                <a:off x="1864" y="2313"/>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898" name="Rectangle 507"/>
              <p:cNvSpPr>
                <a:spLocks noChangeArrowheads="1"/>
              </p:cNvSpPr>
              <p:nvPr/>
            </p:nvSpPr>
            <p:spPr bwMode="auto">
              <a:xfrm>
                <a:off x="1906" y="2313"/>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899" name="Rectangle 508"/>
              <p:cNvSpPr>
                <a:spLocks noChangeArrowheads="1"/>
              </p:cNvSpPr>
              <p:nvPr/>
            </p:nvSpPr>
            <p:spPr bwMode="auto">
              <a:xfrm>
                <a:off x="1928" y="2313"/>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900" name="Rectangle 509"/>
              <p:cNvSpPr>
                <a:spLocks noChangeArrowheads="1"/>
              </p:cNvSpPr>
              <p:nvPr/>
            </p:nvSpPr>
            <p:spPr bwMode="auto">
              <a:xfrm>
                <a:off x="1970" y="2313"/>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901" name="Rectangle 510"/>
              <p:cNvSpPr>
                <a:spLocks noChangeArrowheads="1"/>
              </p:cNvSpPr>
              <p:nvPr/>
            </p:nvSpPr>
            <p:spPr bwMode="auto">
              <a:xfrm>
                <a:off x="1991" y="2313"/>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902" name="Rectangle 511"/>
              <p:cNvSpPr>
                <a:spLocks noChangeArrowheads="1"/>
              </p:cNvSpPr>
              <p:nvPr/>
            </p:nvSpPr>
            <p:spPr bwMode="auto">
              <a:xfrm>
                <a:off x="2112" y="2287"/>
                <a:ext cx="297" cy="123"/>
              </a:xfrm>
              <a:prstGeom prst="rect">
                <a:avLst/>
              </a:prstGeom>
              <a:solidFill>
                <a:srgbClr val="FFFFFF"/>
              </a:solidFill>
              <a:ln w="9525">
                <a:noFill/>
                <a:miter lim="800000"/>
                <a:headEnd/>
                <a:tailEnd/>
              </a:ln>
            </p:spPr>
            <p:txBody>
              <a:bodyPr/>
              <a:lstStyle/>
              <a:p>
                <a:endParaRPr lang="zh-CN" altLang="en-US"/>
              </a:p>
            </p:txBody>
          </p:sp>
          <p:sp>
            <p:nvSpPr>
              <p:cNvPr id="25903" name="Rectangle 512"/>
              <p:cNvSpPr>
                <a:spLocks noChangeArrowheads="1"/>
              </p:cNvSpPr>
              <p:nvPr/>
            </p:nvSpPr>
            <p:spPr bwMode="auto">
              <a:xfrm>
                <a:off x="2112" y="2287"/>
                <a:ext cx="297" cy="123"/>
              </a:xfrm>
              <a:prstGeom prst="rect">
                <a:avLst/>
              </a:prstGeom>
              <a:noFill/>
              <a:ln w="7" cap="rnd">
                <a:solidFill>
                  <a:srgbClr val="000000"/>
                </a:solidFill>
                <a:round/>
                <a:headEnd/>
                <a:tailEnd/>
              </a:ln>
            </p:spPr>
            <p:txBody>
              <a:bodyPr/>
              <a:lstStyle/>
              <a:p>
                <a:endParaRPr lang="zh-CN" altLang="en-US"/>
              </a:p>
            </p:txBody>
          </p:sp>
          <p:sp>
            <p:nvSpPr>
              <p:cNvPr id="25904" name="Rectangle 513"/>
              <p:cNvSpPr>
                <a:spLocks noChangeArrowheads="1"/>
              </p:cNvSpPr>
              <p:nvPr/>
            </p:nvSpPr>
            <p:spPr bwMode="auto">
              <a:xfrm>
                <a:off x="2239" y="2313"/>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9</a:t>
                </a:r>
                <a:endParaRPr lang="zh-CN" altLang="zh-CN" sz="1800" b="0" u="none">
                  <a:solidFill>
                    <a:schemeClr val="tx1"/>
                  </a:solidFill>
                  <a:latin typeface="Arial" charset="0"/>
                  <a:ea typeface="宋体" charset="-122"/>
                </a:endParaRPr>
              </a:p>
            </p:txBody>
          </p:sp>
          <p:sp>
            <p:nvSpPr>
              <p:cNvPr id="25905" name="Rectangle 514"/>
              <p:cNvSpPr>
                <a:spLocks noChangeArrowheads="1"/>
              </p:cNvSpPr>
              <p:nvPr/>
            </p:nvSpPr>
            <p:spPr bwMode="auto">
              <a:xfrm>
                <a:off x="2409" y="2287"/>
                <a:ext cx="425" cy="123"/>
              </a:xfrm>
              <a:prstGeom prst="rect">
                <a:avLst/>
              </a:prstGeom>
              <a:solidFill>
                <a:srgbClr val="FFFFFF"/>
              </a:solidFill>
              <a:ln w="9525">
                <a:noFill/>
                <a:miter lim="800000"/>
                <a:headEnd/>
                <a:tailEnd/>
              </a:ln>
            </p:spPr>
            <p:txBody>
              <a:bodyPr/>
              <a:lstStyle/>
              <a:p>
                <a:endParaRPr lang="zh-CN" altLang="en-US"/>
              </a:p>
            </p:txBody>
          </p:sp>
          <p:sp>
            <p:nvSpPr>
              <p:cNvPr id="25906" name="Rectangle 515"/>
              <p:cNvSpPr>
                <a:spLocks noChangeArrowheads="1"/>
              </p:cNvSpPr>
              <p:nvPr/>
            </p:nvSpPr>
            <p:spPr bwMode="auto">
              <a:xfrm>
                <a:off x="2409" y="2287"/>
                <a:ext cx="425" cy="123"/>
              </a:xfrm>
              <a:prstGeom prst="rect">
                <a:avLst/>
              </a:prstGeom>
              <a:noFill/>
              <a:ln w="7" cap="rnd">
                <a:solidFill>
                  <a:srgbClr val="000000"/>
                </a:solidFill>
                <a:round/>
                <a:headEnd/>
                <a:tailEnd/>
              </a:ln>
            </p:spPr>
            <p:txBody>
              <a:bodyPr/>
              <a:lstStyle/>
              <a:p>
                <a:endParaRPr lang="zh-CN" altLang="en-US"/>
              </a:p>
            </p:txBody>
          </p:sp>
          <p:sp>
            <p:nvSpPr>
              <p:cNvPr id="25907" name="Rectangle 516"/>
              <p:cNvSpPr>
                <a:spLocks noChangeArrowheads="1"/>
              </p:cNvSpPr>
              <p:nvPr/>
            </p:nvSpPr>
            <p:spPr bwMode="auto">
              <a:xfrm>
                <a:off x="2487" y="2313"/>
                <a:ext cx="269"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Router</a:t>
                </a:r>
                <a:endParaRPr lang="zh-CN" altLang="zh-CN" sz="1800" b="0" u="none">
                  <a:solidFill>
                    <a:schemeClr val="tx1"/>
                  </a:solidFill>
                  <a:latin typeface="Arial" charset="0"/>
                  <a:ea typeface="宋体" charset="-122"/>
                </a:endParaRPr>
              </a:p>
            </p:txBody>
          </p:sp>
          <p:sp>
            <p:nvSpPr>
              <p:cNvPr id="25908" name="Rectangle 517"/>
              <p:cNvSpPr>
                <a:spLocks noChangeArrowheads="1"/>
              </p:cNvSpPr>
              <p:nvPr/>
            </p:nvSpPr>
            <p:spPr bwMode="auto">
              <a:xfrm>
                <a:off x="2714" y="2313"/>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6</a:t>
                </a:r>
                <a:endParaRPr lang="zh-CN" altLang="zh-CN" sz="1800" b="0" u="none">
                  <a:solidFill>
                    <a:schemeClr val="tx1"/>
                  </a:solidFill>
                  <a:latin typeface="Arial" charset="0"/>
                  <a:ea typeface="宋体" charset="-122"/>
                </a:endParaRPr>
              </a:p>
            </p:txBody>
          </p:sp>
          <p:sp>
            <p:nvSpPr>
              <p:cNvPr id="25909" name="Freeform 518"/>
              <p:cNvSpPr>
                <a:spLocks/>
              </p:cNvSpPr>
              <p:nvPr/>
            </p:nvSpPr>
            <p:spPr bwMode="auto">
              <a:xfrm>
                <a:off x="1474" y="1933"/>
                <a:ext cx="170" cy="92"/>
              </a:xfrm>
              <a:custGeom>
                <a:avLst/>
                <a:gdLst>
                  <a:gd name="T0" fmla="*/ 170 w 170"/>
                  <a:gd name="T1" fmla="*/ 46 h 92"/>
                  <a:gd name="T2" fmla="*/ 106 w 170"/>
                  <a:gd name="T3" fmla="*/ 0 h 92"/>
                  <a:gd name="T4" fmla="*/ 106 w 170"/>
                  <a:gd name="T5" fmla="*/ 30 h 92"/>
                  <a:gd name="T6" fmla="*/ 0 w 170"/>
                  <a:gd name="T7" fmla="*/ 30 h 92"/>
                  <a:gd name="T8" fmla="*/ 0 w 170"/>
                  <a:gd name="T9" fmla="*/ 62 h 92"/>
                  <a:gd name="T10" fmla="*/ 106 w 170"/>
                  <a:gd name="T11" fmla="*/ 62 h 92"/>
                  <a:gd name="T12" fmla="*/ 106 w 170"/>
                  <a:gd name="T13" fmla="*/ 92 h 92"/>
                  <a:gd name="T14" fmla="*/ 170 w 170"/>
                  <a:gd name="T15" fmla="*/ 46 h 92"/>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92"/>
                  <a:gd name="T26" fmla="*/ 170 w 170"/>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92">
                    <a:moveTo>
                      <a:pt x="170" y="46"/>
                    </a:moveTo>
                    <a:lnTo>
                      <a:pt x="106" y="0"/>
                    </a:lnTo>
                    <a:lnTo>
                      <a:pt x="106" y="30"/>
                    </a:lnTo>
                    <a:lnTo>
                      <a:pt x="0" y="30"/>
                    </a:lnTo>
                    <a:lnTo>
                      <a:pt x="0" y="62"/>
                    </a:lnTo>
                    <a:lnTo>
                      <a:pt x="106" y="62"/>
                    </a:lnTo>
                    <a:lnTo>
                      <a:pt x="106" y="92"/>
                    </a:lnTo>
                    <a:lnTo>
                      <a:pt x="170" y="46"/>
                    </a:lnTo>
                    <a:close/>
                  </a:path>
                </a:pathLst>
              </a:custGeom>
              <a:solidFill>
                <a:srgbClr val="CDCDCD"/>
              </a:solidFill>
              <a:ln w="9525">
                <a:noFill/>
                <a:round/>
                <a:headEnd/>
                <a:tailEnd/>
              </a:ln>
            </p:spPr>
            <p:txBody>
              <a:bodyPr/>
              <a:lstStyle/>
              <a:p>
                <a:endParaRPr lang="zh-CN" altLang="en-US"/>
              </a:p>
            </p:txBody>
          </p:sp>
          <p:sp>
            <p:nvSpPr>
              <p:cNvPr id="25910" name="Freeform 519"/>
              <p:cNvSpPr>
                <a:spLocks/>
              </p:cNvSpPr>
              <p:nvPr/>
            </p:nvSpPr>
            <p:spPr bwMode="auto">
              <a:xfrm>
                <a:off x="1474" y="1933"/>
                <a:ext cx="170" cy="92"/>
              </a:xfrm>
              <a:custGeom>
                <a:avLst/>
                <a:gdLst>
                  <a:gd name="T0" fmla="*/ 170 w 170"/>
                  <a:gd name="T1" fmla="*/ 46 h 92"/>
                  <a:gd name="T2" fmla="*/ 106 w 170"/>
                  <a:gd name="T3" fmla="*/ 0 h 92"/>
                  <a:gd name="T4" fmla="*/ 106 w 170"/>
                  <a:gd name="T5" fmla="*/ 30 h 92"/>
                  <a:gd name="T6" fmla="*/ 0 w 170"/>
                  <a:gd name="T7" fmla="*/ 30 h 92"/>
                  <a:gd name="T8" fmla="*/ 0 w 170"/>
                  <a:gd name="T9" fmla="*/ 62 h 92"/>
                  <a:gd name="T10" fmla="*/ 106 w 170"/>
                  <a:gd name="T11" fmla="*/ 62 h 92"/>
                  <a:gd name="T12" fmla="*/ 106 w 170"/>
                  <a:gd name="T13" fmla="*/ 92 h 92"/>
                  <a:gd name="T14" fmla="*/ 170 w 170"/>
                  <a:gd name="T15" fmla="*/ 46 h 92"/>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92"/>
                  <a:gd name="T26" fmla="*/ 170 w 170"/>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92">
                    <a:moveTo>
                      <a:pt x="170" y="46"/>
                    </a:moveTo>
                    <a:lnTo>
                      <a:pt x="106" y="0"/>
                    </a:lnTo>
                    <a:lnTo>
                      <a:pt x="106" y="30"/>
                    </a:lnTo>
                    <a:lnTo>
                      <a:pt x="0" y="30"/>
                    </a:lnTo>
                    <a:lnTo>
                      <a:pt x="0" y="62"/>
                    </a:lnTo>
                    <a:lnTo>
                      <a:pt x="106" y="62"/>
                    </a:lnTo>
                    <a:lnTo>
                      <a:pt x="106" y="92"/>
                    </a:lnTo>
                    <a:lnTo>
                      <a:pt x="170" y="46"/>
                    </a:lnTo>
                    <a:close/>
                  </a:path>
                </a:pathLst>
              </a:custGeom>
              <a:noFill/>
              <a:ln w="7" cap="rnd">
                <a:solidFill>
                  <a:srgbClr val="000000"/>
                </a:solidFill>
                <a:prstDash val="solid"/>
                <a:round/>
                <a:headEnd/>
                <a:tailEnd/>
              </a:ln>
            </p:spPr>
            <p:txBody>
              <a:bodyPr/>
              <a:lstStyle/>
              <a:p>
                <a:endParaRPr lang="zh-CN" altLang="en-US"/>
              </a:p>
            </p:txBody>
          </p:sp>
          <p:sp>
            <p:nvSpPr>
              <p:cNvPr id="25911" name="Rectangle 520"/>
              <p:cNvSpPr>
                <a:spLocks noChangeArrowheads="1"/>
              </p:cNvSpPr>
              <p:nvPr/>
            </p:nvSpPr>
            <p:spPr bwMode="auto">
              <a:xfrm>
                <a:off x="454" y="1303"/>
                <a:ext cx="468" cy="123"/>
              </a:xfrm>
              <a:prstGeom prst="rect">
                <a:avLst/>
              </a:prstGeom>
              <a:solidFill>
                <a:srgbClr val="CDCDCD"/>
              </a:solidFill>
              <a:ln w="9525">
                <a:noFill/>
                <a:miter lim="800000"/>
                <a:headEnd/>
                <a:tailEnd/>
              </a:ln>
            </p:spPr>
            <p:txBody>
              <a:bodyPr/>
              <a:lstStyle/>
              <a:p>
                <a:endParaRPr lang="zh-CN" altLang="en-US"/>
              </a:p>
            </p:txBody>
          </p:sp>
          <p:sp>
            <p:nvSpPr>
              <p:cNvPr id="25912" name="Rectangle 521"/>
              <p:cNvSpPr>
                <a:spLocks noChangeArrowheads="1"/>
              </p:cNvSpPr>
              <p:nvPr/>
            </p:nvSpPr>
            <p:spPr bwMode="auto">
              <a:xfrm>
                <a:off x="454" y="1303"/>
                <a:ext cx="468" cy="123"/>
              </a:xfrm>
              <a:prstGeom prst="rect">
                <a:avLst/>
              </a:prstGeom>
              <a:noFill/>
              <a:ln w="7" cap="rnd">
                <a:solidFill>
                  <a:srgbClr val="000000"/>
                </a:solidFill>
                <a:round/>
                <a:headEnd/>
                <a:tailEnd/>
              </a:ln>
            </p:spPr>
            <p:txBody>
              <a:bodyPr/>
              <a:lstStyle/>
              <a:p>
                <a:endParaRPr lang="zh-CN" altLang="en-US"/>
              </a:p>
            </p:txBody>
          </p:sp>
          <p:sp>
            <p:nvSpPr>
              <p:cNvPr id="25913" name="Rectangle 522"/>
              <p:cNvSpPr>
                <a:spLocks noChangeArrowheads="1"/>
              </p:cNvSpPr>
              <p:nvPr/>
            </p:nvSpPr>
            <p:spPr bwMode="auto">
              <a:xfrm>
                <a:off x="518" y="1334"/>
                <a:ext cx="213" cy="72"/>
              </a:xfrm>
              <a:prstGeom prst="rect">
                <a:avLst/>
              </a:prstGeom>
              <a:noFill/>
              <a:ln w="9525">
                <a:noFill/>
                <a:miter lim="800000"/>
                <a:headEnd/>
                <a:tailEnd/>
              </a:ln>
            </p:spPr>
            <p:txBody>
              <a:bodyPr wrap="none" lIns="0" tIns="0" rIns="0" bIns="0">
                <a:spAutoFit/>
              </a:bodyPr>
              <a:lstStyle/>
              <a:p>
                <a:r>
                  <a:rPr lang="zh-CN" sz="800" u="none">
                    <a:solidFill>
                      <a:srgbClr val="000000"/>
                    </a:solidFill>
                    <a:latin typeface="宋体" charset="-122"/>
                    <a:ea typeface="宋体" charset="-122"/>
                  </a:rPr>
                  <a:t>目的网络</a:t>
                </a:r>
                <a:endParaRPr lang="zh-CN" sz="1800" b="0" u="none">
                  <a:solidFill>
                    <a:schemeClr val="tx1"/>
                  </a:solidFill>
                  <a:latin typeface="Arial" charset="0"/>
                  <a:ea typeface="宋体" charset="-122"/>
                </a:endParaRPr>
              </a:p>
            </p:txBody>
          </p:sp>
          <p:sp>
            <p:nvSpPr>
              <p:cNvPr id="25914" name="Rectangle 523"/>
              <p:cNvSpPr>
                <a:spLocks noChangeArrowheads="1"/>
              </p:cNvSpPr>
              <p:nvPr/>
            </p:nvSpPr>
            <p:spPr bwMode="auto">
              <a:xfrm>
                <a:off x="922" y="1303"/>
                <a:ext cx="297" cy="123"/>
              </a:xfrm>
              <a:prstGeom prst="rect">
                <a:avLst/>
              </a:prstGeom>
              <a:solidFill>
                <a:srgbClr val="CDCDCD"/>
              </a:solidFill>
              <a:ln w="9525">
                <a:noFill/>
                <a:miter lim="800000"/>
                <a:headEnd/>
                <a:tailEnd/>
              </a:ln>
            </p:spPr>
            <p:txBody>
              <a:bodyPr/>
              <a:lstStyle/>
              <a:p>
                <a:endParaRPr lang="zh-CN" altLang="en-US"/>
              </a:p>
            </p:txBody>
          </p:sp>
          <p:sp>
            <p:nvSpPr>
              <p:cNvPr id="25915" name="Rectangle 524"/>
              <p:cNvSpPr>
                <a:spLocks noChangeArrowheads="1"/>
              </p:cNvSpPr>
              <p:nvPr/>
            </p:nvSpPr>
            <p:spPr bwMode="auto">
              <a:xfrm>
                <a:off x="922" y="1303"/>
                <a:ext cx="297" cy="123"/>
              </a:xfrm>
              <a:prstGeom prst="rect">
                <a:avLst/>
              </a:prstGeom>
              <a:noFill/>
              <a:ln w="7" cap="rnd">
                <a:solidFill>
                  <a:srgbClr val="000000"/>
                </a:solidFill>
                <a:round/>
                <a:headEnd/>
                <a:tailEnd/>
              </a:ln>
            </p:spPr>
            <p:txBody>
              <a:bodyPr/>
              <a:lstStyle/>
              <a:p>
                <a:endParaRPr lang="zh-CN" altLang="en-US"/>
              </a:p>
            </p:txBody>
          </p:sp>
          <p:sp>
            <p:nvSpPr>
              <p:cNvPr id="25916" name="Rectangle 525"/>
              <p:cNvSpPr>
                <a:spLocks noChangeArrowheads="1"/>
              </p:cNvSpPr>
              <p:nvPr/>
            </p:nvSpPr>
            <p:spPr bwMode="auto">
              <a:xfrm>
                <a:off x="985" y="1334"/>
                <a:ext cx="128" cy="72"/>
              </a:xfrm>
              <a:prstGeom prst="rect">
                <a:avLst/>
              </a:prstGeom>
              <a:noFill/>
              <a:ln w="9525">
                <a:noFill/>
                <a:miter lim="800000"/>
                <a:headEnd/>
                <a:tailEnd/>
              </a:ln>
            </p:spPr>
            <p:txBody>
              <a:bodyPr wrap="none" lIns="0" tIns="0" rIns="0" bIns="0">
                <a:spAutoFit/>
              </a:bodyPr>
              <a:lstStyle/>
              <a:p>
                <a:r>
                  <a:rPr lang="zh-CN" sz="800" u="none">
                    <a:solidFill>
                      <a:srgbClr val="000000"/>
                    </a:solidFill>
                    <a:latin typeface="宋体" charset="-122"/>
                    <a:ea typeface="宋体" charset="-122"/>
                  </a:rPr>
                  <a:t>距离</a:t>
                </a:r>
                <a:endParaRPr lang="zh-CN" sz="1800" b="0" u="none">
                  <a:solidFill>
                    <a:schemeClr val="tx1"/>
                  </a:solidFill>
                  <a:latin typeface="Arial" charset="0"/>
                  <a:ea typeface="宋体" charset="-122"/>
                </a:endParaRPr>
              </a:p>
            </p:txBody>
          </p:sp>
          <p:sp>
            <p:nvSpPr>
              <p:cNvPr id="25917" name="Rectangle 526"/>
              <p:cNvSpPr>
                <a:spLocks noChangeArrowheads="1"/>
              </p:cNvSpPr>
              <p:nvPr/>
            </p:nvSpPr>
            <p:spPr bwMode="auto">
              <a:xfrm>
                <a:off x="454" y="1426"/>
                <a:ext cx="468" cy="123"/>
              </a:xfrm>
              <a:prstGeom prst="rect">
                <a:avLst/>
              </a:prstGeom>
              <a:solidFill>
                <a:srgbClr val="FFFFFF"/>
              </a:solidFill>
              <a:ln w="9525">
                <a:noFill/>
                <a:miter lim="800000"/>
                <a:headEnd/>
                <a:tailEnd/>
              </a:ln>
            </p:spPr>
            <p:txBody>
              <a:bodyPr/>
              <a:lstStyle/>
              <a:p>
                <a:endParaRPr lang="zh-CN" altLang="en-US"/>
              </a:p>
            </p:txBody>
          </p:sp>
          <p:sp>
            <p:nvSpPr>
              <p:cNvPr id="25918" name="Rectangle 527"/>
              <p:cNvSpPr>
                <a:spLocks noChangeArrowheads="1"/>
              </p:cNvSpPr>
              <p:nvPr/>
            </p:nvSpPr>
            <p:spPr bwMode="auto">
              <a:xfrm>
                <a:off x="454" y="1426"/>
                <a:ext cx="468" cy="123"/>
              </a:xfrm>
              <a:prstGeom prst="rect">
                <a:avLst/>
              </a:prstGeom>
              <a:noFill/>
              <a:ln w="7" cap="rnd">
                <a:solidFill>
                  <a:srgbClr val="000000"/>
                </a:solidFill>
                <a:round/>
                <a:headEnd/>
                <a:tailEnd/>
              </a:ln>
            </p:spPr>
            <p:txBody>
              <a:bodyPr/>
              <a:lstStyle/>
              <a:p>
                <a:endParaRPr lang="zh-CN" altLang="en-US"/>
              </a:p>
            </p:txBody>
          </p:sp>
          <p:sp>
            <p:nvSpPr>
              <p:cNvPr id="25919" name="Rectangle 528"/>
              <p:cNvSpPr>
                <a:spLocks noChangeArrowheads="1"/>
              </p:cNvSpPr>
              <p:nvPr/>
            </p:nvSpPr>
            <p:spPr bwMode="auto">
              <a:xfrm>
                <a:off x="546" y="1452"/>
                <a:ext cx="120"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10</a:t>
                </a:r>
                <a:endParaRPr lang="zh-CN" altLang="zh-CN" sz="1800" b="0" u="none">
                  <a:solidFill>
                    <a:schemeClr val="tx1"/>
                  </a:solidFill>
                  <a:latin typeface="Arial" charset="0"/>
                  <a:ea typeface="宋体" charset="-122"/>
                </a:endParaRPr>
              </a:p>
            </p:txBody>
          </p:sp>
          <p:sp>
            <p:nvSpPr>
              <p:cNvPr id="25920" name="Rectangle 529"/>
              <p:cNvSpPr>
                <a:spLocks noChangeArrowheads="1"/>
              </p:cNvSpPr>
              <p:nvPr/>
            </p:nvSpPr>
            <p:spPr bwMode="auto">
              <a:xfrm>
                <a:off x="631" y="1452"/>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921" name="Rectangle 530"/>
              <p:cNvSpPr>
                <a:spLocks noChangeArrowheads="1"/>
              </p:cNvSpPr>
              <p:nvPr/>
            </p:nvSpPr>
            <p:spPr bwMode="auto">
              <a:xfrm>
                <a:off x="653" y="1452"/>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922" name="Rectangle 531"/>
              <p:cNvSpPr>
                <a:spLocks noChangeArrowheads="1"/>
              </p:cNvSpPr>
              <p:nvPr/>
            </p:nvSpPr>
            <p:spPr bwMode="auto">
              <a:xfrm>
                <a:off x="695" y="1452"/>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923" name="Rectangle 532"/>
              <p:cNvSpPr>
                <a:spLocks noChangeArrowheads="1"/>
              </p:cNvSpPr>
              <p:nvPr/>
            </p:nvSpPr>
            <p:spPr bwMode="auto">
              <a:xfrm>
                <a:off x="716" y="1452"/>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924" name="Rectangle 533"/>
              <p:cNvSpPr>
                <a:spLocks noChangeArrowheads="1"/>
              </p:cNvSpPr>
              <p:nvPr/>
            </p:nvSpPr>
            <p:spPr bwMode="auto">
              <a:xfrm>
                <a:off x="759" y="1452"/>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925" name="Rectangle 534"/>
              <p:cNvSpPr>
                <a:spLocks noChangeArrowheads="1"/>
              </p:cNvSpPr>
              <p:nvPr/>
            </p:nvSpPr>
            <p:spPr bwMode="auto">
              <a:xfrm>
                <a:off x="780" y="1452"/>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926" name="Rectangle 535"/>
              <p:cNvSpPr>
                <a:spLocks noChangeArrowheads="1"/>
              </p:cNvSpPr>
              <p:nvPr/>
            </p:nvSpPr>
            <p:spPr bwMode="auto">
              <a:xfrm>
                <a:off x="922" y="1426"/>
                <a:ext cx="297" cy="123"/>
              </a:xfrm>
              <a:prstGeom prst="rect">
                <a:avLst/>
              </a:prstGeom>
              <a:solidFill>
                <a:srgbClr val="FFFFFF"/>
              </a:solidFill>
              <a:ln w="9525">
                <a:noFill/>
                <a:miter lim="800000"/>
                <a:headEnd/>
                <a:tailEnd/>
              </a:ln>
            </p:spPr>
            <p:txBody>
              <a:bodyPr/>
              <a:lstStyle/>
              <a:p>
                <a:endParaRPr lang="zh-CN" altLang="en-US"/>
              </a:p>
            </p:txBody>
          </p:sp>
          <p:sp>
            <p:nvSpPr>
              <p:cNvPr id="25927" name="Rectangle 536"/>
              <p:cNvSpPr>
                <a:spLocks noChangeArrowheads="1"/>
              </p:cNvSpPr>
              <p:nvPr/>
            </p:nvSpPr>
            <p:spPr bwMode="auto">
              <a:xfrm>
                <a:off x="922" y="1426"/>
                <a:ext cx="297" cy="123"/>
              </a:xfrm>
              <a:prstGeom prst="rect">
                <a:avLst/>
              </a:prstGeom>
              <a:noFill/>
              <a:ln w="7" cap="rnd">
                <a:solidFill>
                  <a:srgbClr val="000000"/>
                </a:solidFill>
                <a:round/>
                <a:headEnd/>
                <a:tailEnd/>
              </a:ln>
            </p:spPr>
            <p:txBody>
              <a:bodyPr/>
              <a:lstStyle/>
              <a:p>
                <a:endParaRPr lang="zh-CN" altLang="en-US"/>
              </a:p>
            </p:txBody>
          </p:sp>
          <p:sp>
            <p:nvSpPr>
              <p:cNvPr id="25928" name="Rectangle 537"/>
              <p:cNvSpPr>
                <a:spLocks noChangeArrowheads="1"/>
              </p:cNvSpPr>
              <p:nvPr/>
            </p:nvSpPr>
            <p:spPr bwMode="auto">
              <a:xfrm>
                <a:off x="1049" y="1452"/>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3</a:t>
                </a:r>
                <a:endParaRPr lang="zh-CN" altLang="zh-CN" sz="1800" b="0" u="none">
                  <a:solidFill>
                    <a:schemeClr val="tx1"/>
                  </a:solidFill>
                  <a:latin typeface="Arial" charset="0"/>
                  <a:ea typeface="宋体" charset="-122"/>
                </a:endParaRPr>
              </a:p>
            </p:txBody>
          </p:sp>
          <p:sp>
            <p:nvSpPr>
              <p:cNvPr id="25929" name="Rectangle 538"/>
              <p:cNvSpPr>
                <a:spLocks noChangeArrowheads="1"/>
              </p:cNvSpPr>
              <p:nvPr/>
            </p:nvSpPr>
            <p:spPr bwMode="auto">
              <a:xfrm>
                <a:off x="454" y="1549"/>
                <a:ext cx="468" cy="123"/>
              </a:xfrm>
              <a:prstGeom prst="rect">
                <a:avLst/>
              </a:prstGeom>
              <a:solidFill>
                <a:srgbClr val="FFFFFF"/>
              </a:solidFill>
              <a:ln w="9525">
                <a:noFill/>
                <a:miter lim="800000"/>
                <a:headEnd/>
                <a:tailEnd/>
              </a:ln>
            </p:spPr>
            <p:txBody>
              <a:bodyPr/>
              <a:lstStyle/>
              <a:p>
                <a:endParaRPr lang="zh-CN" altLang="en-US"/>
              </a:p>
            </p:txBody>
          </p:sp>
          <p:sp>
            <p:nvSpPr>
              <p:cNvPr id="25930" name="Rectangle 539"/>
              <p:cNvSpPr>
                <a:spLocks noChangeArrowheads="1"/>
              </p:cNvSpPr>
              <p:nvPr/>
            </p:nvSpPr>
            <p:spPr bwMode="auto">
              <a:xfrm>
                <a:off x="454" y="1549"/>
                <a:ext cx="468" cy="123"/>
              </a:xfrm>
              <a:prstGeom prst="rect">
                <a:avLst/>
              </a:prstGeom>
              <a:noFill/>
              <a:ln w="7" cap="rnd">
                <a:solidFill>
                  <a:srgbClr val="000000"/>
                </a:solidFill>
                <a:round/>
                <a:headEnd/>
                <a:tailEnd/>
              </a:ln>
            </p:spPr>
            <p:txBody>
              <a:bodyPr/>
              <a:lstStyle/>
              <a:p>
                <a:endParaRPr lang="zh-CN" altLang="en-US"/>
              </a:p>
            </p:txBody>
          </p:sp>
          <p:sp>
            <p:nvSpPr>
              <p:cNvPr id="25931" name="Rectangle 540"/>
              <p:cNvSpPr>
                <a:spLocks noChangeArrowheads="1"/>
              </p:cNvSpPr>
              <p:nvPr/>
            </p:nvSpPr>
            <p:spPr bwMode="auto">
              <a:xfrm>
                <a:off x="546" y="1575"/>
                <a:ext cx="120"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20</a:t>
                </a:r>
                <a:endParaRPr lang="zh-CN" altLang="zh-CN" sz="1800" b="0" u="none">
                  <a:solidFill>
                    <a:schemeClr val="tx1"/>
                  </a:solidFill>
                  <a:latin typeface="Arial" charset="0"/>
                  <a:ea typeface="宋体" charset="-122"/>
                </a:endParaRPr>
              </a:p>
            </p:txBody>
          </p:sp>
          <p:sp>
            <p:nvSpPr>
              <p:cNvPr id="25932" name="Rectangle 541"/>
              <p:cNvSpPr>
                <a:spLocks noChangeArrowheads="1"/>
              </p:cNvSpPr>
              <p:nvPr/>
            </p:nvSpPr>
            <p:spPr bwMode="auto">
              <a:xfrm>
                <a:off x="631" y="1575"/>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933" name="Rectangle 542"/>
              <p:cNvSpPr>
                <a:spLocks noChangeArrowheads="1"/>
              </p:cNvSpPr>
              <p:nvPr/>
            </p:nvSpPr>
            <p:spPr bwMode="auto">
              <a:xfrm>
                <a:off x="653" y="1575"/>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934" name="Rectangle 543"/>
              <p:cNvSpPr>
                <a:spLocks noChangeArrowheads="1"/>
              </p:cNvSpPr>
              <p:nvPr/>
            </p:nvSpPr>
            <p:spPr bwMode="auto">
              <a:xfrm>
                <a:off x="695" y="1575"/>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935" name="Rectangle 544"/>
              <p:cNvSpPr>
                <a:spLocks noChangeArrowheads="1"/>
              </p:cNvSpPr>
              <p:nvPr/>
            </p:nvSpPr>
            <p:spPr bwMode="auto">
              <a:xfrm>
                <a:off x="716" y="1575"/>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936" name="Rectangle 545"/>
              <p:cNvSpPr>
                <a:spLocks noChangeArrowheads="1"/>
              </p:cNvSpPr>
              <p:nvPr/>
            </p:nvSpPr>
            <p:spPr bwMode="auto">
              <a:xfrm>
                <a:off x="759" y="1575"/>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937" name="Rectangle 546"/>
              <p:cNvSpPr>
                <a:spLocks noChangeArrowheads="1"/>
              </p:cNvSpPr>
              <p:nvPr/>
            </p:nvSpPr>
            <p:spPr bwMode="auto">
              <a:xfrm>
                <a:off x="780" y="1575"/>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938" name="Rectangle 547"/>
              <p:cNvSpPr>
                <a:spLocks noChangeArrowheads="1"/>
              </p:cNvSpPr>
              <p:nvPr/>
            </p:nvSpPr>
            <p:spPr bwMode="auto">
              <a:xfrm>
                <a:off x="922" y="1549"/>
                <a:ext cx="297" cy="123"/>
              </a:xfrm>
              <a:prstGeom prst="rect">
                <a:avLst/>
              </a:prstGeom>
              <a:solidFill>
                <a:srgbClr val="FFFFFF"/>
              </a:solidFill>
              <a:ln w="9525">
                <a:noFill/>
                <a:miter lim="800000"/>
                <a:headEnd/>
                <a:tailEnd/>
              </a:ln>
            </p:spPr>
            <p:txBody>
              <a:bodyPr/>
              <a:lstStyle/>
              <a:p>
                <a:endParaRPr lang="zh-CN" altLang="en-US"/>
              </a:p>
            </p:txBody>
          </p:sp>
          <p:sp>
            <p:nvSpPr>
              <p:cNvPr id="25939" name="Rectangle 548"/>
              <p:cNvSpPr>
                <a:spLocks noChangeArrowheads="1"/>
              </p:cNvSpPr>
              <p:nvPr/>
            </p:nvSpPr>
            <p:spPr bwMode="auto">
              <a:xfrm>
                <a:off x="922" y="1549"/>
                <a:ext cx="297" cy="123"/>
              </a:xfrm>
              <a:prstGeom prst="rect">
                <a:avLst/>
              </a:prstGeom>
              <a:noFill/>
              <a:ln w="7" cap="rnd">
                <a:solidFill>
                  <a:srgbClr val="000000"/>
                </a:solidFill>
                <a:round/>
                <a:headEnd/>
                <a:tailEnd/>
              </a:ln>
            </p:spPr>
            <p:txBody>
              <a:bodyPr/>
              <a:lstStyle/>
              <a:p>
                <a:endParaRPr lang="zh-CN" altLang="en-US"/>
              </a:p>
            </p:txBody>
          </p:sp>
          <p:sp>
            <p:nvSpPr>
              <p:cNvPr id="25940" name="Rectangle 549"/>
              <p:cNvSpPr>
                <a:spLocks noChangeArrowheads="1"/>
              </p:cNvSpPr>
              <p:nvPr/>
            </p:nvSpPr>
            <p:spPr bwMode="auto">
              <a:xfrm>
                <a:off x="1049" y="1575"/>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4</a:t>
                </a:r>
                <a:endParaRPr lang="zh-CN" altLang="zh-CN" sz="1800" b="0" u="none">
                  <a:solidFill>
                    <a:schemeClr val="tx1"/>
                  </a:solidFill>
                  <a:latin typeface="Arial" charset="0"/>
                  <a:ea typeface="宋体" charset="-122"/>
                </a:endParaRPr>
              </a:p>
            </p:txBody>
          </p:sp>
          <p:sp>
            <p:nvSpPr>
              <p:cNvPr id="25941" name="Rectangle 550"/>
              <p:cNvSpPr>
                <a:spLocks noChangeArrowheads="1"/>
              </p:cNvSpPr>
              <p:nvPr/>
            </p:nvSpPr>
            <p:spPr bwMode="auto">
              <a:xfrm>
                <a:off x="454" y="1672"/>
                <a:ext cx="468" cy="123"/>
              </a:xfrm>
              <a:prstGeom prst="rect">
                <a:avLst/>
              </a:prstGeom>
              <a:solidFill>
                <a:srgbClr val="FFFFFF"/>
              </a:solidFill>
              <a:ln w="9525">
                <a:noFill/>
                <a:miter lim="800000"/>
                <a:headEnd/>
                <a:tailEnd/>
              </a:ln>
            </p:spPr>
            <p:txBody>
              <a:bodyPr/>
              <a:lstStyle/>
              <a:p>
                <a:endParaRPr lang="zh-CN" altLang="en-US"/>
              </a:p>
            </p:txBody>
          </p:sp>
          <p:sp>
            <p:nvSpPr>
              <p:cNvPr id="25942" name="Rectangle 551"/>
              <p:cNvSpPr>
                <a:spLocks noChangeArrowheads="1"/>
              </p:cNvSpPr>
              <p:nvPr/>
            </p:nvSpPr>
            <p:spPr bwMode="auto">
              <a:xfrm>
                <a:off x="454" y="1672"/>
                <a:ext cx="468" cy="123"/>
              </a:xfrm>
              <a:prstGeom prst="rect">
                <a:avLst/>
              </a:prstGeom>
              <a:noFill/>
              <a:ln w="7" cap="rnd">
                <a:solidFill>
                  <a:srgbClr val="000000"/>
                </a:solidFill>
                <a:round/>
                <a:headEnd/>
                <a:tailEnd/>
              </a:ln>
            </p:spPr>
            <p:txBody>
              <a:bodyPr/>
              <a:lstStyle/>
              <a:p>
                <a:endParaRPr lang="zh-CN" altLang="en-US"/>
              </a:p>
            </p:txBody>
          </p:sp>
          <p:sp>
            <p:nvSpPr>
              <p:cNvPr id="25943" name="Rectangle 552"/>
              <p:cNvSpPr>
                <a:spLocks noChangeArrowheads="1"/>
              </p:cNvSpPr>
              <p:nvPr/>
            </p:nvSpPr>
            <p:spPr bwMode="auto">
              <a:xfrm>
                <a:off x="546" y="1698"/>
                <a:ext cx="120"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30</a:t>
                </a:r>
                <a:endParaRPr lang="zh-CN" altLang="zh-CN" sz="1800" b="0" u="none">
                  <a:solidFill>
                    <a:schemeClr val="tx1"/>
                  </a:solidFill>
                  <a:latin typeface="Arial" charset="0"/>
                  <a:ea typeface="宋体" charset="-122"/>
                </a:endParaRPr>
              </a:p>
            </p:txBody>
          </p:sp>
          <p:sp>
            <p:nvSpPr>
              <p:cNvPr id="25944" name="Rectangle 553"/>
              <p:cNvSpPr>
                <a:spLocks noChangeArrowheads="1"/>
              </p:cNvSpPr>
              <p:nvPr/>
            </p:nvSpPr>
            <p:spPr bwMode="auto">
              <a:xfrm>
                <a:off x="631" y="1698"/>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945" name="Rectangle 554"/>
              <p:cNvSpPr>
                <a:spLocks noChangeArrowheads="1"/>
              </p:cNvSpPr>
              <p:nvPr/>
            </p:nvSpPr>
            <p:spPr bwMode="auto">
              <a:xfrm>
                <a:off x="653" y="1698"/>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946" name="Rectangle 555"/>
              <p:cNvSpPr>
                <a:spLocks noChangeArrowheads="1"/>
              </p:cNvSpPr>
              <p:nvPr/>
            </p:nvSpPr>
            <p:spPr bwMode="auto">
              <a:xfrm>
                <a:off x="695" y="1698"/>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947" name="Rectangle 556"/>
              <p:cNvSpPr>
                <a:spLocks noChangeArrowheads="1"/>
              </p:cNvSpPr>
              <p:nvPr/>
            </p:nvSpPr>
            <p:spPr bwMode="auto">
              <a:xfrm>
                <a:off x="716" y="1698"/>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948" name="Rectangle 557"/>
              <p:cNvSpPr>
                <a:spLocks noChangeArrowheads="1"/>
              </p:cNvSpPr>
              <p:nvPr/>
            </p:nvSpPr>
            <p:spPr bwMode="auto">
              <a:xfrm>
                <a:off x="759" y="1698"/>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949" name="Rectangle 558"/>
              <p:cNvSpPr>
                <a:spLocks noChangeArrowheads="1"/>
              </p:cNvSpPr>
              <p:nvPr/>
            </p:nvSpPr>
            <p:spPr bwMode="auto">
              <a:xfrm>
                <a:off x="780" y="1698"/>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950" name="Rectangle 559"/>
              <p:cNvSpPr>
                <a:spLocks noChangeArrowheads="1"/>
              </p:cNvSpPr>
              <p:nvPr/>
            </p:nvSpPr>
            <p:spPr bwMode="auto">
              <a:xfrm>
                <a:off x="922" y="1672"/>
                <a:ext cx="297" cy="123"/>
              </a:xfrm>
              <a:prstGeom prst="rect">
                <a:avLst/>
              </a:prstGeom>
              <a:solidFill>
                <a:srgbClr val="FFFFFF"/>
              </a:solidFill>
              <a:ln w="9525">
                <a:noFill/>
                <a:miter lim="800000"/>
                <a:headEnd/>
                <a:tailEnd/>
              </a:ln>
            </p:spPr>
            <p:txBody>
              <a:bodyPr/>
              <a:lstStyle/>
              <a:p>
                <a:endParaRPr lang="zh-CN" altLang="en-US"/>
              </a:p>
            </p:txBody>
          </p:sp>
          <p:sp>
            <p:nvSpPr>
              <p:cNvPr id="25951" name="Rectangle 560"/>
              <p:cNvSpPr>
                <a:spLocks noChangeArrowheads="1"/>
              </p:cNvSpPr>
              <p:nvPr/>
            </p:nvSpPr>
            <p:spPr bwMode="auto">
              <a:xfrm>
                <a:off x="922" y="1672"/>
                <a:ext cx="297" cy="123"/>
              </a:xfrm>
              <a:prstGeom prst="rect">
                <a:avLst/>
              </a:prstGeom>
              <a:noFill/>
              <a:ln w="7" cap="rnd">
                <a:solidFill>
                  <a:srgbClr val="000000"/>
                </a:solidFill>
                <a:round/>
                <a:headEnd/>
                <a:tailEnd/>
              </a:ln>
            </p:spPr>
            <p:txBody>
              <a:bodyPr/>
              <a:lstStyle/>
              <a:p>
                <a:endParaRPr lang="zh-CN" altLang="en-US"/>
              </a:p>
            </p:txBody>
          </p:sp>
          <p:sp>
            <p:nvSpPr>
              <p:cNvPr id="25952" name="Rectangle 561"/>
              <p:cNvSpPr>
                <a:spLocks noChangeArrowheads="1"/>
              </p:cNvSpPr>
              <p:nvPr/>
            </p:nvSpPr>
            <p:spPr bwMode="auto">
              <a:xfrm>
                <a:off x="1049" y="1698"/>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2</a:t>
                </a:r>
                <a:endParaRPr lang="zh-CN" altLang="zh-CN" sz="1800" b="0" u="none">
                  <a:solidFill>
                    <a:schemeClr val="tx1"/>
                  </a:solidFill>
                  <a:latin typeface="Arial" charset="0"/>
                  <a:ea typeface="宋体" charset="-122"/>
                </a:endParaRPr>
              </a:p>
            </p:txBody>
          </p:sp>
          <p:sp>
            <p:nvSpPr>
              <p:cNvPr id="25953" name="Rectangle 562"/>
              <p:cNvSpPr>
                <a:spLocks noChangeArrowheads="1"/>
              </p:cNvSpPr>
              <p:nvPr/>
            </p:nvSpPr>
            <p:spPr bwMode="auto">
              <a:xfrm>
                <a:off x="454" y="1795"/>
                <a:ext cx="468" cy="123"/>
              </a:xfrm>
              <a:prstGeom prst="rect">
                <a:avLst/>
              </a:prstGeom>
              <a:solidFill>
                <a:srgbClr val="FFFFFF"/>
              </a:solidFill>
              <a:ln w="9525">
                <a:noFill/>
                <a:miter lim="800000"/>
                <a:headEnd/>
                <a:tailEnd/>
              </a:ln>
            </p:spPr>
            <p:txBody>
              <a:bodyPr/>
              <a:lstStyle/>
              <a:p>
                <a:endParaRPr lang="zh-CN" altLang="en-US"/>
              </a:p>
            </p:txBody>
          </p:sp>
          <p:sp>
            <p:nvSpPr>
              <p:cNvPr id="25954" name="Rectangle 563"/>
              <p:cNvSpPr>
                <a:spLocks noChangeArrowheads="1"/>
              </p:cNvSpPr>
              <p:nvPr/>
            </p:nvSpPr>
            <p:spPr bwMode="auto">
              <a:xfrm>
                <a:off x="454" y="1795"/>
                <a:ext cx="468" cy="123"/>
              </a:xfrm>
              <a:prstGeom prst="rect">
                <a:avLst/>
              </a:prstGeom>
              <a:noFill/>
              <a:ln w="7" cap="rnd">
                <a:solidFill>
                  <a:srgbClr val="000000"/>
                </a:solidFill>
                <a:round/>
                <a:headEnd/>
                <a:tailEnd/>
              </a:ln>
            </p:spPr>
            <p:txBody>
              <a:bodyPr/>
              <a:lstStyle/>
              <a:p>
                <a:endParaRPr lang="zh-CN" altLang="en-US"/>
              </a:p>
            </p:txBody>
          </p:sp>
          <p:sp>
            <p:nvSpPr>
              <p:cNvPr id="25955" name="Rectangle 564"/>
              <p:cNvSpPr>
                <a:spLocks noChangeArrowheads="1"/>
              </p:cNvSpPr>
              <p:nvPr/>
            </p:nvSpPr>
            <p:spPr bwMode="auto">
              <a:xfrm>
                <a:off x="546" y="1821"/>
                <a:ext cx="120"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40</a:t>
                </a:r>
                <a:endParaRPr lang="zh-CN" altLang="zh-CN" sz="1800" b="0" u="none">
                  <a:solidFill>
                    <a:schemeClr val="tx1"/>
                  </a:solidFill>
                  <a:latin typeface="Arial" charset="0"/>
                  <a:ea typeface="宋体" charset="-122"/>
                </a:endParaRPr>
              </a:p>
            </p:txBody>
          </p:sp>
          <p:sp>
            <p:nvSpPr>
              <p:cNvPr id="25956" name="Rectangle 565"/>
              <p:cNvSpPr>
                <a:spLocks noChangeArrowheads="1"/>
              </p:cNvSpPr>
              <p:nvPr/>
            </p:nvSpPr>
            <p:spPr bwMode="auto">
              <a:xfrm>
                <a:off x="631" y="1821"/>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957" name="Rectangle 566"/>
              <p:cNvSpPr>
                <a:spLocks noChangeArrowheads="1"/>
              </p:cNvSpPr>
              <p:nvPr/>
            </p:nvSpPr>
            <p:spPr bwMode="auto">
              <a:xfrm>
                <a:off x="653" y="1821"/>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958" name="Rectangle 567"/>
              <p:cNvSpPr>
                <a:spLocks noChangeArrowheads="1"/>
              </p:cNvSpPr>
              <p:nvPr/>
            </p:nvSpPr>
            <p:spPr bwMode="auto">
              <a:xfrm>
                <a:off x="695" y="1821"/>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959" name="Rectangle 568"/>
              <p:cNvSpPr>
                <a:spLocks noChangeArrowheads="1"/>
              </p:cNvSpPr>
              <p:nvPr/>
            </p:nvSpPr>
            <p:spPr bwMode="auto">
              <a:xfrm>
                <a:off x="716" y="1821"/>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960" name="Rectangle 569"/>
              <p:cNvSpPr>
                <a:spLocks noChangeArrowheads="1"/>
              </p:cNvSpPr>
              <p:nvPr/>
            </p:nvSpPr>
            <p:spPr bwMode="auto">
              <a:xfrm>
                <a:off x="759" y="1821"/>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961" name="Rectangle 570"/>
              <p:cNvSpPr>
                <a:spLocks noChangeArrowheads="1"/>
              </p:cNvSpPr>
              <p:nvPr/>
            </p:nvSpPr>
            <p:spPr bwMode="auto">
              <a:xfrm>
                <a:off x="780" y="1821"/>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962" name="Rectangle 571"/>
              <p:cNvSpPr>
                <a:spLocks noChangeArrowheads="1"/>
              </p:cNvSpPr>
              <p:nvPr/>
            </p:nvSpPr>
            <p:spPr bwMode="auto">
              <a:xfrm>
                <a:off x="922" y="1795"/>
                <a:ext cx="297" cy="123"/>
              </a:xfrm>
              <a:prstGeom prst="rect">
                <a:avLst/>
              </a:prstGeom>
              <a:solidFill>
                <a:srgbClr val="FFFFFF"/>
              </a:solidFill>
              <a:ln w="9525">
                <a:noFill/>
                <a:miter lim="800000"/>
                <a:headEnd/>
                <a:tailEnd/>
              </a:ln>
            </p:spPr>
            <p:txBody>
              <a:bodyPr/>
              <a:lstStyle/>
              <a:p>
                <a:endParaRPr lang="zh-CN" altLang="en-US"/>
              </a:p>
            </p:txBody>
          </p:sp>
          <p:sp>
            <p:nvSpPr>
              <p:cNvPr id="25963" name="Rectangle 572"/>
              <p:cNvSpPr>
                <a:spLocks noChangeArrowheads="1"/>
              </p:cNvSpPr>
              <p:nvPr/>
            </p:nvSpPr>
            <p:spPr bwMode="auto">
              <a:xfrm>
                <a:off x="922" y="1795"/>
                <a:ext cx="297" cy="123"/>
              </a:xfrm>
              <a:prstGeom prst="rect">
                <a:avLst/>
              </a:prstGeom>
              <a:noFill/>
              <a:ln w="7" cap="rnd">
                <a:solidFill>
                  <a:srgbClr val="000000"/>
                </a:solidFill>
                <a:round/>
                <a:headEnd/>
                <a:tailEnd/>
              </a:ln>
            </p:spPr>
            <p:txBody>
              <a:bodyPr/>
              <a:lstStyle/>
              <a:p>
                <a:endParaRPr lang="zh-CN" altLang="en-US"/>
              </a:p>
            </p:txBody>
          </p:sp>
          <p:sp>
            <p:nvSpPr>
              <p:cNvPr id="25964" name="Rectangle 573"/>
              <p:cNvSpPr>
                <a:spLocks noChangeArrowheads="1"/>
              </p:cNvSpPr>
              <p:nvPr/>
            </p:nvSpPr>
            <p:spPr bwMode="auto">
              <a:xfrm>
                <a:off x="1049" y="1821"/>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7</a:t>
                </a:r>
                <a:endParaRPr lang="zh-CN" altLang="zh-CN" sz="1800" b="0" u="none">
                  <a:solidFill>
                    <a:schemeClr val="tx1"/>
                  </a:solidFill>
                  <a:latin typeface="Arial" charset="0"/>
                  <a:ea typeface="宋体" charset="-122"/>
                </a:endParaRPr>
              </a:p>
            </p:txBody>
          </p:sp>
          <p:sp>
            <p:nvSpPr>
              <p:cNvPr id="25965" name="Rectangle 574"/>
              <p:cNvSpPr>
                <a:spLocks noChangeArrowheads="1"/>
              </p:cNvSpPr>
              <p:nvPr/>
            </p:nvSpPr>
            <p:spPr bwMode="auto">
              <a:xfrm>
                <a:off x="454" y="1918"/>
                <a:ext cx="468" cy="123"/>
              </a:xfrm>
              <a:prstGeom prst="rect">
                <a:avLst/>
              </a:prstGeom>
              <a:solidFill>
                <a:srgbClr val="FFFFFF"/>
              </a:solidFill>
              <a:ln w="9525">
                <a:noFill/>
                <a:miter lim="800000"/>
                <a:headEnd/>
                <a:tailEnd/>
              </a:ln>
            </p:spPr>
            <p:txBody>
              <a:bodyPr/>
              <a:lstStyle/>
              <a:p>
                <a:endParaRPr lang="zh-CN" altLang="en-US"/>
              </a:p>
            </p:txBody>
          </p:sp>
          <p:sp>
            <p:nvSpPr>
              <p:cNvPr id="25966" name="Rectangle 575"/>
              <p:cNvSpPr>
                <a:spLocks noChangeArrowheads="1"/>
              </p:cNvSpPr>
              <p:nvPr/>
            </p:nvSpPr>
            <p:spPr bwMode="auto">
              <a:xfrm>
                <a:off x="454" y="1918"/>
                <a:ext cx="468" cy="123"/>
              </a:xfrm>
              <a:prstGeom prst="rect">
                <a:avLst/>
              </a:prstGeom>
              <a:noFill/>
              <a:ln w="7" cap="rnd">
                <a:solidFill>
                  <a:srgbClr val="000000"/>
                </a:solidFill>
                <a:round/>
                <a:headEnd/>
                <a:tailEnd/>
              </a:ln>
            </p:spPr>
            <p:txBody>
              <a:bodyPr/>
              <a:lstStyle/>
              <a:p>
                <a:endParaRPr lang="zh-CN" altLang="en-US"/>
              </a:p>
            </p:txBody>
          </p:sp>
          <p:sp>
            <p:nvSpPr>
              <p:cNvPr id="25967" name="Rectangle 576"/>
              <p:cNvSpPr>
                <a:spLocks noChangeArrowheads="1"/>
              </p:cNvSpPr>
              <p:nvPr/>
            </p:nvSpPr>
            <p:spPr bwMode="auto">
              <a:xfrm>
                <a:off x="525" y="1944"/>
                <a:ext cx="163"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120</a:t>
                </a:r>
                <a:endParaRPr lang="zh-CN" altLang="zh-CN" sz="1800" b="0" u="none">
                  <a:solidFill>
                    <a:schemeClr val="tx1"/>
                  </a:solidFill>
                  <a:latin typeface="Arial" charset="0"/>
                  <a:ea typeface="宋体" charset="-122"/>
                </a:endParaRPr>
              </a:p>
            </p:txBody>
          </p:sp>
          <p:sp>
            <p:nvSpPr>
              <p:cNvPr id="25968" name="Rectangle 577"/>
              <p:cNvSpPr>
                <a:spLocks noChangeArrowheads="1"/>
              </p:cNvSpPr>
              <p:nvPr/>
            </p:nvSpPr>
            <p:spPr bwMode="auto">
              <a:xfrm>
                <a:off x="653" y="1944"/>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969" name="Rectangle 578"/>
              <p:cNvSpPr>
                <a:spLocks noChangeArrowheads="1"/>
              </p:cNvSpPr>
              <p:nvPr/>
            </p:nvSpPr>
            <p:spPr bwMode="auto">
              <a:xfrm>
                <a:off x="674" y="1944"/>
                <a:ext cx="78"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970" name="Rectangle 579"/>
              <p:cNvSpPr>
                <a:spLocks noChangeArrowheads="1"/>
              </p:cNvSpPr>
              <p:nvPr/>
            </p:nvSpPr>
            <p:spPr bwMode="auto">
              <a:xfrm>
                <a:off x="716" y="1944"/>
                <a:ext cx="57" cy="87"/>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grpSp>
        <p:sp>
          <p:nvSpPr>
            <p:cNvPr id="25608" name="Rectangle 581"/>
            <p:cNvSpPr>
              <a:spLocks noChangeArrowheads="1"/>
            </p:cNvSpPr>
            <p:nvPr/>
          </p:nvSpPr>
          <p:spPr bwMode="auto">
            <a:xfrm>
              <a:off x="792131" y="3823510"/>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609" name="Rectangle 582"/>
            <p:cNvSpPr>
              <a:spLocks noChangeArrowheads="1"/>
            </p:cNvSpPr>
            <p:nvPr/>
          </p:nvSpPr>
          <p:spPr bwMode="auto">
            <a:xfrm>
              <a:off x="858806" y="3823510"/>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610" name="Rectangle 583"/>
            <p:cNvSpPr>
              <a:spLocks noChangeArrowheads="1"/>
            </p:cNvSpPr>
            <p:nvPr/>
          </p:nvSpPr>
          <p:spPr bwMode="auto">
            <a:xfrm>
              <a:off x="892144" y="3823510"/>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611" name="Rectangle 584"/>
            <p:cNvSpPr>
              <a:spLocks noChangeArrowheads="1"/>
            </p:cNvSpPr>
            <p:nvPr/>
          </p:nvSpPr>
          <p:spPr bwMode="auto">
            <a:xfrm>
              <a:off x="1084231" y="3782235"/>
              <a:ext cx="471488" cy="195263"/>
            </a:xfrm>
            <a:prstGeom prst="rect">
              <a:avLst/>
            </a:prstGeom>
            <a:solidFill>
              <a:srgbClr val="FFFFFF"/>
            </a:solidFill>
            <a:ln w="9525">
              <a:noFill/>
              <a:miter lim="800000"/>
              <a:headEnd/>
              <a:tailEnd/>
            </a:ln>
          </p:spPr>
          <p:txBody>
            <a:bodyPr/>
            <a:lstStyle/>
            <a:p>
              <a:endParaRPr lang="zh-CN" altLang="en-US"/>
            </a:p>
          </p:txBody>
        </p:sp>
        <p:sp>
          <p:nvSpPr>
            <p:cNvPr id="25612" name="Rectangle 585"/>
            <p:cNvSpPr>
              <a:spLocks noChangeArrowheads="1"/>
            </p:cNvSpPr>
            <p:nvPr/>
          </p:nvSpPr>
          <p:spPr bwMode="auto">
            <a:xfrm>
              <a:off x="1084231" y="3782235"/>
              <a:ext cx="471488" cy="195263"/>
            </a:xfrm>
            <a:prstGeom prst="rect">
              <a:avLst/>
            </a:prstGeom>
            <a:noFill/>
            <a:ln w="7" cap="rnd">
              <a:solidFill>
                <a:srgbClr val="000000"/>
              </a:solidFill>
              <a:round/>
              <a:headEnd/>
              <a:tailEnd/>
            </a:ln>
          </p:spPr>
          <p:txBody>
            <a:bodyPr/>
            <a:lstStyle/>
            <a:p>
              <a:endParaRPr lang="zh-CN" altLang="en-US"/>
            </a:p>
          </p:txBody>
        </p:sp>
        <p:sp>
          <p:nvSpPr>
            <p:cNvPr id="25613" name="Rectangle 586"/>
            <p:cNvSpPr>
              <a:spLocks noChangeArrowheads="1"/>
            </p:cNvSpPr>
            <p:nvPr/>
          </p:nvSpPr>
          <p:spPr bwMode="auto">
            <a:xfrm>
              <a:off x="1285844" y="3823510"/>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5</a:t>
              </a:r>
              <a:endParaRPr lang="zh-CN" altLang="zh-CN" sz="1800" b="0" u="none">
                <a:solidFill>
                  <a:schemeClr val="tx1"/>
                </a:solidFill>
                <a:latin typeface="Arial" charset="0"/>
                <a:ea typeface="宋体" charset="-122"/>
              </a:endParaRPr>
            </a:p>
          </p:txBody>
        </p:sp>
        <p:sp>
          <p:nvSpPr>
            <p:cNvPr id="25614" name="Freeform 723"/>
            <p:cNvSpPr>
              <a:spLocks/>
            </p:cNvSpPr>
            <p:nvPr/>
          </p:nvSpPr>
          <p:spPr bwMode="auto">
            <a:xfrm>
              <a:off x="71406" y="3220260"/>
              <a:ext cx="269875" cy="146050"/>
            </a:xfrm>
            <a:custGeom>
              <a:avLst/>
              <a:gdLst>
                <a:gd name="T0" fmla="*/ 170 w 170"/>
                <a:gd name="T1" fmla="*/ 46 h 92"/>
                <a:gd name="T2" fmla="*/ 106 w 170"/>
                <a:gd name="T3" fmla="*/ 0 h 92"/>
                <a:gd name="T4" fmla="*/ 106 w 170"/>
                <a:gd name="T5" fmla="*/ 30 h 92"/>
                <a:gd name="T6" fmla="*/ 0 w 170"/>
                <a:gd name="T7" fmla="*/ 30 h 92"/>
                <a:gd name="T8" fmla="*/ 0 w 170"/>
                <a:gd name="T9" fmla="*/ 62 h 92"/>
                <a:gd name="T10" fmla="*/ 106 w 170"/>
                <a:gd name="T11" fmla="*/ 62 h 92"/>
                <a:gd name="T12" fmla="*/ 106 w 170"/>
                <a:gd name="T13" fmla="*/ 92 h 92"/>
                <a:gd name="T14" fmla="*/ 170 w 170"/>
                <a:gd name="T15" fmla="*/ 46 h 92"/>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92"/>
                <a:gd name="T26" fmla="*/ 170 w 170"/>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92">
                  <a:moveTo>
                    <a:pt x="170" y="46"/>
                  </a:moveTo>
                  <a:lnTo>
                    <a:pt x="106" y="0"/>
                  </a:lnTo>
                  <a:lnTo>
                    <a:pt x="106" y="30"/>
                  </a:lnTo>
                  <a:lnTo>
                    <a:pt x="0" y="30"/>
                  </a:lnTo>
                  <a:lnTo>
                    <a:pt x="0" y="62"/>
                  </a:lnTo>
                  <a:lnTo>
                    <a:pt x="106" y="62"/>
                  </a:lnTo>
                  <a:lnTo>
                    <a:pt x="106" y="92"/>
                  </a:lnTo>
                  <a:lnTo>
                    <a:pt x="170" y="46"/>
                  </a:lnTo>
                  <a:close/>
                </a:path>
              </a:pathLst>
            </a:custGeom>
            <a:solidFill>
              <a:srgbClr val="CDCDCD"/>
            </a:solidFill>
            <a:ln w="9525">
              <a:noFill/>
              <a:round/>
              <a:headEnd/>
              <a:tailEnd/>
            </a:ln>
          </p:spPr>
          <p:txBody>
            <a:bodyPr/>
            <a:lstStyle/>
            <a:p>
              <a:endParaRPr lang="zh-CN" altLang="en-US"/>
            </a:p>
          </p:txBody>
        </p:sp>
        <p:sp>
          <p:nvSpPr>
            <p:cNvPr id="25615" name="Freeform 724"/>
            <p:cNvSpPr>
              <a:spLocks/>
            </p:cNvSpPr>
            <p:nvPr/>
          </p:nvSpPr>
          <p:spPr bwMode="auto">
            <a:xfrm>
              <a:off x="71406" y="3220260"/>
              <a:ext cx="269875" cy="146050"/>
            </a:xfrm>
            <a:custGeom>
              <a:avLst/>
              <a:gdLst>
                <a:gd name="T0" fmla="*/ 170 w 170"/>
                <a:gd name="T1" fmla="*/ 46 h 92"/>
                <a:gd name="T2" fmla="*/ 106 w 170"/>
                <a:gd name="T3" fmla="*/ 0 h 92"/>
                <a:gd name="T4" fmla="*/ 106 w 170"/>
                <a:gd name="T5" fmla="*/ 30 h 92"/>
                <a:gd name="T6" fmla="*/ 0 w 170"/>
                <a:gd name="T7" fmla="*/ 30 h 92"/>
                <a:gd name="T8" fmla="*/ 0 w 170"/>
                <a:gd name="T9" fmla="*/ 62 h 92"/>
                <a:gd name="T10" fmla="*/ 106 w 170"/>
                <a:gd name="T11" fmla="*/ 62 h 92"/>
                <a:gd name="T12" fmla="*/ 106 w 170"/>
                <a:gd name="T13" fmla="*/ 92 h 92"/>
                <a:gd name="T14" fmla="*/ 170 w 170"/>
                <a:gd name="T15" fmla="*/ 46 h 92"/>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92"/>
                <a:gd name="T26" fmla="*/ 170 w 170"/>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92">
                  <a:moveTo>
                    <a:pt x="170" y="46"/>
                  </a:moveTo>
                  <a:lnTo>
                    <a:pt x="106" y="0"/>
                  </a:lnTo>
                  <a:lnTo>
                    <a:pt x="106" y="30"/>
                  </a:lnTo>
                  <a:lnTo>
                    <a:pt x="0" y="30"/>
                  </a:lnTo>
                  <a:lnTo>
                    <a:pt x="0" y="62"/>
                  </a:lnTo>
                  <a:lnTo>
                    <a:pt x="106" y="62"/>
                  </a:lnTo>
                  <a:lnTo>
                    <a:pt x="106" y="92"/>
                  </a:lnTo>
                  <a:lnTo>
                    <a:pt x="170" y="46"/>
                  </a:lnTo>
                  <a:close/>
                </a:path>
              </a:pathLst>
            </a:custGeom>
            <a:noFill/>
            <a:ln w="7" cap="rnd">
              <a:solidFill>
                <a:srgbClr val="000000"/>
              </a:solidFill>
              <a:prstDash val="solid"/>
              <a:round/>
              <a:headEnd/>
              <a:tailEnd/>
            </a:ln>
          </p:spPr>
          <p:txBody>
            <a:bodyPr/>
            <a:lstStyle/>
            <a:p>
              <a:endParaRPr lang="zh-CN" altLang="en-US"/>
            </a:p>
          </p:txBody>
        </p:sp>
        <p:sp>
          <p:nvSpPr>
            <p:cNvPr id="25616" name="Freeform 725"/>
            <p:cNvSpPr>
              <a:spLocks/>
            </p:cNvSpPr>
            <p:nvPr/>
          </p:nvSpPr>
          <p:spPr bwMode="auto">
            <a:xfrm>
              <a:off x="71406" y="3610785"/>
              <a:ext cx="269875" cy="146050"/>
            </a:xfrm>
            <a:custGeom>
              <a:avLst/>
              <a:gdLst>
                <a:gd name="T0" fmla="*/ 170 w 170"/>
                <a:gd name="T1" fmla="*/ 46 h 92"/>
                <a:gd name="T2" fmla="*/ 106 w 170"/>
                <a:gd name="T3" fmla="*/ 0 h 92"/>
                <a:gd name="T4" fmla="*/ 106 w 170"/>
                <a:gd name="T5" fmla="*/ 30 h 92"/>
                <a:gd name="T6" fmla="*/ 0 w 170"/>
                <a:gd name="T7" fmla="*/ 30 h 92"/>
                <a:gd name="T8" fmla="*/ 0 w 170"/>
                <a:gd name="T9" fmla="*/ 62 h 92"/>
                <a:gd name="T10" fmla="*/ 106 w 170"/>
                <a:gd name="T11" fmla="*/ 62 h 92"/>
                <a:gd name="T12" fmla="*/ 106 w 170"/>
                <a:gd name="T13" fmla="*/ 92 h 92"/>
                <a:gd name="T14" fmla="*/ 170 w 170"/>
                <a:gd name="T15" fmla="*/ 46 h 92"/>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92"/>
                <a:gd name="T26" fmla="*/ 170 w 170"/>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92">
                  <a:moveTo>
                    <a:pt x="170" y="46"/>
                  </a:moveTo>
                  <a:lnTo>
                    <a:pt x="106" y="0"/>
                  </a:lnTo>
                  <a:lnTo>
                    <a:pt x="106" y="30"/>
                  </a:lnTo>
                  <a:lnTo>
                    <a:pt x="0" y="30"/>
                  </a:lnTo>
                  <a:lnTo>
                    <a:pt x="0" y="62"/>
                  </a:lnTo>
                  <a:lnTo>
                    <a:pt x="106" y="62"/>
                  </a:lnTo>
                  <a:lnTo>
                    <a:pt x="106" y="92"/>
                  </a:lnTo>
                  <a:lnTo>
                    <a:pt x="170" y="46"/>
                  </a:lnTo>
                  <a:close/>
                </a:path>
              </a:pathLst>
            </a:custGeom>
            <a:solidFill>
              <a:srgbClr val="CDCDCD"/>
            </a:solidFill>
            <a:ln w="9525">
              <a:noFill/>
              <a:round/>
              <a:headEnd/>
              <a:tailEnd/>
            </a:ln>
          </p:spPr>
          <p:txBody>
            <a:bodyPr/>
            <a:lstStyle/>
            <a:p>
              <a:endParaRPr lang="zh-CN" altLang="en-US"/>
            </a:p>
          </p:txBody>
        </p:sp>
        <p:sp>
          <p:nvSpPr>
            <p:cNvPr id="25617" name="Freeform 726"/>
            <p:cNvSpPr>
              <a:spLocks/>
            </p:cNvSpPr>
            <p:nvPr/>
          </p:nvSpPr>
          <p:spPr bwMode="auto">
            <a:xfrm>
              <a:off x="71406" y="3610785"/>
              <a:ext cx="269875" cy="146050"/>
            </a:xfrm>
            <a:custGeom>
              <a:avLst/>
              <a:gdLst>
                <a:gd name="T0" fmla="*/ 170 w 170"/>
                <a:gd name="T1" fmla="*/ 46 h 92"/>
                <a:gd name="T2" fmla="*/ 106 w 170"/>
                <a:gd name="T3" fmla="*/ 0 h 92"/>
                <a:gd name="T4" fmla="*/ 106 w 170"/>
                <a:gd name="T5" fmla="*/ 30 h 92"/>
                <a:gd name="T6" fmla="*/ 0 w 170"/>
                <a:gd name="T7" fmla="*/ 30 h 92"/>
                <a:gd name="T8" fmla="*/ 0 w 170"/>
                <a:gd name="T9" fmla="*/ 62 h 92"/>
                <a:gd name="T10" fmla="*/ 106 w 170"/>
                <a:gd name="T11" fmla="*/ 62 h 92"/>
                <a:gd name="T12" fmla="*/ 106 w 170"/>
                <a:gd name="T13" fmla="*/ 92 h 92"/>
                <a:gd name="T14" fmla="*/ 170 w 170"/>
                <a:gd name="T15" fmla="*/ 46 h 92"/>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92"/>
                <a:gd name="T26" fmla="*/ 170 w 170"/>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92">
                  <a:moveTo>
                    <a:pt x="170" y="46"/>
                  </a:moveTo>
                  <a:lnTo>
                    <a:pt x="106" y="0"/>
                  </a:lnTo>
                  <a:lnTo>
                    <a:pt x="106" y="30"/>
                  </a:lnTo>
                  <a:lnTo>
                    <a:pt x="0" y="30"/>
                  </a:lnTo>
                  <a:lnTo>
                    <a:pt x="0" y="62"/>
                  </a:lnTo>
                  <a:lnTo>
                    <a:pt x="106" y="62"/>
                  </a:lnTo>
                  <a:lnTo>
                    <a:pt x="106" y="92"/>
                  </a:lnTo>
                  <a:lnTo>
                    <a:pt x="170" y="46"/>
                  </a:lnTo>
                  <a:close/>
                </a:path>
              </a:pathLst>
            </a:custGeom>
            <a:noFill/>
            <a:ln w="7" cap="rnd">
              <a:solidFill>
                <a:srgbClr val="000000"/>
              </a:solidFill>
              <a:prstDash val="solid"/>
              <a:round/>
              <a:headEnd/>
              <a:tailEnd/>
            </a:ln>
          </p:spPr>
          <p:txBody>
            <a:bodyPr/>
            <a:lstStyle/>
            <a:p>
              <a:endParaRPr lang="zh-CN" altLang="en-US"/>
            </a:p>
          </p:txBody>
        </p:sp>
        <p:sp>
          <p:nvSpPr>
            <p:cNvPr id="25618" name="Freeform 727"/>
            <p:cNvSpPr>
              <a:spLocks/>
            </p:cNvSpPr>
            <p:nvPr/>
          </p:nvSpPr>
          <p:spPr bwMode="auto">
            <a:xfrm>
              <a:off x="71406" y="3806048"/>
              <a:ext cx="269875" cy="146050"/>
            </a:xfrm>
            <a:custGeom>
              <a:avLst/>
              <a:gdLst>
                <a:gd name="T0" fmla="*/ 170 w 170"/>
                <a:gd name="T1" fmla="*/ 46 h 92"/>
                <a:gd name="T2" fmla="*/ 106 w 170"/>
                <a:gd name="T3" fmla="*/ 0 h 92"/>
                <a:gd name="T4" fmla="*/ 106 w 170"/>
                <a:gd name="T5" fmla="*/ 30 h 92"/>
                <a:gd name="T6" fmla="*/ 0 w 170"/>
                <a:gd name="T7" fmla="*/ 30 h 92"/>
                <a:gd name="T8" fmla="*/ 0 w 170"/>
                <a:gd name="T9" fmla="*/ 62 h 92"/>
                <a:gd name="T10" fmla="*/ 106 w 170"/>
                <a:gd name="T11" fmla="*/ 62 h 92"/>
                <a:gd name="T12" fmla="*/ 106 w 170"/>
                <a:gd name="T13" fmla="*/ 92 h 92"/>
                <a:gd name="T14" fmla="*/ 170 w 170"/>
                <a:gd name="T15" fmla="*/ 46 h 92"/>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92"/>
                <a:gd name="T26" fmla="*/ 170 w 170"/>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92">
                  <a:moveTo>
                    <a:pt x="170" y="46"/>
                  </a:moveTo>
                  <a:lnTo>
                    <a:pt x="106" y="0"/>
                  </a:lnTo>
                  <a:lnTo>
                    <a:pt x="106" y="30"/>
                  </a:lnTo>
                  <a:lnTo>
                    <a:pt x="0" y="30"/>
                  </a:lnTo>
                  <a:lnTo>
                    <a:pt x="0" y="62"/>
                  </a:lnTo>
                  <a:lnTo>
                    <a:pt x="106" y="62"/>
                  </a:lnTo>
                  <a:lnTo>
                    <a:pt x="106" y="92"/>
                  </a:lnTo>
                  <a:lnTo>
                    <a:pt x="170" y="46"/>
                  </a:lnTo>
                  <a:close/>
                </a:path>
              </a:pathLst>
            </a:custGeom>
            <a:solidFill>
              <a:srgbClr val="CDCDCD"/>
            </a:solidFill>
            <a:ln w="9525">
              <a:noFill/>
              <a:round/>
              <a:headEnd/>
              <a:tailEnd/>
            </a:ln>
          </p:spPr>
          <p:txBody>
            <a:bodyPr/>
            <a:lstStyle/>
            <a:p>
              <a:endParaRPr lang="zh-CN" altLang="en-US"/>
            </a:p>
          </p:txBody>
        </p:sp>
        <p:sp>
          <p:nvSpPr>
            <p:cNvPr id="25619" name="Freeform 728"/>
            <p:cNvSpPr>
              <a:spLocks/>
            </p:cNvSpPr>
            <p:nvPr/>
          </p:nvSpPr>
          <p:spPr bwMode="auto">
            <a:xfrm>
              <a:off x="71406" y="3806048"/>
              <a:ext cx="269875" cy="146050"/>
            </a:xfrm>
            <a:custGeom>
              <a:avLst/>
              <a:gdLst>
                <a:gd name="T0" fmla="*/ 170 w 170"/>
                <a:gd name="T1" fmla="*/ 46 h 92"/>
                <a:gd name="T2" fmla="*/ 106 w 170"/>
                <a:gd name="T3" fmla="*/ 0 h 92"/>
                <a:gd name="T4" fmla="*/ 106 w 170"/>
                <a:gd name="T5" fmla="*/ 30 h 92"/>
                <a:gd name="T6" fmla="*/ 0 w 170"/>
                <a:gd name="T7" fmla="*/ 30 h 92"/>
                <a:gd name="T8" fmla="*/ 0 w 170"/>
                <a:gd name="T9" fmla="*/ 62 h 92"/>
                <a:gd name="T10" fmla="*/ 106 w 170"/>
                <a:gd name="T11" fmla="*/ 62 h 92"/>
                <a:gd name="T12" fmla="*/ 106 w 170"/>
                <a:gd name="T13" fmla="*/ 92 h 92"/>
                <a:gd name="T14" fmla="*/ 170 w 170"/>
                <a:gd name="T15" fmla="*/ 46 h 92"/>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92"/>
                <a:gd name="T26" fmla="*/ 170 w 170"/>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92">
                  <a:moveTo>
                    <a:pt x="170" y="46"/>
                  </a:moveTo>
                  <a:lnTo>
                    <a:pt x="106" y="0"/>
                  </a:lnTo>
                  <a:lnTo>
                    <a:pt x="106" y="30"/>
                  </a:lnTo>
                  <a:lnTo>
                    <a:pt x="0" y="30"/>
                  </a:lnTo>
                  <a:lnTo>
                    <a:pt x="0" y="62"/>
                  </a:lnTo>
                  <a:lnTo>
                    <a:pt x="106" y="62"/>
                  </a:lnTo>
                  <a:lnTo>
                    <a:pt x="106" y="92"/>
                  </a:lnTo>
                  <a:lnTo>
                    <a:pt x="170" y="46"/>
                  </a:lnTo>
                  <a:close/>
                </a:path>
              </a:pathLst>
            </a:custGeom>
            <a:noFill/>
            <a:ln w="7" cap="rnd">
              <a:solidFill>
                <a:srgbClr val="000000"/>
              </a:solidFill>
              <a:prstDash val="solid"/>
              <a:round/>
              <a:headEnd/>
              <a:tailEnd/>
            </a:ln>
          </p:spPr>
          <p:txBody>
            <a:bodyPr/>
            <a:lstStyle/>
            <a:p>
              <a:endParaRPr lang="zh-CN" altLang="en-US"/>
            </a:p>
          </p:txBody>
        </p:sp>
        <p:sp>
          <p:nvSpPr>
            <p:cNvPr id="25620" name="Rectangle 729"/>
            <p:cNvSpPr>
              <a:spLocks noChangeArrowheads="1"/>
            </p:cNvSpPr>
            <p:nvPr/>
          </p:nvSpPr>
          <p:spPr bwMode="auto">
            <a:xfrm>
              <a:off x="869919" y="4066398"/>
              <a:ext cx="101600" cy="122238"/>
            </a:xfrm>
            <a:prstGeom prst="rect">
              <a:avLst/>
            </a:prstGeom>
            <a:noFill/>
            <a:ln w="9525">
              <a:noFill/>
              <a:miter lim="800000"/>
              <a:headEnd/>
              <a:tailEnd/>
            </a:ln>
          </p:spPr>
          <p:txBody>
            <a:bodyPr wrap="none" lIns="0" tIns="0" rIns="0" bIns="0">
              <a:spAutoFit/>
            </a:bodyPr>
            <a:lstStyle/>
            <a:p>
              <a:r>
                <a:rPr lang="zh-CN" altLang="zh-CN" sz="80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621" name="Rectangle 730"/>
            <p:cNvSpPr>
              <a:spLocks noChangeArrowheads="1"/>
            </p:cNvSpPr>
            <p:nvPr/>
          </p:nvSpPr>
          <p:spPr bwMode="auto">
            <a:xfrm>
              <a:off x="914369" y="4066398"/>
              <a:ext cx="134938" cy="122238"/>
            </a:xfrm>
            <a:prstGeom prst="rect">
              <a:avLst/>
            </a:prstGeom>
            <a:noFill/>
            <a:ln w="9525">
              <a:noFill/>
              <a:miter lim="800000"/>
              <a:headEnd/>
              <a:tailEnd/>
            </a:ln>
          </p:spPr>
          <p:txBody>
            <a:bodyPr wrap="none" lIns="0" tIns="0" rIns="0" bIns="0">
              <a:spAutoFit/>
            </a:bodyPr>
            <a:lstStyle/>
            <a:p>
              <a:r>
                <a:rPr lang="zh-CN" altLang="zh-CN" sz="800" u="none">
                  <a:solidFill>
                    <a:srgbClr val="000000"/>
                  </a:solidFill>
                  <a:ea typeface="宋体" charset="-122"/>
                </a:rPr>
                <a:t>b</a:t>
              </a:r>
              <a:endParaRPr lang="zh-CN" altLang="zh-CN" sz="1800" b="0" u="none">
                <a:solidFill>
                  <a:schemeClr val="tx1"/>
                </a:solidFill>
                <a:latin typeface="Arial" charset="0"/>
                <a:ea typeface="宋体" charset="-122"/>
              </a:endParaRPr>
            </a:p>
          </p:txBody>
        </p:sp>
        <p:sp>
          <p:nvSpPr>
            <p:cNvPr id="25622" name="Rectangle 731"/>
            <p:cNvSpPr>
              <a:spLocks noChangeArrowheads="1"/>
            </p:cNvSpPr>
            <p:nvPr/>
          </p:nvSpPr>
          <p:spPr bwMode="auto">
            <a:xfrm>
              <a:off x="982631" y="4066398"/>
              <a:ext cx="101600" cy="122238"/>
            </a:xfrm>
            <a:prstGeom prst="rect">
              <a:avLst/>
            </a:prstGeom>
            <a:noFill/>
            <a:ln w="9525">
              <a:noFill/>
              <a:miter lim="800000"/>
              <a:headEnd/>
              <a:tailEnd/>
            </a:ln>
          </p:spPr>
          <p:txBody>
            <a:bodyPr wrap="none" lIns="0" tIns="0" rIns="0" bIns="0">
              <a:spAutoFit/>
            </a:bodyPr>
            <a:lstStyle/>
            <a:p>
              <a:r>
                <a:rPr lang="zh-CN" altLang="zh-CN" sz="800" u="none">
                  <a:solidFill>
                    <a:srgbClr val="000000"/>
                  </a:solidFill>
                  <a:ea typeface="宋体" charset="-122"/>
                </a:rPr>
                <a:t>)</a:t>
              </a:r>
              <a:endParaRPr lang="zh-CN" altLang="zh-CN" sz="1800" b="0" u="none">
                <a:solidFill>
                  <a:schemeClr val="tx1"/>
                </a:solidFill>
                <a:latin typeface="Arial" charset="0"/>
                <a:ea typeface="宋体" charset="-122"/>
              </a:endParaRPr>
            </a:p>
          </p:txBody>
        </p:sp>
        <p:grpSp>
          <p:nvGrpSpPr>
            <p:cNvPr id="25623" name="组合 757"/>
            <p:cNvGrpSpPr>
              <a:grpSpLocks/>
            </p:cNvGrpSpPr>
            <p:nvPr/>
          </p:nvGrpSpPr>
          <p:grpSpPr bwMode="auto">
            <a:xfrm>
              <a:off x="4424552" y="2817035"/>
              <a:ext cx="2159001" cy="1970087"/>
              <a:chOff x="2339975" y="4366409"/>
              <a:chExt cx="2159001" cy="1970087"/>
            </a:xfrm>
          </p:grpSpPr>
          <p:sp>
            <p:nvSpPr>
              <p:cNvPr id="25631" name="Rectangle 587"/>
              <p:cNvSpPr>
                <a:spLocks noChangeArrowheads="1"/>
              </p:cNvSpPr>
              <p:nvPr/>
            </p:nvSpPr>
            <p:spPr bwMode="auto">
              <a:xfrm>
                <a:off x="2609850" y="4366409"/>
                <a:ext cx="742950" cy="195263"/>
              </a:xfrm>
              <a:prstGeom prst="rect">
                <a:avLst/>
              </a:prstGeom>
              <a:solidFill>
                <a:srgbClr val="CDCDCD"/>
              </a:solidFill>
              <a:ln w="9525">
                <a:noFill/>
                <a:miter lim="800000"/>
                <a:headEnd/>
                <a:tailEnd/>
              </a:ln>
            </p:spPr>
            <p:txBody>
              <a:bodyPr/>
              <a:lstStyle/>
              <a:p>
                <a:endParaRPr lang="zh-CN" altLang="en-US"/>
              </a:p>
            </p:txBody>
          </p:sp>
          <p:sp>
            <p:nvSpPr>
              <p:cNvPr id="25632" name="Rectangle 588"/>
              <p:cNvSpPr>
                <a:spLocks noChangeArrowheads="1"/>
              </p:cNvSpPr>
              <p:nvPr/>
            </p:nvSpPr>
            <p:spPr bwMode="auto">
              <a:xfrm>
                <a:off x="2609850" y="4366409"/>
                <a:ext cx="742950" cy="195263"/>
              </a:xfrm>
              <a:prstGeom prst="rect">
                <a:avLst/>
              </a:prstGeom>
              <a:noFill/>
              <a:ln w="7" cap="rnd">
                <a:solidFill>
                  <a:srgbClr val="000000"/>
                </a:solidFill>
                <a:round/>
                <a:headEnd/>
                <a:tailEnd/>
              </a:ln>
            </p:spPr>
            <p:txBody>
              <a:bodyPr/>
              <a:lstStyle/>
              <a:p>
                <a:endParaRPr lang="zh-CN" altLang="en-US"/>
              </a:p>
            </p:txBody>
          </p:sp>
          <p:sp>
            <p:nvSpPr>
              <p:cNvPr id="25633" name="Rectangle 589"/>
              <p:cNvSpPr>
                <a:spLocks noChangeArrowheads="1"/>
              </p:cNvSpPr>
              <p:nvPr/>
            </p:nvSpPr>
            <p:spPr bwMode="auto">
              <a:xfrm>
                <a:off x="2711450" y="4415621"/>
                <a:ext cx="338138" cy="114300"/>
              </a:xfrm>
              <a:prstGeom prst="rect">
                <a:avLst/>
              </a:prstGeom>
              <a:noFill/>
              <a:ln w="9525">
                <a:noFill/>
                <a:miter lim="800000"/>
                <a:headEnd/>
                <a:tailEnd/>
              </a:ln>
            </p:spPr>
            <p:txBody>
              <a:bodyPr wrap="none" lIns="0" tIns="0" rIns="0" bIns="0">
                <a:spAutoFit/>
              </a:bodyPr>
              <a:lstStyle/>
              <a:p>
                <a:r>
                  <a:rPr lang="zh-CN" sz="800" u="none">
                    <a:solidFill>
                      <a:srgbClr val="000000"/>
                    </a:solidFill>
                    <a:latin typeface="宋体" charset="-122"/>
                    <a:ea typeface="宋体" charset="-122"/>
                  </a:rPr>
                  <a:t>目的网络</a:t>
                </a:r>
                <a:endParaRPr lang="zh-CN" sz="1800" b="0" u="none">
                  <a:solidFill>
                    <a:schemeClr val="tx1"/>
                  </a:solidFill>
                  <a:latin typeface="Arial" charset="0"/>
                  <a:ea typeface="宋体" charset="-122"/>
                </a:endParaRPr>
              </a:p>
            </p:txBody>
          </p:sp>
          <p:sp>
            <p:nvSpPr>
              <p:cNvPr id="25634" name="Rectangle 590"/>
              <p:cNvSpPr>
                <a:spLocks noChangeArrowheads="1"/>
              </p:cNvSpPr>
              <p:nvPr/>
            </p:nvSpPr>
            <p:spPr bwMode="auto">
              <a:xfrm>
                <a:off x="3352800" y="4366409"/>
                <a:ext cx="471488" cy="195263"/>
              </a:xfrm>
              <a:prstGeom prst="rect">
                <a:avLst/>
              </a:prstGeom>
              <a:solidFill>
                <a:srgbClr val="CDCDCD"/>
              </a:solidFill>
              <a:ln w="9525">
                <a:noFill/>
                <a:miter lim="800000"/>
                <a:headEnd/>
                <a:tailEnd/>
              </a:ln>
            </p:spPr>
            <p:txBody>
              <a:bodyPr/>
              <a:lstStyle/>
              <a:p>
                <a:endParaRPr lang="zh-CN" altLang="en-US"/>
              </a:p>
            </p:txBody>
          </p:sp>
          <p:sp>
            <p:nvSpPr>
              <p:cNvPr id="25635" name="Rectangle 591"/>
              <p:cNvSpPr>
                <a:spLocks noChangeArrowheads="1"/>
              </p:cNvSpPr>
              <p:nvPr/>
            </p:nvSpPr>
            <p:spPr bwMode="auto">
              <a:xfrm>
                <a:off x="3352800" y="4366409"/>
                <a:ext cx="471488" cy="195263"/>
              </a:xfrm>
              <a:prstGeom prst="rect">
                <a:avLst/>
              </a:prstGeom>
              <a:noFill/>
              <a:ln w="7" cap="rnd">
                <a:solidFill>
                  <a:srgbClr val="000000"/>
                </a:solidFill>
                <a:round/>
                <a:headEnd/>
                <a:tailEnd/>
              </a:ln>
            </p:spPr>
            <p:txBody>
              <a:bodyPr/>
              <a:lstStyle/>
              <a:p>
                <a:endParaRPr lang="zh-CN" altLang="en-US"/>
              </a:p>
            </p:txBody>
          </p:sp>
          <p:sp>
            <p:nvSpPr>
              <p:cNvPr id="25636" name="Rectangle 592"/>
              <p:cNvSpPr>
                <a:spLocks noChangeArrowheads="1"/>
              </p:cNvSpPr>
              <p:nvPr/>
            </p:nvSpPr>
            <p:spPr bwMode="auto">
              <a:xfrm>
                <a:off x="3452813" y="4415621"/>
                <a:ext cx="203200" cy="114300"/>
              </a:xfrm>
              <a:prstGeom prst="rect">
                <a:avLst/>
              </a:prstGeom>
              <a:noFill/>
              <a:ln w="9525">
                <a:noFill/>
                <a:miter lim="800000"/>
                <a:headEnd/>
                <a:tailEnd/>
              </a:ln>
            </p:spPr>
            <p:txBody>
              <a:bodyPr wrap="none" lIns="0" tIns="0" rIns="0" bIns="0">
                <a:spAutoFit/>
              </a:bodyPr>
              <a:lstStyle/>
              <a:p>
                <a:r>
                  <a:rPr lang="zh-CN" sz="800" u="none">
                    <a:solidFill>
                      <a:srgbClr val="000000"/>
                    </a:solidFill>
                    <a:latin typeface="宋体" charset="-122"/>
                    <a:ea typeface="宋体" charset="-122"/>
                  </a:rPr>
                  <a:t>距离</a:t>
                </a:r>
                <a:endParaRPr lang="zh-CN" sz="1800" b="0" u="none">
                  <a:solidFill>
                    <a:schemeClr val="tx1"/>
                  </a:solidFill>
                  <a:latin typeface="Arial" charset="0"/>
                  <a:ea typeface="宋体" charset="-122"/>
                </a:endParaRPr>
              </a:p>
            </p:txBody>
          </p:sp>
          <p:sp>
            <p:nvSpPr>
              <p:cNvPr id="25637" name="Rectangle 593"/>
              <p:cNvSpPr>
                <a:spLocks noChangeArrowheads="1"/>
              </p:cNvSpPr>
              <p:nvPr/>
            </p:nvSpPr>
            <p:spPr bwMode="auto">
              <a:xfrm>
                <a:off x="3824288" y="4366409"/>
                <a:ext cx="674688" cy="195263"/>
              </a:xfrm>
              <a:prstGeom prst="rect">
                <a:avLst/>
              </a:prstGeom>
              <a:solidFill>
                <a:srgbClr val="CDCDCD"/>
              </a:solidFill>
              <a:ln w="9525">
                <a:noFill/>
                <a:miter lim="800000"/>
                <a:headEnd/>
                <a:tailEnd/>
              </a:ln>
            </p:spPr>
            <p:txBody>
              <a:bodyPr/>
              <a:lstStyle/>
              <a:p>
                <a:endParaRPr lang="zh-CN" altLang="en-US"/>
              </a:p>
            </p:txBody>
          </p:sp>
          <p:sp>
            <p:nvSpPr>
              <p:cNvPr id="25638" name="Rectangle 594"/>
              <p:cNvSpPr>
                <a:spLocks noChangeArrowheads="1"/>
              </p:cNvSpPr>
              <p:nvPr/>
            </p:nvSpPr>
            <p:spPr bwMode="auto">
              <a:xfrm>
                <a:off x="3824288" y="4366409"/>
                <a:ext cx="674688" cy="195263"/>
              </a:xfrm>
              <a:prstGeom prst="rect">
                <a:avLst/>
              </a:prstGeom>
              <a:noFill/>
              <a:ln w="7" cap="rnd">
                <a:solidFill>
                  <a:srgbClr val="000000"/>
                </a:solidFill>
                <a:round/>
                <a:headEnd/>
                <a:tailEnd/>
              </a:ln>
            </p:spPr>
            <p:txBody>
              <a:bodyPr/>
              <a:lstStyle/>
              <a:p>
                <a:endParaRPr lang="zh-CN" altLang="en-US"/>
              </a:p>
            </p:txBody>
          </p:sp>
          <p:sp>
            <p:nvSpPr>
              <p:cNvPr id="25639" name="Rectangle 595"/>
              <p:cNvSpPr>
                <a:spLocks noChangeArrowheads="1"/>
              </p:cNvSpPr>
              <p:nvPr/>
            </p:nvSpPr>
            <p:spPr bwMode="auto">
              <a:xfrm>
                <a:off x="4027488" y="4415621"/>
                <a:ext cx="203200" cy="114300"/>
              </a:xfrm>
              <a:prstGeom prst="rect">
                <a:avLst/>
              </a:prstGeom>
              <a:noFill/>
              <a:ln w="9525">
                <a:noFill/>
                <a:miter lim="800000"/>
                <a:headEnd/>
                <a:tailEnd/>
              </a:ln>
            </p:spPr>
            <p:txBody>
              <a:bodyPr wrap="none" lIns="0" tIns="0" rIns="0" bIns="0">
                <a:spAutoFit/>
              </a:bodyPr>
              <a:lstStyle/>
              <a:p>
                <a:r>
                  <a:rPr lang="zh-CN" sz="800" u="none">
                    <a:solidFill>
                      <a:srgbClr val="000000"/>
                    </a:solidFill>
                    <a:latin typeface="宋体" charset="-122"/>
                    <a:ea typeface="宋体" charset="-122"/>
                  </a:rPr>
                  <a:t>路由</a:t>
                </a:r>
                <a:endParaRPr lang="zh-CN" sz="1800" b="0" u="none">
                  <a:solidFill>
                    <a:schemeClr val="tx1"/>
                  </a:solidFill>
                  <a:latin typeface="Arial" charset="0"/>
                  <a:ea typeface="宋体" charset="-122"/>
                </a:endParaRPr>
              </a:p>
            </p:txBody>
          </p:sp>
          <p:sp>
            <p:nvSpPr>
              <p:cNvPr id="25640" name="Rectangle 596"/>
              <p:cNvSpPr>
                <a:spLocks noChangeArrowheads="1"/>
              </p:cNvSpPr>
              <p:nvPr/>
            </p:nvSpPr>
            <p:spPr bwMode="auto">
              <a:xfrm>
                <a:off x="2609850" y="4561671"/>
                <a:ext cx="742950" cy="195263"/>
              </a:xfrm>
              <a:prstGeom prst="rect">
                <a:avLst/>
              </a:prstGeom>
              <a:solidFill>
                <a:srgbClr val="FFFFFF"/>
              </a:solidFill>
              <a:ln w="9525">
                <a:noFill/>
                <a:miter lim="800000"/>
                <a:headEnd/>
                <a:tailEnd/>
              </a:ln>
            </p:spPr>
            <p:txBody>
              <a:bodyPr/>
              <a:lstStyle/>
              <a:p>
                <a:endParaRPr lang="zh-CN" altLang="en-US"/>
              </a:p>
            </p:txBody>
          </p:sp>
          <p:sp>
            <p:nvSpPr>
              <p:cNvPr id="25641" name="Rectangle 597"/>
              <p:cNvSpPr>
                <a:spLocks noChangeArrowheads="1"/>
              </p:cNvSpPr>
              <p:nvPr/>
            </p:nvSpPr>
            <p:spPr bwMode="auto">
              <a:xfrm>
                <a:off x="2609850" y="4561671"/>
                <a:ext cx="742950" cy="195263"/>
              </a:xfrm>
              <a:prstGeom prst="rect">
                <a:avLst/>
              </a:prstGeom>
              <a:noFill/>
              <a:ln w="7" cap="rnd">
                <a:solidFill>
                  <a:srgbClr val="000000"/>
                </a:solidFill>
                <a:round/>
                <a:headEnd/>
                <a:tailEnd/>
              </a:ln>
            </p:spPr>
            <p:txBody>
              <a:bodyPr/>
              <a:lstStyle/>
              <a:p>
                <a:endParaRPr lang="zh-CN" altLang="en-US"/>
              </a:p>
            </p:txBody>
          </p:sp>
          <p:sp>
            <p:nvSpPr>
              <p:cNvPr id="25642" name="Rectangle 598"/>
              <p:cNvSpPr>
                <a:spLocks noChangeArrowheads="1"/>
              </p:cNvSpPr>
              <p:nvPr/>
            </p:nvSpPr>
            <p:spPr bwMode="auto">
              <a:xfrm>
                <a:off x="2755900" y="4602946"/>
                <a:ext cx="190500"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10</a:t>
                </a:r>
                <a:endParaRPr lang="zh-CN" altLang="zh-CN" sz="1800" b="0" u="none">
                  <a:solidFill>
                    <a:schemeClr val="tx1"/>
                  </a:solidFill>
                  <a:latin typeface="Arial" charset="0"/>
                  <a:ea typeface="宋体" charset="-122"/>
                </a:endParaRPr>
              </a:p>
            </p:txBody>
          </p:sp>
          <p:sp>
            <p:nvSpPr>
              <p:cNvPr id="25643" name="Rectangle 599"/>
              <p:cNvSpPr>
                <a:spLocks noChangeArrowheads="1"/>
              </p:cNvSpPr>
              <p:nvPr/>
            </p:nvSpPr>
            <p:spPr bwMode="auto">
              <a:xfrm>
                <a:off x="2890838" y="4602946"/>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644" name="Rectangle 600"/>
              <p:cNvSpPr>
                <a:spLocks noChangeArrowheads="1"/>
              </p:cNvSpPr>
              <p:nvPr/>
            </p:nvSpPr>
            <p:spPr bwMode="auto">
              <a:xfrm>
                <a:off x="2925763" y="4602946"/>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645" name="Rectangle 601"/>
              <p:cNvSpPr>
                <a:spLocks noChangeArrowheads="1"/>
              </p:cNvSpPr>
              <p:nvPr/>
            </p:nvSpPr>
            <p:spPr bwMode="auto">
              <a:xfrm>
                <a:off x="2992438" y="4602946"/>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646" name="Rectangle 602"/>
              <p:cNvSpPr>
                <a:spLocks noChangeArrowheads="1"/>
              </p:cNvSpPr>
              <p:nvPr/>
            </p:nvSpPr>
            <p:spPr bwMode="auto">
              <a:xfrm>
                <a:off x="3025775" y="4602946"/>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647" name="Rectangle 603"/>
              <p:cNvSpPr>
                <a:spLocks noChangeArrowheads="1"/>
              </p:cNvSpPr>
              <p:nvPr/>
            </p:nvSpPr>
            <p:spPr bwMode="auto">
              <a:xfrm>
                <a:off x="3094038" y="4602946"/>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648" name="Rectangle 604"/>
              <p:cNvSpPr>
                <a:spLocks noChangeArrowheads="1"/>
              </p:cNvSpPr>
              <p:nvPr/>
            </p:nvSpPr>
            <p:spPr bwMode="auto">
              <a:xfrm>
                <a:off x="3127375" y="4602946"/>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649" name="Rectangle 605"/>
              <p:cNvSpPr>
                <a:spLocks noChangeArrowheads="1"/>
              </p:cNvSpPr>
              <p:nvPr/>
            </p:nvSpPr>
            <p:spPr bwMode="auto">
              <a:xfrm>
                <a:off x="3352800" y="4561671"/>
                <a:ext cx="471488" cy="195263"/>
              </a:xfrm>
              <a:prstGeom prst="rect">
                <a:avLst/>
              </a:prstGeom>
              <a:solidFill>
                <a:srgbClr val="FFFFFF"/>
              </a:solidFill>
              <a:ln w="9525">
                <a:noFill/>
                <a:miter lim="800000"/>
                <a:headEnd/>
                <a:tailEnd/>
              </a:ln>
            </p:spPr>
            <p:txBody>
              <a:bodyPr/>
              <a:lstStyle/>
              <a:p>
                <a:endParaRPr lang="zh-CN" altLang="en-US"/>
              </a:p>
            </p:txBody>
          </p:sp>
          <p:sp>
            <p:nvSpPr>
              <p:cNvPr id="25650" name="Rectangle 606"/>
              <p:cNvSpPr>
                <a:spLocks noChangeArrowheads="1"/>
              </p:cNvSpPr>
              <p:nvPr/>
            </p:nvSpPr>
            <p:spPr bwMode="auto">
              <a:xfrm>
                <a:off x="3352800" y="4561671"/>
                <a:ext cx="471488" cy="195263"/>
              </a:xfrm>
              <a:prstGeom prst="rect">
                <a:avLst/>
              </a:prstGeom>
              <a:noFill/>
              <a:ln w="7" cap="rnd">
                <a:solidFill>
                  <a:srgbClr val="000000"/>
                </a:solidFill>
                <a:round/>
                <a:headEnd/>
                <a:tailEnd/>
              </a:ln>
            </p:spPr>
            <p:txBody>
              <a:bodyPr/>
              <a:lstStyle/>
              <a:p>
                <a:endParaRPr lang="zh-CN" altLang="en-US"/>
              </a:p>
            </p:txBody>
          </p:sp>
          <p:sp>
            <p:nvSpPr>
              <p:cNvPr id="25651" name="Rectangle 607"/>
              <p:cNvSpPr>
                <a:spLocks noChangeArrowheads="1"/>
              </p:cNvSpPr>
              <p:nvPr/>
            </p:nvSpPr>
            <p:spPr bwMode="auto">
              <a:xfrm>
                <a:off x="3554413" y="4602946"/>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652" name="Rectangle 608"/>
              <p:cNvSpPr>
                <a:spLocks noChangeArrowheads="1"/>
              </p:cNvSpPr>
              <p:nvPr/>
            </p:nvSpPr>
            <p:spPr bwMode="auto">
              <a:xfrm>
                <a:off x="3824288" y="4561671"/>
                <a:ext cx="674688" cy="195263"/>
              </a:xfrm>
              <a:prstGeom prst="rect">
                <a:avLst/>
              </a:prstGeom>
              <a:solidFill>
                <a:srgbClr val="FFFFFF"/>
              </a:solidFill>
              <a:ln w="9525">
                <a:noFill/>
                <a:miter lim="800000"/>
                <a:headEnd/>
                <a:tailEnd/>
              </a:ln>
            </p:spPr>
            <p:txBody>
              <a:bodyPr/>
              <a:lstStyle/>
              <a:p>
                <a:endParaRPr lang="zh-CN" altLang="en-US"/>
              </a:p>
            </p:txBody>
          </p:sp>
          <p:sp>
            <p:nvSpPr>
              <p:cNvPr id="25653" name="Rectangle 609"/>
              <p:cNvSpPr>
                <a:spLocks noChangeArrowheads="1"/>
              </p:cNvSpPr>
              <p:nvPr/>
            </p:nvSpPr>
            <p:spPr bwMode="auto">
              <a:xfrm>
                <a:off x="3824288" y="4561671"/>
                <a:ext cx="674688" cy="195263"/>
              </a:xfrm>
              <a:prstGeom prst="rect">
                <a:avLst/>
              </a:prstGeom>
              <a:noFill/>
              <a:ln w="7" cap="rnd">
                <a:solidFill>
                  <a:srgbClr val="000000"/>
                </a:solidFill>
                <a:round/>
                <a:headEnd/>
                <a:tailEnd/>
              </a:ln>
            </p:spPr>
            <p:txBody>
              <a:bodyPr/>
              <a:lstStyle/>
              <a:p>
                <a:endParaRPr lang="zh-CN" altLang="en-US"/>
              </a:p>
            </p:txBody>
          </p:sp>
          <p:sp>
            <p:nvSpPr>
              <p:cNvPr id="25654" name="Rectangle 610"/>
              <p:cNvSpPr>
                <a:spLocks noChangeArrowheads="1"/>
              </p:cNvSpPr>
              <p:nvPr/>
            </p:nvSpPr>
            <p:spPr bwMode="auto">
              <a:xfrm>
                <a:off x="4027488" y="4610884"/>
                <a:ext cx="203200" cy="114300"/>
              </a:xfrm>
              <a:prstGeom prst="rect">
                <a:avLst/>
              </a:prstGeom>
              <a:noFill/>
              <a:ln w="9525">
                <a:noFill/>
                <a:miter lim="800000"/>
                <a:headEnd/>
                <a:tailEnd/>
              </a:ln>
            </p:spPr>
            <p:txBody>
              <a:bodyPr wrap="none" lIns="0" tIns="0" rIns="0" bIns="0">
                <a:spAutoFit/>
              </a:bodyPr>
              <a:lstStyle/>
              <a:p>
                <a:r>
                  <a:rPr lang="zh-CN" sz="800" b="0" u="none">
                    <a:solidFill>
                      <a:srgbClr val="000000"/>
                    </a:solidFill>
                    <a:latin typeface="宋体" charset="-122"/>
                    <a:ea typeface="宋体" charset="-122"/>
                  </a:rPr>
                  <a:t>直接</a:t>
                </a:r>
                <a:endParaRPr lang="zh-CN" sz="1800" b="0" u="none">
                  <a:solidFill>
                    <a:schemeClr val="tx1"/>
                  </a:solidFill>
                  <a:latin typeface="Arial" charset="0"/>
                  <a:ea typeface="宋体" charset="-122"/>
                </a:endParaRPr>
              </a:p>
            </p:txBody>
          </p:sp>
          <p:sp>
            <p:nvSpPr>
              <p:cNvPr id="25655" name="Rectangle 611"/>
              <p:cNvSpPr>
                <a:spLocks noChangeArrowheads="1"/>
              </p:cNvSpPr>
              <p:nvPr/>
            </p:nvSpPr>
            <p:spPr bwMode="auto">
              <a:xfrm>
                <a:off x="2609850" y="4756934"/>
                <a:ext cx="742950" cy="195263"/>
              </a:xfrm>
              <a:prstGeom prst="rect">
                <a:avLst/>
              </a:prstGeom>
              <a:solidFill>
                <a:srgbClr val="D9D9D9"/>
              </a:solidFill>
              <a:ln w="9525">
                <a:noFill/>
                <a:miter lim="800000"/>
                <a:headEnd/>
                <a:tailEnd/>
              </a:ln>
            </p:spPr>
            <p:txBody>
              <a:bodyPr/>
              <a:lstStyle/>
              <a:p>
                <a:endParaRPr lang="zh-CN" altLang="en-US"/>
              </a:p>
            </p:txBody>
          </p:sp>
          <p:sp>
            <p:nvSpPr>
              <p:cNvPr id="25656" name="Rectangle 612"/>
              <p:cNvSpPr>
                <a:spLocks noChangeArrowheads="1"/>
              </p:cNvSpPr>
              <p:nvPr/>
            </p:nvSpPr>
            <p:spPr bwMode="auto">
              <a:xfrm>
                <a:off x="2609850" y="4756934"/>
                <a:ext cx="742950" cy="195263"/>
              </a:xfrm>
              <a:prstGeom prst="rect">
                <a:avLst/>
              </a:prstGeom>
              <a:noFill/>
              <a:ln w="7" cap="rnd">
                <a:solidFill>
                  <a:srgbClr val="000000"/>
                </a:solidFill>
                <a:round/>
                <a:headEnd/>
                <a:tailEnd/>
              </a:ln>
            </p:spPr>
            <p:txBody>
              <a:bodyPr/>
              <a:lstStyle/>
              <a:p>
                <a:endParaRPr lang="zh-CN" altLang="en-US"/>
              </a:p>
            </p:txBody>
          </p:sp>
          <p:sp>
            <p:nvSpPr>
              <p:cNvPr id="25657" name="Rectangle 613"/>
              <p:cNvSpPr>
                <a:spLocks noChangeArrowheads="1"/>
              </p:cNvSpPr>
              <p:nvPr/>
            </p:nvSpPr>
            <p:spPr bwMode="auto">
              <a:xfrm>
                <a:off x="2755900" y="4798209"/>
                <a:ext cx="190500"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20</a:t>
                </a:r>
                <a:endParaRPr lang="zh-CN" altLang="zh-CN" sz="1800" b="0" u="none">
                  <a:solidFill>
                    <a:schemeClr val="tx1"/>
                  </a:solidFill>
                  <a:latin typeface="Arial" charset="0"/>
                  <a:ea typeface="宋体" charset="-122"/>
                </a:endParaRPr>
              </a:p>
            </p:txBody>
          </p:sp>
          <p:sp>
            <p:nvSpPr>
              <p:cNvPr id="25658" name="Rectangle 614"/>
              <p:cNvSpPr>
                <a:spLocks noChangeArrowheads="1"/>
              </p:cNvSpPr>
              <p:nvPr/>
            </p:nvSpPr>
            <p:spPr bwMode="auto">
              <a:xfrm>
                <a:off x="2890838" y="4798209"/>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659" name="Rectangle 615"/>
              <p:cNvSpPr>
                <a:spLocks noChangeArrowheads="1"/>
              </p:cNvSpPr>
              <p:nvPr/>
            </p:nvSpPr>
            <p:spPr bwMode="auto">
              <a:xfrm>
                <a:off x="2925763" y="4798209"/>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660" name="Rectangle 616"/>
              <p:cNvSpPr>
                <a:spLocks noChangeArrowheads="1"/>
              </p:cNvSpPr>
              <p:nvPr/>
            </p:nvSpPr>
            <p:spPr bwMode="auto">
              <a:xfrm>
                <a:off x="2992438" y="4798209"/>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661" name="Rectangle 617"/>
              <p:cNvSpPr>
                <a:spLocks noChangeArrowheads="1"/>
              </p:cNvSpPr>
              <p:nvPr/>
            </p:nvSpPr>
            <p:spPr bwMode="auto">
              <a:xfrm>
                <a:off x="3025775" y="4798209"/>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662" name="Rectangle 618"/>
              <p:cNvSpPr>
                <a:spLocks noChangeArrowheads="1"/>
              </p:cNvSpPr>
              <p:nvPr/>
            </p:nvSpPr>
            <p:spPr bwMode="auto">
              <a:xfrm>
                <a:off x="3094038" y="4798209"/>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663" name="Rectangle 619"/>
              <p:cNvSpPr>
                <a:spLocks noChangeArrowheads="1"/>
              </p:cNvSpPr>
              <p:nvPr/>
            </p:nvSpPr>
            <p:spPr bwMode="auto">
              <a:xfrm>
                <a:off x="3127375" y="4798209"/>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664" name="Rectangle 620"/>
              <p:cNvSpPr>
                <a:spLocks noChangeArrowheads="1"/>
              </p:cNvSpPr>
              <p:nvPr/>
            </p:nvSpPr>
            <p:spPr bwMode="auto">
              <a:xfrm>
                <a:off x="3352800" y="4756934"/>
                <a:ext cx="471488" cy="195263"/>
              </a:xfrm>
              <a:prstGeom prst="rect">
                <a:avLst/>
              </a:prstGeom>
              <a:solidFill>
                <a:srgbClr val="D9D9D9"/>
              </a:solidFill>
              <a:ln w="9525">
                <a:noFill/>
                <a:miter lim="800000"/>
                <a:headEnd/>
                <a:tailEnd/>
              </a:ln>
            </p:spPr>
            <p:txBody>
              <a:bodyPr/>
              <a:lstStyle/>
              <a:p>
                <a:endParaRPr lang="zh-CN" altLang="en-US"/>
              </a:p>
            </p:txBody>
          </p:sp>
          <p:sp>
            <p:nvSpPr>
              <p:cNvPr id="25665" name="Rectangle 621"/>
              <p:cNvSpPr>
                <a:spLocks noChangeArrowheads="1"/>
              </p:cNvSpPr>
              <p:nvPr/>
            </p:nvSpPr>
            <p:spPr bwMode="auto">
              <a:xfrm>
                <a:off x="3352800" y="4756934"/>
                <a:ext cx="471488" cy="195263"/>
              </a:xfrm>
              <a:prstGeom prst="rect">
                <a:avLst/>
              </a:prstGeom>
              <a:noFill/>
              <a:ln w="7" cap="rnd">
                <a:solidFill>
                  <a:srgbClr val="000000"/>
                </a:solidFill>
                <a:round/>
                <a:headEnd/>
                <a:tailEnd/>
              </a:ln>
            </p:spPr>
            <p:txBody>
              <a:bodyPr/>
              <a:lstStyle/>
              <a:p>
                <a:endParaRPr lang="zh-CN" altLang="en-US"/>
              </a:p>
            </p:txBody>
          </p:sp>
          <p:sp>
            <p:nvSpPr>
              <p:cNvPr id="25666" name="Rectangle 622"/>
              <p:cNvSpPr>
                <a:spLocks noChangeArrowheads="1"/>
              </p:cNvSpPr>
              <p:nvPr/>
            </p:nvSpPr>
            <p:spPr bwMode="auto">
              <a:xfrm>
                <a:off x="3554413" y="4798209"/>
                <a:ext cx="123825" cy="122238"/>
              </a:xfrm>
              <a:prstGeom prst="rect">
                <a:avLst/>
              </a:prstGeom>
              <a:noFill/>
              <a:ln w="9525">
                <a:noFill/>
                <a:miter lim="800000"/>
                <a:headEnd/>
                <a:tailEnd/>
              </a:ln>
            </p:spPr>
            <p:txBody>
              <a:bodyPr wrap="none" lIns="0" tIns="0" rIns="0" bIns="0">
                <a:spAutoFit/>
              </a:bodyPr>
              <a:lstStyle/>
              <a:p>
                <a:r>
                  <a:rPr lang="zh-CN" altLang="zh-CN" sz="800" u="none">
                    <a:solidFill>
                      <a:srgbClr val="000000"/>
                    </a:solidFill>
                    <a:ea typeface="宋体" charset="-122"/>
                  </a:rPr>
                  <a:t>5</a:t>
                </a:r>
                <a:endParaRPr lang="zh-CN" altLang="zh-CN" sz="1800" b="0" u="none">
                  <a:solidFill>
                    <a:schemeClr val="tx1"/>
                  </a:solidFill>
                  <a:latin typeface="Arial" charset="0"/>
                  <a:ea typeface="宋体" charset="-122"/>
                </a:endParaRPr>
              </a:p>
            </p:txBody>
          </p:sp>
          <p:sp>
            <p:nvSpPr>
              <p:cNvPr id="25667" name="Rectangle 623"/>
              <p:cNvSpPr>
                <a:spLocks noChangeArrowheads="1"/>
              </p:cNvSpPr>
              <p:nvPr/>
            </p:nvSpPr>
            <p:spPr bwMode="auto">
              <a:xfrm>
                <a:off x="3824288" y="4756934"/>
                <a:ext cx="674688" cy="195263"/>
              </a:xfrm>
              <a:prstGeom prst="rect">
                <a:avLst/>
              </a:prstGeom>
              <a:solidFill>
                <a:srgbClr val="D9D9D9"/>
              </a:solidFill>
              <a:ln w="9525">
                <a:noFill/>
                <a:miter lim="800000"/>
                <a:headEnd/>
                <a:tailEnd/>
              </a:ln>
            </p:spPr>
            <p:txBody>
              <a:bodyPr/>
              <a:lstStyle/>
              <a:p>
                <a:endParaRPr lang="zh-CN" altLang="en-US"/>
              </a:p>
            </p:txBody>
          </p:sp>
          <p:sp>
            <p:nvSpPr>
              <p:cNvPr id="25668" name="Rectangle 624"/>
              <p:cNvSpPr>
                <a:spLocks noChangeArrowheads="1"/>
              </p:cNvSpPr>
              <p:nvPr/>
            </p:nvSpPr>
            <p:spPr bwMode="auto">
              <a:xfrm>
                <a:off x="3824288" y="4756934"/>
                <a:ext cx="674688" cy="195263"/>
              </a:xfrm>
              <a:prstGeom prst="rect">
                <a:avLst/>
              </a:prstGeom>
              <a:noFill/>
              <a:ln w="7" cap="rnd">
                <a:solidFill>
                  <a:srgbClr val="000000"/>
                </a:solidFill>
                <a:round/>
                <a:headEnd/>
                <a:tailEnd/>
              </a:ln>
            </p:spPr>
            <p:txBody>
              <a:bodyPr/>
              <a:lstStyle/>
              <a:p>
                <a:endParaRPr lang="zh-CN" altLang="en-US"/>
              </a:p>
            </p:txBody>
          </p:sp>
          <p:sp>
            <p:nvSpPr>
              <p:cNvPr id="25669" name="Rectangle 625"/>
              <p:cNvSpPr>
                <a:spLocks noChangeArrowheads="1"/>
              </p:cNvSpPr>
              <p:nvPr/>
            </p:nvSpPr>
            <p:spPr bwMode="auto">
              <a:xfrm>
                <a:off x="3925888" y="4798209"/>
                <a:ext cx="460375" cy="122238"/>
              </a:xfrm>
              <a:prstGeom prst="rect">
                <a:avLst/>
              </a:prstGeom>
              <a:noFill/>
              <a:ln w="9525">
                <a:noFill/>
                <a:miter lim="800000"/>
                <a:headEnd/>
                <a:tailEnd/>
              </a:ln>
            </p:spPr>
            <p:txBody>
              <a:bodyPr wrap="none" lIns="0" tIns="0" rIns="0" bIns="0">
                <a:spAutoFit/>
              </a:bodyPr>
              <a:lstStyle/>
              <a:p>
                <a:r>
                  <a:rPr lang="zh-CN" altLang="zh-CN" sz="800" u="none">
                    <a:solidFill>
                      <a:srgbClr val="000000"/>
                    </a:solidFill>
                    <a:ea typeface="宋体" charset="-122"/>
                  </a:rPr>
                  <a:t>Router</a:t>
                </a:r>
                <a:endParaRPr lang="zh-CN" altLang="zh-CN" sz="1800" b="0" u="none">
                  <a:solidFill>
                    <a:schemeClr val="tx1"/>
                  </a:solidFill>
                  <a:latin typeface="Arial" charset="0"/>
                  <a:ea typeface="宋体" charset="-122"/>
                </a:endParaRPr>
              </a:p>
            </p:txBody>
          </p:sp>
          <p:sp>
            <p:nvSpPr>
              <p:cNvPr id="25670" name="Rectangle 626"/>
              <p:cNvSpPr>
                <a:spLocks noChangeArrowheads="1"/>
              </p:cNvSpPr>
              <p:nvPr/>
            </p:nvSpPr>
            <p:spPr bwMode="auto">
              <a:xfrm>
                <a:off x="4330700" y="4798209"/>
                <a:ext cx="123825" cy="122238"/>
              </a:xfrm>
              <a:prstGeom prst="rect">
                <a:avLst/>
              </a:prstGeom>
              <a:noFill/>
              <a:ln w="9525">
                <a:noFill/>
                <a:miter lim="800000"/>
                <a:headEnd/>
                <a:tailEnd/>
              </a:ln>
            </p:spPr>
            <p:txBody>
              <a:bodyPr wrap="none" lIns="0" tIns="0" rIns="0" bIns="0">
                <a:spAutoFit/>
              </a:bodyPr>
              <a:lstStyle/>
              <a:p>
                <a:r>
                  <a:rPr lang="zh-CN" altLang="zh-CN" sz="800" u="none">
                    <a:solidFill>
                      <a:srgbClr val="000000"/>
                    </a:solidFill>
                    <a:ea typeface="宋体" charset="-122"/>
                  </a:rPr>
                  <a:t>2</a:t>
                </a:r>
                <a:endParaRPr lang="zh-CN" altLang="zh-CN" sz="1800" b="0" u="none">
                  <a:solidFill>
                    <a:schemeClr val="tx1"/>
                  </a:solidFill>
                  <a:latin typeface="Arial" charset="0"/>
                  <a:ea typeface="宋体" charset="-122"/>
                </a:endParaRPr>
              </a:p>
            </p:txBody>
          </p:sp>
          <p:sp>
            <p:nvSpPr>
              <p:cNvPr id="25671" name="Rectangle 627"/>
              <p:cNvSpPr>
                <a:spLocks noChangeArrowheads="1"/>
              </p:cNvSpPr>
              <p:nvPr/>
            </p:nvSpPr>
            <p:spPr bwMode="auto">
              <a:xfrm>
                <a:off x="2609850" y="4952196"/>
                <a:ext cx="742950" cy="195263"/>
              </a:xfrm>
              <a:prstGeom prst="rect">
                <a:avLst/>
              </a:prstGeom>
              <a:solidFill>
                <a:srgbClr val="FFFFFF"/>
              </a:solidFill>
              <a:ln w="9525">
                <a:noFill/>
                <a:miter lim="800000"/>
                <a:headEnd/>
                <a:tailEnd/>
              </a:ln>
            </p:spPr>
            <p:txBody>
              <a:bodyPr/>
              <a:lstStyle/>
              <a:p>
                <a:endParaRPr lang="zh-CN" altLang="en-US"/>
              </a:p>
            </p:txBody>
          </p:sp>
          <p:sp>
            <p:nvSpPr>
              <p:cNvPr id="25672" name="Rectangle 628"/>
              <p:cNvSpPr>
                <a:spLocks noChangeArrowheads="1"/>
              </p:cNvSpPr>
              <p:nvPr/>
            </p:nvSpPr>
            <p:spPr bwMode="auto">
              <a:xfrm>
                <a:off x="2609850" y="4952196"/>
                <a:ext cx="742950" cy="195263"/>
              </a:xfrm>
              <a:prstGeom prst="rect">
                <a:avLst/>
              </a:prstGeom>
              <a:noFill/>
              <a:ln w="7" cap="rnd">
                <a:solidFill>
                  <a:srgbClr val="000000"/>
                </a:solidFill>
                <a:round/>
                <a:headEnd/>
                <a:tailEnd/>
              </a:ln>
            </p:spPr>
            <p:txBody>
              <a:bodyPr/>
              <a:lstStyle/>
              <a:p>
                <a:endParaRPr lang="zh-CN" altLang="en-US"/>
              </a:p>
            </p:txBody>
          </p:sp>
          <p:sp>
            <p:nvSpPr>
              <p:cNvPr id="25673" name="Rectangle 629"/>
              <p:cNvSpPr>
                <a:spLocks noChangeArrowheads="1"/>
              </p:cNvSpPr>
              <p:nvPr/>
            </p:nvSpPr>
            <p:spPr bwMode="auto">
              <a:xfrm>
                <a:off x="2755900" y="4993471"/>
                <a:ext cx="190500"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30</a:t>
                </a:r>
                <a:endParaRPr lang="zh-CN" altLang="zh-CN" sz="1800" b="0" u="none">
                  <a:solidFill>
                    <a:schemeClr val="tx1"/>
                  </a:solidFill>
                  <a:latin typeface="Arial" charset="0"/>
                  <a:ea typeface="宋体" charset="-122"/>
                </a:endParaRPr>
              </a:p>
            </p:txBody>
          </p:sp>
          <p:sp>
            <p:nvSpPr>
              <p:cNvPr id="25674" name="Rectangle 630"/>
              <p:cNvSpPr>
                <a:spLocks noChangeArrowheads="1"/>
              </p:cNvSpPr>
              <p:nvPr/>
            </p:nvSpPr>
            <p:spPr bwMode="auto">
              <a:xfrm>
                <a:off x="2890838" y="4993471"/>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675" name="Rectangle 631"/>
              <p:cNvSpPr>
                <a:spLocks noChangeArrowheads="1"/>
              </p:cNvSpPr>
              <p:nvPr/>
            </p:nvSpPr>
            <p:spPr bwMode="auto">
              <a:xfrm>
                <a:off x="2925763" y="4993471"/>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676" name="Rectangle 632"/>
              <p:cNvSpPr>
                <a:spLocks noChangeArrowheads="1"/>
              </p:cNvSpPr>
              <p:nvPr/>
            </p:nvSpPr>
            <p:spPr bwMode="auto">
              <a:xfrm>
                <a:off x="2992438" y="4993471"/>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677" name="Rectangle 633"/>
              <p:cNvSpPr>
                <a:spLocks noChangeArrowheads="1"/>
              </p:cNvSpPr>
              <p:nvPr/>
            </p:nvSpPr>
            <p:spPr bwMode="auto">
              <a:xfrm>
                <a:off x="3025775" y="4993471"/>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678" name="Rectangle 634"/>
              <p:cNvSpPr>
                <a:spLocks noChangeArrowheads="1"/>
              </p:cNvSpPr>
              <p:nvPr/>
            </p:nvSpPr>
            <p:spPr bwMode="auto">
              <a:xfrm>
                <a:off x="3094038" y="4993471"/>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679" name="Rectangle 635"/>
              <p:cNvSpPr>
                <a:spLocks noChangeArrowheads="1"/>
              </p:cNvSpPr>
              <p:nvPr/>
            </p:nvSpPr>
            <p:spPr bwMode="auto">
              <a:xfrm>
                <a:off x="3127375" y="4993471"/>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680" name="Rectangle 636"/>
              <p:cNvSpPr>
                <a:spLocks noChangeArrowheads="1"/>
              </p:cNvSpPr>
              <p:nvPr/>
            </p:nvSpPr>
            <p:spPr bwMode="auto">
              <a:xfrm>
                <a:off x="3352800" y="4952196"/>
                <a:ext cx="471488" cy="195263"/>
              </a:xfrm>
              <a:prstGeom prst="rect">
                <a:avLst/>
              </a:prstGeom>
              <a:solidFill>
                <a:srgbClr val="FFFFFF"/>
              </a:solidFill>
              <a:ln w="9525">
                <a:noFill/>
                <a:miter lim="800000"/>
                <a:headEnd/>
                <a:tailEnd/>
              </a:ln>
            </p:spPr>
            <p:txBody>
              <a:bodyPr/>
              <a:lstStyle/>
              <a:p>
                <a:endParaRPr lang="zh-CN" altLang="en-US"/>
              </a:p>
            </p:txBody>
          </p:sp>
          <p:sp>
            <p:nvSpPr>
              <p:cNvPr id="25681" name="Rectangle 637"/>
              <p:cNvSpPr>
                <a:spLocks noChangeArrowheads="1"/>
              </p:cNvSpPr>
              <p:nvPr/>
            </p:nvSpPr>
            <p:spPr bwMode="auto">
              <a:xfrm>
                <a:off x="3352800" y="4952196"/>
                <a:ext cx="471488" cy="195263"/>
              </a:xfrm>
              <a:prstGeom prst="rect">
                <a:avLst/>
              </a:prstGeom>
              <a:noFill/>
              <a:ln w="7" cap="rnd">
                <a:solidFill>
                  <a:srgbClr val="000000"/>
                </a:solidFill>
                <a:round/>
                <a:headEnd/>
                <a:tailEnd/>
              </a:ln>
            </p:spPr>
            <p:txBody>
              <a:bodyPr/>
              <a:lstStyle/>
              <a:p>
                <a:endParaRPr lang="zh-CN" altLang="en-US"/>
              </a:p>
            </p:txBody>
          </p:sp>
          <p:sp>
            <p:nvSpPr>
              <p:cNvPr id="25682" name="Rectangle 638"/>
              <p:cNvSpPr>
                <a:spLocks noChangeArrowheads="1"/>
              </p:cNvSpPr>
              <p:nvPr/>
            </p:nvSpPr>
            <p:spPr bwMode="auto">
              <a:xfrm>
                <a:off x="3554413" y="4993471"/>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3</a:t>
                </a:r>
                <a:endParaRPr lang="zh-CN" altLang="zh-CN" sz="1800" b="0" u="none">
                  <a:solidFill>
                    <a:schemeClr val="tx1"/>
                  </a:solidFill>
                  <a:latin typeface="Arial" charset="0"/>
                  <a:ea typeface="宋体" charset="-122"/>
                </a:endParaRPr>
              </a:p>
            </p:txBody>
          </p:sp>
          <p:sp>
            <p:nvSpPr>
              <p:cNvPr id="25683" name="Rectangle 639"/>
              <p:cNvSpPr>
                <a:spLocks noChangeArrowheads="1"/>
              </p:cNvSpPr>
              <p:nvPr/>
            </p:nvSpPr>
            <p:spPr bwMode="auto">
              <a:xfrm>
                <a:off x="3824288" y="4952196"/>
                <a:ext cx="674688" cy="195263"/>
              </a:xfrm>
              <a:prstGeom prst="rect">
                <a:avLst/>
              </a:prstGeom>
              <a:solidFill>
                <a:srgbClr val="FFFFFF"/>
              </a:solidFill>
              <a:ln w="9525">
                <a:noFill/>
                <a:miter lim="800000"/>
                <a:headEnd/>
                <a:tailEnd/>
              </a:ln>
            </p:spPr>
            <p:txBody>
              <a:bodyPr/>
              <a:lstStyle/>
              <a:p>
                <a:endParaRPr lang="zh-CN" altLang="en-US"/>
              </a:p>
            </p:txBody>
          </p:sp>
          <p:sp>
            <p:nvSpPr>
              <p:cNvPr id="25684" name="Rectangle 640"/>
              <p:cNvSpPr>
                <a:spLocks noChangeArrowheads="1"/>
              </p:cNvSpPr>
              <p:nvPr/>
            </p:nvSpPr>
            <p:spPr bwMode="auto">
              <a:xfrm>
                <a:off x="3824288" y="4952196"/>
                <a:ext cx="674688" cy="195263"/>
              </a:xfrm>
              <a:prstGeom prst="rect">
                <a:avLst/>
              </a:prstGeom>
              <a:noFill/>
              <a:ln w="7" cap="rnd">
                <a:solidFill>
                  <a:srgbClr val="000000"/>
                </a:solidFill>
                <a:round/>
                <a:headEnd/>
                <a:tailEnd/>
              </a:ln>
            </p:spPr>
            <p:txBody>
              <a:bodyPr/>
              <a:lstStyle/>
              <a:p>
                <a:endParaRPr lang="zh-CN" altLang="en-US"/>
              </a:p>
            </p:txBody>
          </p:sp>
          <p:sp>
            <p:nvSpPr>
              <p:cNvPr id="25685" name="Rectangle 641"/>
              <p:cNvSpPr>
                <a:spLocks noChangeArrowheads="1"/>
              </p:cNvSpPr>
              <p:nvPr/>
            </p:nvSpPr>
            <p:spPr bwMode="auto">
              <a:xfrm>
                <a:off x="3948113" y="4993471"/>
                <a:ext cx="42703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Router</a:t>
                </a:r>
                <a:endParaRPr lang="zh-CN" altLang="zh-CN" sz="1800" b="0" u="none">
                  <a:solidFill>
                    <a:schemeClr val="tx1"/>
                  </a:solidFill>
                  <a:latin typeface="Arial" charset="0"/>
                  <a:ea typeface="宋体" charset="-122"/>
                </a:endParaRPr>
              </a:p>
            </p:txBody>
          </p:sp>
          <p:sp>
            <p:nvSpPr>
              <p:cNvPr id="25686" name="Rectangle 642"/>
              <p:cNvSpPr>
                <a:spLocks noChangeArrowheads="1"/>
              </p:cNvSpPr>
              <p:nvPr/>
            </p:nvSpPr>
            <p:spPr bwMode="auto">
              <a:xfrm>
                <a:off x="4308475" y="4993471"/>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2</a:t>
                </a:r>
                <a:endParaRPr lang="zh-CN" altLang="zh-CN" sz="1800" b="0" u="none">
                  <a:solidFill>
                    <a:schemeClr val="tx1"/>
                  </a:solidFill>
                  <a:latin typeface="Arial" charset="0"/>
                  <a:ea typeface="宋体" charset="-122"/>
                </a:endParaRPr>
              </a:p>
            </p:txBody>
          </p:sp>
          <p:sp>
            <p:nvSpPr>
              <p:cNvPr id="25687" name="Rectangle 643"/>
              <p:cNvSpPr>
                <a:spLocks noChangeArrowheads="1"/>
              </p:cNvSpPr>
              <p:nvPr/>
            </p:nvSpPr>
            <p:spPr bwMode="auto">
              <a:xfrm>
                <a:off x="2609850" y="5147459"/>
                <a:ext cx="742950" cy="195263"/>
              </a:xfrm>
              <a:prstGeom prst="rect">
                <a:avLst/>
              </a:prstGeom>
              <a:solidFill>
                <a:srgbClr val="D9D9D9"/>
              </a:solidFill>
              <a:ln w="9525">
                <a:noFill/>
                <a:miter lim="800000"/>
                <a:headEnd/>
                <a:tailEnd/>
              </a:ln>
            </p:spPr>
            <p:txBody>
              <a:bodyPr/>
              <a:lstStyle/>
              <a:p>
                <a:endParaRPr lang="zh-CN" altLang="en-US"/>
              </a:p>
            </p:txBody>
          </p:sp>
          <p:sp>
            <p:nvSpPr>
              <p:cNvPr id="25688" name="Rectangle 644"/>
              <p:cNvSpPr>
                <a:spLocks noChangeArrowheads="1"/>
              </p:cNvSpPr>
              <p:nvPr/>
            </p:nvSpPr>
            <p:spPr bwMode="auto">
              <a:xfrm>
                <a:off x="2609850" y="5147459"/>
                <a:ext cx="742950" cy="195263"/>
              </a:xfrm>
              <a:prstGeom prst="rect">
                <a:avLst/>
              </a:prstGeom>
              <a:noFill/>
              <a:ln w="7" cap="rnd">
                <a:solidFill>
                  <a:srgbClr val="000000"/>
                </a:solidFill>
                <a:round/>
                <a:headEnd/>
                <a:tailEnd/>
              </a:ln>
            </p:spPr>
            <p:txBody>
              <a:bodyPr/>
              <a:lstStyle/>
              <a:p>
                <a:endParaRPr lang="zh-CN" altLang="en-US"/>
              </a:p>
            </p:txBody>
          </p:sp>
          <p:sp>
            <p:nvSpPr>
              <p:cNvPr id="25689" name="Rectangle 645"/>
              <p:cNvSpPr>
                <a:spLocks noChangeArrowheads="1"/>
              </p:cNvSpPr>
              <p:nvPr/>
            </p:nvSpPr>
            <p:spPr bwMode="auto">
              <a:xfrm>
                <a:off x="2755900" y="5188734"/>
                <a:ext cx="190500"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40</a:t>
                </a:r>
                <a:endParaRPr lang="zh-CN" altLang="zh-CN" sz="1800" b="0" u="none">
                  <a:solidFill>
                    <a:schemeClr val="tx1"/>
                  </a:solidFill>
                  <a:latin typeface="Arial" charset="0"/>
                  <a:ea typeface="宋体" charset="-122"/>
                </a:endParaRPr>
              </a:p>
            </p:txBody>
          </p:sp>
          <p:sp>
            <p:nvSpPr>
              <p:cNvPr id="25690" name="Rectangle 646"/>
              <p:cNvSpPr>
                <a:spLocks noChangeArrowheads="1"/>
              </p:cNvSpPr>
              <p:nvPr/>
            </p:nvSpPr>
            <p:spPr bwMode="auto">
              <a:xfrm>
                <a:off x="2890838" y="5188734"/>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691" name="Rectangle 647"/>
              <p:cNvSpPr>
                <a:spLocks noChangeArrowheads="1"/>
              </p:cNvSpPr>
              <p:nvPr/>
            </p:nvSpPr>
            <p:spPr bwMode="auto">
              <a:xfrm>
                <a:off x="2925763" y="5188734"/>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692" name="Rectangle 648"/>
              <p:cNvSpPr>
                <a:spLocks noChangeArrowheads="1"/>
              </p:cNvSpPr>
              <p:nvPr/>
            </p:nvSpPr>
            <p:spPr bwMode="auto">
              <a:xfrm>
                <a:off x="2992438" y="5188734"/>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693" name="Rectangle 649"/>
              <p:cNvSpPr>
                <a:spLocks noChangeArrowheads="1"/>
              </p:cNvSpPr>
              <p:nvPr/>
            </p:nvSpPr>
            <p:spPr bwMode="auto">
              <a:xfrm>
                <a:off x="3025775" y="5188734"/>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694" name="Rectangle 650"/>
              <p:cNvSpPr>
                <a:spLocks noChangeArrowheads="1"/>
              </p:cNvSpPr>
              <p:nvPr/>
            </p:nvSpPr>
            <p:spPr bwMode="auto">
              <a:xfrm>
                <a:off x="3094038" y="5188734"/>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695" name="Rectangle 651"/>
              <p:cNvSpPr>
                <a:spLocks noChangeArrowheads="1"/>
              </p:cNvSpPr>
              <p:nvPr/>
            </p:nvSpPr>
            <p:spPr bwMode="auto">
              <a:xfrm>
                <a:off x="3127375" y="5188734"/>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696" name="Rectangle 652"/>
              <p:cNvSpPr>
                <a:spLocks noChangeArrowheads="1"/>
              </p:cNvSpPr>
              <p:nvPr/>
            </p:nvSpPr>
            <p:spPr bwMode="auto">
              <a:xfrm>
                <a:off x="3352800" y="5147459"/>
                <a:ext cx="471488" cy="195263"/>
              </a:xfrm>
              <a:prstGeom prst="rect">
                <a:avLst/>
              </a:prstGeom>
              <a:solidFill>
                <a:srgbClr val="D9D9D9"/>
              </a:solidFill>
              <a:ln w="9525">
                <a:noFill/>
                <a:miter lim="800000"/>
                <a:headEnd/>
                <a:tailEnd/>
              </a:ln>
            </p:spPr>
            <p:txBody>
              <a:bodyPr/>
              <a:lstStyle/>
              <a:p>
                <a:endParaRPr lang="zh-CN" altLang="en-US"/>
              </a:p>
            </p:txBody>
          </p:sp>
          <p:sp>
            <p:nvSpPr>
              <p:cNvPr id="25697" name="Rectangle 653"/>
              <p:cNvSpPr>
                <a:spLocks noChangeArrowheads="1"/>
              </p:cNvSpPr>
              <p:nvPr/>
            </p:nvSpPr>
            <p:spPr bwMode="auto">
              <a:xfrm>
                <a:off x="3352800" y="5147459"/>
                <a:ext cx="471488" cy="195263"/>
              </a:xfrm>
              <a:prstGeom prst="rect">
                <a:avLst/>
              </a:prstGeom>
              <a:noFill/>
              <a:ln w="7" cap="rnd">
                <a:solidFill>
                  <a:srgbClr val="000000"/>
                </a:solidFill>
                <a:round/>
                <a:headEnd/>
                <a:tailEnd/>
              </a:ln>
            </p:spPr>
            <p:txBody>
              <a:bodyPr/>
              <a:lstStyle/>
              <a:p>
                <a:endParaRPr lang="zh-CN" altLang="en-US"/>
              </a:p>
            </p:txBody>
          </p:sp>
          <p:sp>
            <p:nvSpPr>
              <p:cNvPr id="25698" name="Rectangle 654"/>
              <p:cNvSpPr>
                <a:spLocks noChangeArrowheads="1"/>
              </p:cNvSpPr>
              <p:nvPr/>
            </p:nvSpPr>
            <p:spPr bwMode="auto">
              <a:xfrm>
                <a:off x="3554413" y="5188734"/>
                <a:ext cx="123825" cy="122238"/>
              </a:xfrm>
              <a:prstGeom prst="rect">
                <a:avLst/>
              </a:prstGeom>
              <a:noFill/>
              <a:ln w="9525">
                <a:noFill/>
                <a:miter lim="800000"/>
                <a:headEnd/>
                <a:tailEnd/>
              </a:ln>
            </p:spPr>
            <p:txBody>
              <a:bodyPr wrap="none" lIns="0" tIns="0" rIns="0" bIns="0">
                <a:spAutoFit/>
              </a:bodyPr>
              <a:lstStyle/>
              <a:p>
                <a:r>
                  <a:rPr lang="zh-CN" altLang="zh-CN" sz="800" u="none">
                    <a:solidFill>
                      <a:srgbClr val="000000"/>
                    </a:solidFill>
                    <a:ea typeface="宋体" charset="-122"/>
                  </a:rPr>
                  <a:t>8</a:t>
                </a:r>
                <a:endParaRPr lang="zh-CN" altLang="zh-CN" sz="1800" b="0" u="none">
                  <a:solidFill>
                    <a:schemeClr val="tx1"/>
                  </a:solidFill>
                  <a:latin typeface="Arial" charset="0"/>
                  <a:ea typeface="宋体" charset="-122"/>
                </a:endParaRPr>
              </a:p>
            </p:txBody>
          </p:sp>
          <p:sp>
            <p:nvSpPr>
              <p:cNvPr id="25699" name="Rectangle 655"/>
              <p:cNvSpPr>
                <a:spLocks noChangeArrowheads="1"/>
              </p:cNvSpPr>
              <p:nvPr/>
            </p:nvSpPr>
            <p:spPr bwMode="auto">
              <a:xfrm>
                <a:off x="3824288" y="5147459"/>
                <a:ext cx="674688" cy="195263"/>
              </a:xfrm>
              <a:prstGeom prst="rect">
                <a:avLst/>
              </a:prstGeom>
              <a:solidFill>
                <a:srgbClr val="D9D9D9"/>
              </a:solidFill>
              <a:ln w="9525">
                <a:noFill/>
                <a:miter lim="800000"/>
                <a:headEnd/>
                <a:tailEnd/>
              </a:ln>
            </p:spPr>
            <p:txBody>
              <a:bodyPr/>
              <a:lstStyle/>
              <a:p>
                <a:endParaRPr lang="zh-CN" altLang="en-US"/>
              </a:p>
            </p:txBody>
          </p:sp>
          <p:sp>
            <p:nvSpPr>
              <p:cNvPr id="25700" name="Rectangle 656"/>
              <p:cNvSpPr>
                <a:spLocks noChangeArrowheads="1"/>
              </p:cNvSpPr>
              <p:nvPr/>
            </p:nvSpPr>
            <p:spPr bwMode="auto">
              <a:xfrm>
                <a:off x="3824288" y="5147459"/>
                <a:ext cx="674688" cy="195263"/>
              </a:xfrm>
              <a:prstGeom prst="rect">
                <a:avLst/>
              </a:prstGeom>
              <a:noFill/>
              <a:ln w="7" cap="rnd">
                <a:solidFill>
                  <a:srgbClr val="000000"/>
                </a:solidFill>
                <a:round/>
                <a:headEnd/>
                <a:tailEnd/>
              </a:ln>
            </p:spPr>
            <p:txBody>
              <a:bodyPr/>
              <a:lstStyle/>
              <a:p>
                <a:endParaRPr lang="zh-CN" altLang="en-US"/>
              </a:p>
            </p:txBody>
          </p:sp>
          <p:sp>
            <p:nvSpPr>
              <p:cNvPr id="25701" name="Rectangle 657"/>
              <p:cNvSpPr>
                <a:spLocks noChangeArrowheads="1"/>
              </p:cNvSpPr>
              <p:nvPr/>
            </p:nvSpPr>
            <p:spPr bwMode="auto">
              <a:xfrm>
                <a:off x="3925888" y="5188734"/>
                <a:ext cx="460375" cy="122238"/>
              </a:xfrm>
              <a:prstGeom prst="rect">
                <a:avLst/>
              </a:prstGeom>
              <a:noFill/>
              <a:ln w="9525">
                <a:noFill/>
                <a:miter lim="800000"/>
                <a:headEnd/>
                <a:tailEnd/>
              </a:ln>
            </p:spPr>
            <p:txBody>
              <a:bodyPr wrap="none" lIns="0" tIns="0" rIns="0" bIns="0">
                <a:spAutoFit/>
              </a:bodyPr>
              <a:lstStyle/>
              <a:p>
                <a:r>
                  <a:rPr lang="zh-CN" altLang="zh-CN" sz="800" u="none">
                    <a:solidFill>
                      <a:srgbClr val="000000"/>
                    </a:solidFill>
                    <a:ea typeface="宋体" charset="-122"/>
                  </a:rPr>
                  <a:t>Router</a:t>
                </a:r>
                <a:endParaRPr lang="zh-CN" altLang="zh-CN" sz="1800" b="0" u="none">
                  <a:solidFill>
                    <a:schemeClr val="tx1"/>
                  </a:solidFill>
                  <a:latin typeface="Arial" charset="0"/>
                  <a:ea typeface="宋体" charset="-122"/>
                </a:endParaRPr>
              </a:p>
            </p:txBody>
          </p:sp>
          <p:sp>
            <p:nvSpPr>
              <p:cNvPr id="25702" name="Rectangle 658"/>
              <p:cNvSpPr>
                <a:spLocks noChangeArrowheads="1"/>
              </p:cNvSpPr>
              <p:nvPr/>
            </p:nvSpPr>
            <p:spPr bwMode="auto">
              <a:xfrm>
                <a:off x="4330700" y="5188734"/>
                <a:ext cx="123825" cy="122238"/>
              </a:xfrm>
              <a:prstGeom prst="rect">
                <a:avLst/>
              </a:prstGeom>
              <a:noFill/>
              <a:ln w="9525">
                <a:noFill/>
                <a:miter lim="800000"/>
                <a:headEnd/>
                <a:tailEnd/>
              </a:ln>
            </p:spPr>
            <p:txBody>
              <a:bodyPr wrap="none" lIns="0" tIns="0" rIns="0" bIns="0">
                <a:spAutoFit/>
              </a:bodyPr>
              <a:lstStyle/>
              <a:p>
                <a:r>
                  <a:rPr lang="zh-CN" altLang="zh-CN" sz="800" u="none">
                    <a:solidFill>
                      <a:srgbClr val="000000"/>
                    </a:solidFill>
                    <a:ea typeface="宋体" charset="-122"/>
                  </a:rPr>
                  <a:t>2</a:t>
                </a:r>
                <a:endParaRPr lang="zh-CN" altLang="zh-CN" sz="1800" b="0" u="none">
                  <a:solidFill>
                    <a:schemeClr val="tx1"/>
                  </a:solidFill>
                  <a:latin typeface="Arial" charset="0"/>
                  <a:ea typeface="宋体" charset="-122"/>
                </a:endParaRPr>
              </a:p>
            </p:txBody>
          </p:sp>
          <p:sp>
            <p:nvSpPr>
              <p:cNvPr id="25703" name="Rectangle 659"/>
              <p:cNvSpPr>
                <a:spLocks noChangeArrowheads="1"/>
              </p:cNvSpPr>
              <p:nvPr/>
            </p:nvSpPr>
            <p:spPr bwMode="auto">
              <a:xfrm>
                <a:off x="2609850" y="5342721"/>
                <a:ext cx="742950" cy="195263"/>
              </a:xfrm>
              <a:prstGeom prst="rect">
                <a:avLst/>
              </a:prstGeom>
              <a:solidFill>
                <a:srgbClr val="D9D9D9"/>
              </a:solidFill>
              <a:ln w="9525">
                <a:noFill/>
                <a:miter lim="800000"/>
                <a:headEnd/>
                <a:tailEnd/>
              </a:ln>
            </p:spPr>
            <p:txBody>
              <a:bodyPr/>
              <a:lstStyle/>
              <a:p>
                <a:endParaRPr lang="zh-CN" altLang="en-US"/>
              </a:p>
            </p:txBody>
          </p:sp>
          <p:sp>
            <p:nvSpPr>
              <p:cNvPr id="25704" name="Rectangle 660"/>
              <p:cNvSpPr>
                <a:spLocks noChangeArrowheads="1"/>
              </p:cNvSpPr>
              <p:nvPr/>
            </p:nvSpPr>
            <p:spPr bwMode="auto">
              <a:xfrm>
                <a:off x="2609850" y="5342721"/>
                <a:ext cx="742950" cy="195263"/>
              </a:xfrm>
              <a:prstGeom prst="rect">
                <a:avLst/>
              </a:prstGeom>
              <a:noFill/>
              <a:ln w="7" cap="rnd">
                <a:solidFill>
                  <a:srgbClr val="000000"/>
                </a:solidFill>
                <a:round/>
                <a:headEnd/>
                <a:tailEnd/>
              </a:ln>
            </p:spPr>
            <p:txBody>
              <a:bodyPr/>
              <a:lstStyle/>
              <a:p>
                <a:endParaRPr lang="zh-CN" altLang="en-US"/>
              </a:p>
            </p:txBody>
          </p:sp>
          <p:sp>
            <p:nvSpPr>
              <p:cNvPr id="25705" name="Rectangle 661"/>
              <p:cNvSpPr>
                <a:spLocks noChangeArrowheads="1"/>
              </p:cNvSpPr>
              <p:nvPr/>
            </p:nvSpPr>
            <p:spPr bwMode="auto">
              <a:xfrm>
                <a:off x="2722563" y="5383996"/>
                <a:ext cx="258763"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120</a:t>
                </a:r>
                <a:endParaRPr lang="zh-CN" altLang="zh-CN" sz="1800" b="0" u="none">
                  <a:solidFill>
                    <a:schemeClr val="tx1"/>
                  </a:solidFill>
                  <a:latin typeface="Arial" charset="0"/>
                  <a:ea typeface="宋体" charset="-122"/>
                </a:endParaRPr>
              </a:p>
            </p:txBody>
          </p:sp>
          <p:sp>
            <p:nvSpPr>
              <p:cNvPr id="25706" name="Rectangle 662"/>
              <p:cNvSpPr>
                <a:spLocks noChangeArrowheads="1"/>
              </p:cNvSpPr>
              <p:nvPr/>
            </p:nvSpPr>
            <p:spPr bwMode="auto">
              <a:xfrm>
                <a:off x="2925763" y="5383996"/>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707" name="Rectangle 663"/>
              <p:cNvSpPr>
                <a:spLocks noChangeArrowheads="1"/>
              </p:cNvSpPr>
              <p:nvPr/>
            </p:nvSpPr>
            <p:spPr bwMode="auto">
              <a:xfrm>
                <a:off x="2959100" y="5383996"/>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708" name="Rectangle 664"/>
              <p:cNvSpPr>
                <a:spLocks noChangeArrowheads="1"/>
              </p:cNvSpPr>
              <p:nvPr/>
            </p:nvSpPr>
            <p:spPr bwMode="auto">
              <a:xfrm>
                <a:off x="3025775" y="5383996"/>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709" name="Rectangle 665"/>
              <p:cNvSpPr>
                <a:spLocks noChangeArrowheads="1"/>
              </p:cNvSpPr>
              <p:nvPr/>
            </p:nvSpPr>
            <p:spPr bwMode="auto">
              <a:xfrm>
                <a:off x="3060700" y="5383996"/>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710" name="Rectangle 666"/>
              <p:cNvSpPr>
                <a:spLocks noChangeArrowheads="1"/>
              </p:cNvSpPr>
              <p:nvPr/>
            </p:nvSpPr>
            <p:spPr bwMode="auto">
              <a:xfrm>
                <a:off x="3127375" y="5383996"/>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711" name="Rectangle 667"/>
              <p:cNvSpPr>
                <a:spLocks noChangeArrowheads="1"/>
              </p:cNvSpPr>
              <p:nvPr/>
            </p:nvSpPr>
            <p:spPr bwMode="auto">
              <a:xfrm>
                <a:off x="3160713" y="5383996"/>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712" name="Rectangle 668"/>
              <p:cNvSpPr>
                <a:spLocks noChangeArrowheads="1"/>
              </p:cNvSpPr>
              <p:nvPr/>
            </p:nvSpPr>
            <p:spPr bwMode="auto">
              <a:xfrm>
                <a:off x="3352800" y="5342721"/>
                <a:ext cx="471488" cy="195263"/>
              </a:xfrm>
              <a:prstGeom prst="rect">
                <a:avLst/>
              </a:prstGeom>
              <a:solidFill>
                <a:srgbClr val="D9D9D9"/>
              </a:solidFill>
              <a:ln w="9525">
                <a:noFill/>
                <a:miter lim="800000"/>
                <a:headEnd/>
                <a:tailEnd/>
              </a:ln>
            </p:spPr>
            <p:txBody>
              <a:bodyPr/>
              <a:lstStyle/>
              <a:p>
                <a:endParaRPr lang="zh-CN" altLang="en-US"/>
              </a:p>
            </p:txBody>
          </p:sp>
          <p:sp>
            <p:nvSpPr>
              <p:cNvPr id="25713" name="Rectangle 669"/>
              <p:cNvSpPr>
                <a:spLocks noChangeArrowheads="1"/>
              </p:cNvSpPr>
              <p:nvPr/>
            </p:nvSpPr>
            <p:spPr bwMode="auto">
              <a:xfrm>
                <a:off x="3352800" y="5342721"/>
                <a:ext cx="471488" cy="195263"/>
              </a:xfrm>
              <a:prstGeom prst="rect">
                <a:avLst/>
              </a:prstGeom>
              <a:noFill/>
              <a:ln w="7" cap="rnd">
                <a:solidFill>
                  <a:srgbClr val="000000"/>
                </a:solidFill>
                <a:round/>
                <a:headEnd/>
                <a:tailEnd/>
              </a:ln>
            </p:spPr>
            <p:txBody>
              <a:bodyPr/>
              <a:lstStyle/>
              <a:p>
                <a:endParaRPr lang="zh-CN" altLang="en-US"/>
              </a:p>
            </p:txBody>
          </p:sp>
          <p:sp>
            <p:nvSpPr>
              <p:cNvPr id="25714" name="Rectangle 670"/>
              <p:cNvSpPr>
                <a:spLocks noChangeArrowheads="1"/>
              </p:cNvSpPr>
              <p:nvPr/>
            </p:nvSpPr>
            <p:spPr bwMode="auto">
              <a:xfrm>
                <a:off x="3554413" y="5383996"/>
                <a:ext cx="123825" cy="122238"/>
              </a:xfrm>
              <a:prstGeom prst="rect">
                <a:avLst/>
              </a:prstGeom>
              <a:noFill/>
              <a:ln w="9525">
                <a:noFill/>
                <a:miter lim="800000"/>
                <a:headEnd/>
                <a:tailEnd/>
              </a:ln>
            </p:spPr>
            <p:txBody>
              <a:bodyPr wrap="none" lIns="0" tIns="0" rIns="0" bIns="0">
                <a:spAutoFit/>
              </a:bodyPr>
              <a:lstStyle/>
              <a:p>
                <a:r>
                  <a:rPr lang="zh-CN" altLang="zh-CN" sz="800" u="none">
                    <a:solidFill>
                      <a:srgbClr val="000000"/>
                    </a:solidFill>
                    <a:ea typeface="宋体" charset="-122"/>
                  </a:rPr>
                  <a:t>6</a:t>
                </a:r>
                <a:endParaRPr lang="zh-CN" altLang="zh-CN" sz="1800" b="0" u="none">
                  <a:solidFill>
                    <a:schemeClr val="tx1"/>
                  </a:solidFill>
                  <a:latin typeface="Arial" charset="0"/>
                  <a:ea typeface="宋体" charset="-122"/>
                </a:endParaRPr>
              </a:p>
            </p:txBody>
          </p:sp>
          <p:sp>
            <p:nvSpPr>
              <p:cNvPr id="25715" name="Rectangle 671"/>
              <p:cNvSpPr>
                <a:spLocks noChangeArrowheads="1"/>
              </p:cNvSpPr>
              <p:nvPr/>
            </p:nvSpPr>
            <p:spPr bwMode="auto">
              <a:xfrm>
                <a:off x="3824288" y="5342721"/>
                <a:ext cx="674688" cy="195263"/>
              </a:xfrm>
              <a:prstGeom prst="rect">
                <a:avLst/>
              </a:prstGeom>
              <a:solidFill>
                <a:srgbClr val="D9D9D9"/>
              </a:solidFill>
              <a:ln w="9525">
                <a:noFill/>
                <a:miter lim="800000"/>
                <a:headEnd/>
                <a:tailEnd/>
              </a:ln>
            </p:spPr>
            <p:txBody>
              <a:bodyPr/>
              <a:lstStyle/>
              <a:p>
                <a:endParaRPr lang="zh-CN" altLang="en-US"/>
              </a:p>
            </p:txBody>
          </p:sp>
          <p:sp>
            <p:nvSpPr>
              <p:cNvPr id="25716" name="Rectangle 672"/>
              <p:cNvSpPr>
                <a:spLocks noChangeArrowheads="1"/>
              </p:cNvSpPr>
              <p:nvPr/>
            </p:nvSpPr>
            <p:spPr bwMode="auto">
              <a:xfrm>
                <a:off x="3824288" y="5342721"/>
                <a:ext cx="674688" cy="195263"/>
              </a:xfrm>
              <a:prstGeom prst="rect">
                <a:avLst/>
              </a:prstGeom>
              <a:noFill/>
              <a:ln w="7" cap="rnd">
                <a:solidFill>
                  <a:srgbClr val="000000"/>
                </a:solidFill>
                <a:round/>
                <a:headEnd/>
                <a:tailEnd/>
              </a:ln>
            </p:spPr>
            <p:txBody>
              <a:bodyPr/>
              <a:lstStyle/>
              <a:p>
                <a:endParaRPr lang="zh-CN" altLang="en-US"/>
              </a:p>
            </p:txBody>
          </p:sp>
          <p:sp>
            <p:nvSpPr>
              <p:cNvPr id="25717" name="Rectangle 673"/>
              <p:cNvSpPr>
                <a:spLocks noChangeArrowheads="1"/>
              </p:cNvSpPr>
              <p:nvPr/>
            </p:nvSpPr>
            <p:spPr bwMode="auto">
              <a:xfrm>
                <a:off x="3925888" y="5383996"/>
                <a:ext cx="460375" cy="122238"/>
              </a:xfrm>
              <a:prstGeom prst="rect">
                <a:avLst/>
              </a:prstGeom>
              <a:noFill/>
              <a:ln w="9525">
                <a:noFill/>
                <a:miter lim="800000"/>
                <a:headEnd/>
                <a:tailEnd/>
              </a:ln>
            </p:spPr>
            <p:txBody>
              <a:bodyPr wrap="none" lIns="0" tIns="0" rIns="0" bIns="0">
                <a:spAutoFit/>
              </a:bodyPr>
              <a:lstStyle/>
              <a:p>
                <a:r>
                  <a:rPr lang="zh-CN" altLang="zh-CN" sz="800" u="none">
                    <a:solidFill>
                      <a:srgbClr val="000000"/>
                    </a:solidFill>
                    <a:ea typeface="宋体" charset="-122"/>
                  </a:rPr>
                  <a:t>Router</a:t>
                </a:r>
                <a:endParaRPr lang="zh-CN" altLang="zh-CN" sz="1800" b="0" u="none">
                  <a:solidFill>
                    <a:schemeClr val="tx1"/>
                  </a:solidFill>
                  <a:latin typeface="Arial" charset="0"/>
                  <a:ea typeface="宋体" charset="-122"/>
                </a:endParaRPr>
              </a:p>
            </p:txBody>
          </p:sp>
          <p:sp>
            <p:nvSpPr>
              <p:cNvPr id="25718" name="Rectangle 674"/>
              <p:cNvSpPr>
                <a:spLocks noChangeArrowheads="1"/>
              </p:cNvSpPr>
              <p:nvPr/>
            </p:nvSpPr>
            <p:spPr bwMode="auto">
              <a:xfrm>
                <a:off x="4330700" y="5383996"/>
                <a:ext cx="123825" cy="122238"/>
              </a:xfrm>
              <a:prstGeom prst="rect">
                <a:avLst/>
              </a:prstGeom>
              <a:noFill/>
              <a:ln w="9525">
                <a:noFill/>
                <a:miter lim="800000"/>
                <a:headEnd/>
                <a:tailEnd/>
              </a:ln>
            </p:spPr>
            <p:txBody>
              <a:bodyPr wrap="none" lIns="0" tIns="0" rIns="0" bIns="0">
                <a:spAutoFit/>
              </a:bodyPr>
              <a:lstStyle/>
              <a:p>
                <a:r>
                  <a:rPr lang="zh-CN" altLang="zh-CN" sz="800" u="none">
                    <a:solidFill>
                      <a:srgbClr val="000000"/>
                    </a:solidFill>
                    <a:ea typeface="宋体" charset="-122"/>
                  </a:rPr>
                  <a:t>2</a:t>
                </a:r>
                <a:endParaRPr lang="zh-CN" altLang="zh-CN" sz="1800" b="0" u="none">
                  <a:solidFill>
                    <a:schemeClr val="tx1"/>
                  </a:solidFill>
                  <a:latin typeface="Arial" charset="0"/>
                  <a:ea typeface="宋体" charset="-122"/>
                </a:endParaRPr>
              </a:p>
            </p:txBody>
          </p:sp>
          <p:sp>
            <p:nvSpPr>
              <p:cNvPr id="25719" name="Rectangle 675"/>
              <p:cNvSpPr>
                <a:spLocks noChangeArrowheads="1"/>
              </p:cNvSpPr>
              <p:nvPr/>
            </p:nvSpPr>
            <p:spPr bwMode="auto">
              <a:xfrm>
                <a:off x="2609850" y="5537984"/>
                <a:ext cx="742950" cy="195263"/>
              </a:xfrm>
              <a:prstGeom prst="rect">
                <a:avLst/>
              </a:prstGeom>
              <a:solidFill>
                <a:srgbClr val="FFFFFF"/>
              </a:solidFill>
              <a:ln w="9525">
                <a:noFill/>
                <a:miter lim="800000"/>
                <a:headEnd/>
                <a:tailEnd/>
              </a:ln>
            </p:spPr>
            <p:txBody>
              <a:bodyPr/>
              <a:lstStyle/>
              <a:p>
                <a:endParaRPr lang="zh-CN" altLang="en-US"/>
              </a:p>
            </p:txBody>
          </p:sp>
          <p:sp>
            <p:nvSpPr>
              <p:cNvPr id="25720" name="Rectangle 676"/>
              <p:cNvSpPr>
                <a:spLocks noChangeArrowheads="1"/>
              </p:cNvSpPr>
              <p:nvPr/>
            </p:nvSpPr>
            <p:spPr bwMode="auto">
              <a:xfrm>
                <a:off x="2609850" y="5537984"/>
                <a:ext cx="742950" cy="195263"/>
              </a:xfrm>
              <a:prstGeom prst="rect">
                <a:avLst/>
              </a:prstGeom>
              <a:noFill/>
              <a:ln w="7" cap="rnd">
                <a:solidFill>
                  <a:srgbClr val="000000"/>
                </a:solidFill>
                <a:round/>
                <a:headEnd/>
                <a:tailEnd/>
              </a:ln>
            </p:spPr>
            <p:txBody>
              <a:bodyPr/>
              <a:lstStyle/>
              <a:p>
                <a:endParaRPr lang="zh-CN" altLang="en-US"/>
              </a:p>
            </p:txBody>
          </p:sp>
          <p:sp>
            <p:nvSpPr>
              <p:cNvPr id="25721" name="Rectangle 677"/>
              <p:cNvSpPr>
                <a:spLocks noChangeArrowheads="1"/>
              </p:cNvSpPr>
              <p:nvPr/>
            </p:nvSpPr>
            <p:spPr bwMode="auto">
              <a:xfrm>
                <a:off x="2722563" y="5579259"/>
                <a:ext cx="258763"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125</a:t>
                </a:r>
                <a:endParaRPr lang="zh-CN" altLang="zh-CN" sz="1800" b="0" u="none">
                  <a:solidFill>
                    <a:schemeClr val="tx1"/>
                  </a:solidFill>
                  <a:latin typeface="Arial" charset="0"/>
                  <a:ea typeface="宋体" charset="-122"/>
                </a:endParaRPr>
              </a:p>
            </p:txBody>
          </p:sp>
          <p:sp>
            <p:nvSpPr>
              <p:cNvPr id="25722" name="Rectangle 678"/>
              <p:cNvSpPr>
                <a:spLocks noChangeArrowheads="1"/>
              </p:cNvSpPr>
              <p:nvPr/>
            </p:nvSpPr>
            <p:spPr bwMode="auto">
              <a:xfrm>
                <a:off x="2925763" y="5579259"/>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723" name="Rectangle 679"/>
              <p:cNvSpPr>
                <a:spLocks noChangeArrowheads="1"/>
              </p:cNvSpPr>
              <p:nvPr/>
            </p:nvSpPr>
            <p:spPr bwMode="auto">
              <a:xfrm>
                <a:off x="2959100" y="5579259"/>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724" name="Rectangle 680"/>
              <p:cNvSpPr>
                <a:spLocks noChangeArrowheads="1"/>
              </p:cNvSpPr>
              <p:nvPr/>
            </p:nvSpPr>
            <p:spPr bwMode="auto">
              <a:xfrm>
                <a:off x="3025775" y="5579259"/>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725" name="Rectangle 681"/>
              <p:cNvSpPr>
                <a:spLocks noChangeArrowheads="1"/>
              </p:cNvSpPr>
              <p:nvPr/>
            </p:nvSpPr>
            <p:spPr bwMode="auto">
              <a:xfrm>
                <a:off x="3060700" y="5579259"/>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726" name="Rectangle 682"/>
              <p:cNvSpPr>
                <a:spLocks noChangeArrowheads="1"/>
              </p:cNvSpPr>
              <p:nvPr/>
            </p:nvSpPr>
            <p:spPr bwMode="auto">
              <a:xfrm>
                <a:off x="3127375" y="5579259"/>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727" name="Rectangle 683"/>
              <p:cNvSpPr>
                <a:spLocks noChangeArrowheads="1"/>
              </p:cNvSpPr>
              <p:nvPr/>
            </p:nvSpPr>
            <p:spPr bwMode="auto">
              <a:xfrm>
                <a:off x="3160713" y="5579259"/>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728" name="Rectangle 684"/>
              <p:cNvSpPr>
                <a:spLocks noChangeArrowheads="1"/>
              </p:cNvSpPr>
              <p:nvPr/>
            </p:nvSpPr>
            <p:spPr bwMode="auto">
              <a:xfrm>
                <a:off x="3352800" y="5537984"/>
                <a:ext cx="471488" cy="195263"/>
              </a:xfrm>
              <a:prstGeom prst="rect">
                <a:avLst/>
              </a:prstGeom>
              <a:solidFill>
                <a:srgbClr val="FFFFFF"/>
              </a:solidFill>
              <a:ln w="9525">
                <a:noFill/>
                <a:miter lim="800000"/>
                <a:headEnd/>
                <a:tailEnd/>
              </a:ln>
            </p:spPr>
            <p:txBody>
              <a:bodyPr/>
              <a:lstStyle/>
              <a:p>
                <a:endParaRPr lang="zh-CN" altLang="en-US"/>
              </a:p>
            </p:txBody>
          </p:sp>
          <p:sp>
            <p:nvSpPr>
              <p:cNvPr id="25729" name="Rectangle 685"/>
              <p:cNvSpPr>
                <a:spLocks noChangeArrowheads="1"/>
              </p:cNvSpPr>
              <p:nvPr/>
            </p:nvSpPr>
            <p:spPr bwMode="auto">
              <a:xfrm>
                <a:off x="3352800" y="5537984"/>
                <a:ext cx="471488" cy="195263"/>
              </a:xfrm>
              <a:prstGeom prst="rect">
                <a:avLst/>
              </a:prstGeom>
              <a:noFill/>
              <a:ln w="7" cap="rnd">
                <a:solidFill>
                  <a:srgbClr val="000000"/>
                </a:solidFill>
                <a:round/>
                <a:headEnd/>
                <a:tailEnd/>
              </a:ln>
            </p:spPr>
            <p:txBody>
              <a:bodyPr/>
              <a:lstStyle/>
              <a:p>
                <a:endParaRPr lang="zh-CN" altLang="en-US"/>
              </a:p>
            </p:txBody>
          </p:sp>
          <p:sp>
            <p:nvSpPr>
              <p:cNvPr id="25730" name="Rectangle 686"/>
              <p:cNvSpPr>
                <a:spLocks noChangeArrowheads="1"/>
              </p:cNvSpPr>
              <p:nvPr/>
            </p:nvSpPr>
            <p:spPr bwMode="auto">
              <a:xfrm>
                <a:off x="3554413" y="5579259"/>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4</a:t>
                </a:r>
                <a:endParaRPr lang="zh-CN" altLang="zh-CN" sz="1800" b="0" u="none">
                  <a:solidFill>
                    <a:schemeClr val="tx1"/>
                  </a:solidFill>
                  <a:latin typeface="Arial" charset="0"/>
                  <a:ea typeface="宋体" charset="-122"/>
                </a:endParaRPr>
              </a:p>
            </p:txBody>
          </p:sp>
          <p:sp>
            <p:nvSpPr>
              <p:cNvPr id="25731" name="Rectangle 687"/>
              <p:cNvSpPr>
                <a:spLocks noChangeArrowheads="1"/>
              </p:cNvSpPr>
              <p:nvPr/>
            </p:nvSpPr>
            <p:spPr bwMode="auto">
              <a:xfrm>
                <a:off x="3824288" y="5537984"/>
                <a:ext cx="674688" cy="195263"/>
              </a:xfrm>
              <a:prstGeom prst="rect">
                <a:avLst/>
              </a:prstGeom>
              <a:solidFill>
                <a:srgbClr val="FFFFFF"/>
              </a:solidFill>
              <a:ln w="9525">
                <a:noFill/>
                <a:miter lim="800000"/>
                <a:headEnd/>
                <a:tailEnd/>
              </a:ln>
            </p:spPr>
            <p:txBody>
              <a:bodyPr/>
              <a:lstStyle/>
              <a:p>
                <a:endParaRPr lang="zh-CN" altLang="en-US"/>
              </a:p>
            </p:txBody>
          </p:sp>
          <p:sp>
            <p:nvSpPr>
              <p:cNvPr id="25732" name="Rectangle 688"/>
              <p:cNvSpPr>
                <a:spLocks noChangeArrowheads="1"/>
              </p:cNvSpPr>
              <p:nvPr/>
            </p:nvSpPr>
            <p:spPr bwMode="auto">
              <a:xfrm>
                <a:off x="3824288" y="5537984"/>
                <a:ext cx="674688" cy="195263"/>
              </a:xfrm>
              <a:prstGeom prst="rect">
                <a:avLst/>
              </a:prstGeom>
              <a:noFill/>
              <a:ln w="7" cap="rnd">
                <a:solidFill>
                  <a:srgbClr val="000000"/>
                </a:solidFill>
                <a:round/>
                <a:headEnd/>
                <a:tailEnd/>
              </a:ln>
            </p:spPr>
            <p:txBody>
              <a:bodyPr/>
              <a:lstStyle/>
              <a:p>
                <a:endParaRPr lang="zh-CN" altLang="en-US"/>
              </a:p>
            </p:txBody>
          </p:sp>
          <p:sp>
            <p:nvSpPr>
              <p:cNvPr id="25733" name="Rectangle 689"/>
              <p:cNvSpPr>
                <a:spLocks noChangeArrowheads="1"/>
              </p:cNvSpPr>
              <p:nvPr/>
            </p:nvSpPr>
            <p:spPr bwMode="auto">
              <a:xfrm>
                <a:off x="3948113" y="5579259"/>
                <a:ext cx="42703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Router</a:t>
                </a:r>
                <a:endParaRPr lang="zh-CN" altLang="zh-CN" sz="1800" b="0" u="none">
                  <a:solidFill>
                    <a:schemeClr val="tx1"/>
                  </a:solidFill>
                  <a:latin typeface="Arial" charset="0"/>
                  <a:ea typeface="宋体" charset="-122"/>
                </a:endParaRPr>
              </a:p>
            </p:txBody>
          </p:sp>
          <p:sp>
            <p:nvSpPr>
              <p:cNvPr id="25734" name="Rectangle 690"/>
              <p:cNvSpPr>
                <a:spLocks noChangeArrowheads="1"/>
              </p:cNvSpPr>
              <p:nvPr/>
            </p:nvSpPr>
            <p:spPr bwMode="auto">
              <a:xfrm>
                <a:off x="4308475" y="5579259"/>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5</a:t>
                </a:r>
                <a:endParaRPr lang="zh-CN" altLang="zh-CN" sz="1800" b="0" u="none">
                  <a:solidFill>
                    <a:schemeClr val="tx1"/>
                  </a:solidFill>
                  <a:latin typeface="Arial" charset="0"/>
                  <a:ea typeface="宋体" charset="-122"/>
                </a:endParaRPr>
              </a:p>
            </p:txBody>
          </p:sp>
          <p:sp>
            <p:nvSpPr>
              <p:cNvPr id="25735" name="Rectangle 691"/>
              <p:cNvSpPr>
                <a:spLocks noChangeArrowheads="1"/>
              </p:cNvSpPr>
              <p:nvPr/>
            </p:nvSpPr>
            <p:spPr bwMode="auto">
              <a:xfrm>
                <a:off x="2609850" y="5733246"/>
                <a:ext cx="742950" cy="195263"/>
              </a:xfrm>
              <a:prstGeom prst="rect">
                <a:avLst/>
              </a:prstGeom>
              <a:solidFill>
                <a:srgbClr val="FFFFFF"/>
              </a:solidFill>
              <a:ln w="9525">
                <a:noFill/>
                <a:miter lim="800000"/>
                <a:headEnd/>
                <a:tailEnd/>
              </a:ln>
            </p:spPr>
            <p:txBody>
              <a:bodyPr/>
              <a:lstStyle/>
              <a:p>
                <a:endParaRPr lang="zh-CN" altLang="en-US"/>
              </a:p>
            </p:txBody>
          </p:sp>
          <p:sp>
            <p:nvSpPr>
              <p:cNvPr id="25736" name="Rectangle 692"/>
              <p:cNvSpPr>
                <a:spLocks noChangeArrowheads="1"/>
              </p:cNvSpPr>
              <p:nvPr/>
            </p:nvSpPr>
            <p:spPr bwMode="auto">
              <a:xfrm>
                <a:off x="2609850" y="5733246"/>
                <a:ext cx="742950" cy="195263"/>
              </a:xfrm>
              <a:prstGeom prst="rect">
                <a:avLst/>
              </a:prstGeom>
              <a:noFill/>
              <a:ln w="7" cap="rnd">
                <a:solidFill>
                  <a:srgbClr val="000000"/>
                </a:solidFill>
                <a:round/>
                <a:headEnd/>
                <a:tailEnd/>
              </a:ln>
            </p:spPr>
            <p:txBody>
              <a:bodyPr/>
              <a:lstStyle/>
              <a:p>
                <a:endParaRPr lang="zh-CN" altLang="en-US"/>
              </a:p>
            </p:txBody>
          </p:sp>
          <p:sp>
            <p:nvSpPr>
              <p:cNvPr id="25737" name="Rectangle 693"/>
              <p:cNvSpPr>
                <a:spLocks noChangeArrowheads="1"/>
              </p:cNvSpPr>
              <p:nvPr/>
            </p:nvSpPr>
            <p:spPr bwMode="auto">
              <a:xfrm>
                <a:off x="2722563" y="5774521"/>
                <a:ext cx="258763"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212</a:t>
                </a:r>
                <a:endParaRPr lang="zh-CN" altLang="zh-CN" sz="1800" b="0" u="none">
                  <a:solidFill>
                    <a:schemeClr val="tx1"/>
                  </a:solidFill>
                  <a:latin typeface="Arial" charset="0"/>
                  <a:ea typeface="宋体" charset="-122"/>
                </a:endParaRPr>
              </a:p>
            </p:txBody>
          </p:sp>
          <p:sp>
            <p:nvSpPr>
              <p:cNvPr id="25738" name="Rectangle 694"/>
              <p:cNvSpPr>
                <a:spLocks noChangeArrowheads="1"/>
              </p:cNvSpPr>
              <p:nvPr/>
            </p:nvSpPr>
            <p:spPr bwMode="auto">
              <a:xfrm>
                <a:off x="2925763" y="5774521"/>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739" name="Rectangle 695"/>
              <p:cNvSpPr>
                <a:spLocks noChangeArrowheads="1"/>
              </p:cNvSpPr>
              <p:nvPr/>
            </p:nvSpPr>
            <p:spPr bwMode="auto">
              <a:xfrm>
                <a:off x="2959100" y="5774521"/>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740" name="Rectangle 696"/>
              <p:cNvSpPr>
                <a:spLocks noChangeArrowheads="1"/>
              </p:cNvSpPr>
              <p:nvPr/>
            </p:nvSpPr>
            <p:spPr bwMode="auto">
              <a:xfrm>
                <a:off x="3025775" y="5774521"/>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741" name="Rectangle 697"/>
              <p:cNvSpPr>
                <a:spLocks noChangeArrowheads="1"/>
              </p:cNvSpPr>
              <p:nvPr/>
            </p:nvSpPr>
            <p:spPr bwMode="auto">
              <a:xfrm>
                <a:off x="3060700" y="5774521"/>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742" name="Rectangle 698"/>
              <p:cNvSpPr>
                <a:spLocks noChangeArrowheads="1"/>
              </p:cNvSpPr>
              <p:nvPr/>
            </p:nvSpPr>
            <p:spPr bwMode="auto">
              <a:xfrm>
                <a:off x="3127375" y="5774521"/>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743" name="Rectangle 699"/>
              <p:cNvSpPr>
                <a:spLocks noChangeArrowheads="1"/>
              </p:cNvSpPr>
              <p:nvPr/>
            </p:nvSpPr>
            <p:spPr bwMode="auto">
              <a:xfrm>
                <a:off x="3160713" y="5774521"/>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744" name="Rectangle 700"/>
              <p:cNvSpPr>
                <a:spLocks noChangeArrowheads="1"/>
              </p:cNvSpPr>
              <p:nvPr/>
            </p:nvSpPr>
            <p:spPr bwMode="auto">
              <a:xfrm>
                <a:off x="3352800" y="5733246"/>
                <a:ext cx="471488" cy="195263"/>
              </a:xfrm>
              <a:prstGeom prst="rect">
                <a:avLst/>
              </a:prstGeom>
              <a:solidFill>
                <a:srgbClr val="FFFFFF"/>
              </a:solidFill>
              <a:ln w="9525">
                <a:noFill/>
                <a:miter lim="800000"/>
                <a:headEnd/>
                <a:tailEnd/>
              </a:ln>
            </p:spPr>
            <p:txBody>
              <a:bodyPr/>
              <a:lstStyle/>
              <a:p>
                <a:endParaRPr lang="zh-CN" altLang="en-US"/>
              </a:p>
            </p:txBody>
          </p:sp>
          <p:sp>
            <p:nvSpPr>
              <p:cNvPr id="25745" name="Rectangle 701"/>
              <p:cNvSpPr>
                <a:spLocks noChangeArrowheads="1"/>
              </p:cNvSpPr>
              <p:nvPr/>
            </p:nvSpPr>
            <p:spPr bwMode="auto">
              <a:xfrm>
                <a:off x="3352800" y="5733246"/>
                <a:ext cx="471488" cy="195263"/>
              </a:xfrm>
              <a:prstGeom prst="rect">
                <a:avLst/>
              </a:prstGeom>
              <a:noFill/>
              <a:ln w="7" cap="rnd">
                <a:solidFill>
                  <a:srgbClr val="000000"/>
                </a:solidFill>
                <a:round/>
                <a:headEnd/>
                <a:tailEnd/>
              </a:ln>
            </p:spPr>
            <p:txBody>
              <a:bodyPr/>
              <a:lstStyle/>
              <a:p>
                <a:endParaRPr lang="zh-CN" altLang="en-US"/>
              </a:p>
            </p:txBody>
          </p:sp>
          <p:sp>
            <p:nvSpPr>
              <p:cNvPr id="25746" name="Rectangle 702"/>
              <p:cNvSpPr>
                <a:spLocks noChangeArrowheads="1"/>
              </p:cNvSpPr>
              <p:nvPr/>
            </p:nvSpPr>
            <p:spPr bwMode="auto">
              <a:xfrm>
                <a:off x="3521075" y="5774521"/>
                <a:ext cx="190500"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10</a:t>
                </a:r>
                <a:endParaRPr lang="zh-CN" altLang="zh-CN" sz="1800" b="0" u="none">
                  <a:solidFill>
                    <a:schemeClr val="tx1"/>
                  </a:solidFill>
                  <a:latin typeface="Arial" charset="0"/>
                  <a:ea typeface="宋体" charset="-122"/>
                </a:endParaRPr>
              </a:p>
            </p:txBody>
          </p:sp>
          <p:sp>
            <p:nvSpPr>
              <p:cNvPr id="25747" name="Rectangle 703"/>
              <p:cNvSpPr>
                <a:spLocks noChangeArrowheads="1"/>
              </p:cNvSpPr>
              <p:nvPr/>
            </p:nvSpPr>
            <p:spPr bwMode="auto">
              <a:xfrm>
                <a:off x="3824288" y="5733246"/>
                <a:ext cx="674688" cy="195263"/>
              </a:xfrm>
              <a:prstGeom prst="rect">
                <a:avLst/>
              </a:prstGeom>
              <a:solidFill>
                <a:srgbClr val="FFFFFF"/>
              </a:solidFill>
              <a:ln w="9525">
                <a:noFill/>
                <a:miter lim="800000"/>
                <a:headEnd/>
                <a:tailEnd/>
              </a:ln>
            </p:spPr>
            <p:txBody>
              <a:bodyPr/>
              <a:lstStyle/>
              <a:p>
                <a:endParaRPr lang="zh-CN" altLang="en-US"/>
              </a:p>
            </p:txBody>
          </p:sp>
          <p:sp>
            <p:nvSpPr>
              <p:cNvPr id="25748" name="Rectangle 704"/>
              <p:cNvSpPr>
                <a:spLocks noChangeArrowheads="1"/>
              </p:cNvSpPr>
              <p:nvPr/>
            </p:nvSpPr>
            <p:spPr bwMode="auto">
              <a:xfrm>
                <a:off x="3824288" y="5733246"/>
                <a:ext cx="674688" cy="195263"/>
              </a:xfrm>
              <a:prstGeom prst="rect">
                <a:avLst/>
              </a:prstGeom>
              <a:noFill/>
              <a:ln w="7" cap="rnd">
                <a:solidFill>
                  <a:srgbClr val="000000"/>
                </a:solidFill>
                <a:round/>
                <a:headEnd/>
                <a:tailEnd/>
              </a:ln>
            </p:spPr>
            <p:txBody>
              <a:bodyPr/>
              <a:lstStyle/>
              <a:p>
                <a:endParaRPr lang="zh-CN" altLang="en-US"/>
              </a:p>
            </p:txBody>
          </p:sp>
          <p:sp>
            <p:nvSpPr>
              <p:cNvPr id="25749" name="Rectangle 705"/>
              <p:cNvSpPr>
                <a:spLocks noChangeArrowheads="1"/>
              </p:cNvSpPr>
              <p:nvPr/>
            </p:nvSpPr>
            <p:spPr bwMode="auto">
              <a:xfrm>
                <a:off x="3948113" y="5774521"/>
                <a:ext cx="42703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Router</a:t>
                </a:r>
                <a:endParaRPr lang="zh-CN" altLang="zh-CN" sz="1800" b="0" u="none">
                  <a:solidFill>
                    <a:schemeClr val="tx1"/>
                  </a:solidFill>
                  <a:latin typeface="Arial" charset="0"/>
                  <a:ea typeface="宋体" charset="-122"/>
                </a:endParaRPr>
              </a:p>
            </p:txBody>
          </p:sp>
          <p:sp>
            <p:nvSpPr>
              <p:cNvPr id="25750" name="Rectangle 706"/>
              <p:cNvSpPr>
                <a:spLocks noChangeArrowheads="1"/>
              </p:cNvSpPr>
              <p:nvPr/>
            </p:nvSpPr>
            <p:spPr bwMode="auto">
              <a:xfrm>
                <a:off x="4308475" y="5774521"/>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6</a:t>
                </a:r>
                <a:endParaRPr lang="zh-CN" altLang="zh-CN" sz="1800" b="0" u="none">
                  <a:solidFill>
                    <a:schemeClr val="tx1"/>
                  </a:solidFill>
                  <a:latin typeface="Arial" charset="0"/>
                  <a:ea typeface="宋体" charset="-122"/>
                </a:endParaRPr>
              </a:p>
            </p:txBody>
          </p:sp>
          <p:sp>
            <p:nvSpPr>
              <p:cNvPr id="25751" name="Rectangle 707"/>
              <p:cNvSpPr>
                <a:spLocks noChangeArrowheads="1"/>
              </p:cNvSpPr>
              <p:nvPr/>
            </p:nvSpPr>
            <p:spPr bwMode="auto">
              <a:xfrm>
                <a:off x="2609850" y="5928509"/>
                <a:ext cx="742950" cy="195263"/>
              </a:xfrm>
              <a:prstGeom prst="rect">
                <a:avLst/>
              </a:prstGeom>
              <a:solidFill>
                <a:srgbClr val="FFFFFF"/>
              </a:solidFill>
              <a:ln w="9525">
                <a:noFill/>
                <a:miter lim="800000"/>
                <a:headEnd/>
                <a:tailEnd/>
              </a:ln>
            </p:spPr>
            <p:txBody>
              <a:bodyPr/>
              <a:lstStyle/>
              <a:p>
                <a:endParaRPr lang="zh-CN" altLang="en-US"/>
              </a:p>
            </p:txBody>
          </p:sp>
          <p:sp>
            <p:nvSpPr>
              <p:cNvPr id="25752" name="Rectangle 708"/>
              <p:cNvSpPr>
                <a:spLocks noChangeArrowheads="1"/>
              </p:cNvSpPr>
              <p:nvPr/>
            </p:nvSpPr>
            <p:spPr bwMode="auto">
              <a:xfrm>
                <a:off x="2609850" y="5928509"/>
                <a:ext cx="742950" cy="195263"/>
              </a:xfrm>
              <a:prstGeom prst="rect">
                <a:avLst/>
              </a:prstGeom>
              <a:noFill/>
              <a:ln w="7" cap="rnd">
                <a:solidFill>
                  <a:srgbClr val="000000"/>
                </a:solidFill>
                <a:round/>
                <a:headEnd/>
                <a:tailEnd/>
              </a:ln>
            </p:spPr>
            <p:txBody>
              <a:bodyPr/>
              <a:lstStyle/>
              <a:p>
                <a:endParaRPr lang="zh-CN" altLang="en-US"/>
              </a:p>
            </p:txBody>
          </p:sp>
          <p:sp>
            <p:nvSpPr>
              <p:cNvPr id="25753" name="Rectangle 709"/>
              <p:cNvSpPr>
                <a:spLocks noChangeArrowheads="1"/>
              </p:cNvSpPr>
              <p:nvPr/>
            </p:nvSpPr>
            <p:spPr bwMode="auto">
              <a:xfrm>
                <a:off x="2722563" y="5969784"/>
                <a:ext cx="258763"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220</a:t>
                </a:r>
                <a:endParaRPr lang="zh-CN" altLang="zh-CN" sz="1800" b="0" u="none">
                  <a:solidFill>
                    <a:schemeClr val="tx1"/>
                  </a:solidFill>
                  <a:latin typeface="Arial" charset="0"/>
                  <a:ea typeface="宋体" charset="-122"/>
                </a:endParaRPr>
              </a:p>
            </p:txBody>
          </p:sp>
          <p:sp>
            <p:nvSpPr>
              <p:cNvPr id="25754" name="Rectangle 710"/>
              <p:cNvSpPr>
                <a:spLocks noChangeArrowheads="1"/>
              </p:cNvSpPr>
              <p:nvPr/>
            </p:nvSpPr>
            <p:spPr bwMode="auto">
              <a:xfrm>
                <a:off x="2925763" y="5969784"/>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755" name="Rectangle 711"/>
              <p:cNvSpPr>
                <a:spLocks noChangeArrowheads="1"/>
              </p:cNvSpPr>
              <p:nvPr/>
            </p:nvSpPr>
            <p:spPr bwMode="auto">
              <a:xfrm>
                <a:off x="2959100" y="5969784"/>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756" name="Rectangle 712"/>
              <p:cNvSpPr>
                <a:spLocks noChangeArrowheads="1"/>
              </p:cNvSpPr>
              <p:nvPr/>
            </p:nvSpPr>
            <p:spPr bwMode="auto">
              <a:xfrm>
                <a:off x="3025775" y="5969784"/>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757" name="Rectangle 713"/>
              <p:cNvSpPr>
                <a:spLocks noChangeArrowheads="1"/>
              </p:cNvSpPr>
              <p:nvPr/>
            </p:nvSpPr>
            <p:spPr bwMode="auto">
              <a:xfrm>
                <a:off x="3060700" y="5969784"/>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758" name="Rectangle 714"/>
              <p:cNvSpPr>
                <a:spLocks noChangeArrowheads="1"/>
              </p:cNvSpPr>
              <p:nvPr/>
            </p:nvSpPr>
            <p:spPr bwMode="auto">
              <a:xfrm>
                <a:off x="3127375" y="5969784"/>
                <a:ext cx="9048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a:t>
                </a:r>
                <a:endParaRPr lang="zh-CN" altLang="zh-CN" sz="1800" b="0" u="none">
                  <a:solidFill>
                    <a:schemeClr val="tx1"/>
                  </a:solidFill>
                  <a:latin typeface="Arial" charset="0"/>
                  <a:ea typeface="宋体" charset="-122"/>
                </a:endParaRPr>
              </a:p>
            </p:txBody>
          </p:sp>
          <p:sp>
            <p:nvSpPr>
              <p:cNvPr id="25759" name="Rectangle 715"/>
              <p:cNvSpPr>
                <a:spLocks noChangeArrowheads="1"/>
              </p:cNvSpPr>
              <p:nvPr/>
            </p:nvSpPr>
            <p:spPr bwMode="auto">
              <a:xfrm>
                <a:off x="3160713" y="5969784"/>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0</a:t>
                </a:r>
                <a:endParaRPr lang="zh-CN" altLang="zh-CN" sz="1800" b="0" u="none">
                  <a:solidFill>
                    <a:schemeClr val="tx1"/>
                  </a:solidFill>
                  <a:latin typeface="Arial" charset="0"/>
                  <a:ea typeface="宋体" charset="-122"/>
                </a:endParaRPr>
              </a:p>
            </p:txBody>
          </p:sp>
          <p:sp>
            <p:nvSpPr>
              <p:cNvPr id="25760" name="Rectangle 716"/>
              <p:cNvSpPr>
                <a:spLocks noChangeArrowheads="1"/>
              </p:cNvSpPr>
              <p:nvPr/>
            </p:nvSpPr>
            <p:spPr bwMode="auto">
              <a:xfrm>
                <a:off x="3352800" y="5928509"/>
                <a:ext cx="471488" cy="195263"/>
              </a:xfrm>
              <a:prstGeom prst="rect">
                <a:avLst/>
              </a:prstGeom>
              <a:solidFill>
                <a:srgbClr val="FFFFFF"/>
              </a:solidFill>
              <a:ln w="9525">
                <a:noFill/>
                <a:miter lim="800000"/>
                <a:headEnd/>
                <a:tailEnd/>
              </a:ln>
            </p:spPr>
            <p:txBody>
              <a:bodyPr/>
              <a:lstStyle/>
              <a:p>
                <a:endParaRPr lang="zh-CN" altLang="en-US"/>
              </a:p>
            </p:txBody>
          </p:sp>
          <p:sp>
            <p:nvSpPr>
              <p:cNvPr id="25761" name="Rectangle 717"/>
              <p:cNvSpPr>
                <a:spLocks noChangeArrowheads="1"/>
              </p:cNvSpPr>
              <p:nvPr/>
            </p:nvSpPr>
            <p:spPr bwMode="auto">
              <a:xfrm>
                <a:off x="3352800" y="5928509"/>
                <a:ext cx="471488" cy="195263"/>
              </a:xfrm>
              <a:prstGeom prst="rect">
                <a:avLst/>
              </a:prstGeom>
              <a:noFill/>
              <a:ln w="7" cap="rnd">
                <a:solidFill>
                  <a:srgbClr val="000000"/>
                </a:solidFill>
                <a:round/>
                <a:headEnd/>
                <a:tailEnd/>
              </a:ln>
            </p:spPr>
            <p:txBody>
              <a:bodyPr/>
              <a:lstStyle/>
              <a:p>
                <a:endParaRPr lang="zh-CN" altLang="en-US"/>
              </a:p>
            </p:txBody>
          </p:sp>
          <p:sp>
            <p:nvSpPr>
              <p:cNvPr id="25762" name="Rectangle 718"/>
              <p:cNvSpPr>
                <a:spLocks noChangeArrowheads="1"/>
              </p:cNvSpPr>
              <p:nvPr/>
            </p:nvSpPr>
            <p:spPr bwMode="auto">
              <a:xfrm>
                <a:off x="3554413" y="5969784"/>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9</a:t>
                </a:r>
                <a:endParaRPr lang="zh-CN" altLang="zh-CN" sz="1800" b="0" u="none">
                  <a:solidFill>
                    <a:schemeClr val="tx1"/>
                  </a:solidFill>
                  <a:latin typeface="Arial" charset="0"/>
                  <a:ea typeface="宋体" charset="-122"/>
                </a:endParaRPr>
              </a:p>
            </p:txBody>
          </p:sp>
          <p:sp>
            <p:nvSpPr>
              <p:cNvPr id="25763" name="Rectangle 719"/>
              <p:cNvSpPr>
                <a:spLocks noChangeArrowheads="1"/>
              </p:cNvSpPr>
              <p:nvPr/>
            </p:nvSpPr>
            <p:spPr bwMode="auto">
              <a:xfrm>
                <a:off x="3824288" y="5928509"/>
                <a:ext cx="674688" cy="195263"/>
              </a:xfrm>
              <a:prstGeom prst="rect">
                <a:avLst/>
              </a:prstGeom>
              <a:solidFill>
                <a:srgbClr val="FFFFFF"/>
              </a:solidFill>
              <a:ln w="9525">
                <a:noFill/>
                <a:miter lim="800000"/>
                <a:headEnd/>
                <a:tailEnd/>
              </a:ln>
            </p:spPr>
            <p:txBody>
              <a:bodyPr/>
              <a:lstStyle/>
              <a:p>
                <a:endParaRPr lang="zh-CN" altLang="en-US"/>
              </a:p>
            </p:txBody>
          </p:sp>
          <p:sp>
            <p:nvSpPr>
              <p:cNvPr id="25764" name="Rectangle 720"/>
              <p:cNvSpPr>
                <a:spLocks noChangeArrowheads="1"/>
              </p:cNvSpPr>
              <p:nvPr/>
            </p:nvSpPr>
            <p:spPr bwMode="auto">
              <a:xfrm>
                <a:off x="3824288" y="5928509"/>
                <a:ext cx="674688" cy="195263"/>
              </a:xfrm>
              <a:prstGeom prst="rect">
                <a:avLst/>
              </a:prstGeom>
              <a:noFill/>
              <a:ln w="7" cap="rnd">
                <a:solidFill>
                  <a:srgbClr val="000000"/>
                </a:solidFill>
                <a:round/>
                <a:headEnd/>
                <a:tailEnd/>
              </a:ln>
            </p:spPr>
            <p:txBody>
              <a:bodyPr/>
              <a:lstStyle/>
              <a:p>
                <a:endParaRPr lang="zh-CN" altLang="en-US"/>
              </a:p>
            </p:txBody>
          </p:sp>
          <p:sp>
            <p:nvSpPr>
              <p:cNvPr id="25765" name="Rectangle 721"/>
              <p:cNvSpPr>
                <a:spLocks noChangeArrowheads="1"/>
              </p:cNvSpPr>
              <p:nvPr/>
            </p:nvSpPr>
            <p:spPr bwMode="auto">
              <a:xfrm>
                <a:off x="3948113" y="5969784"/>
                <a:ext cx="427038"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Router</a:t>
                </a:r>
                <a:endParaRPr lang="zh-CN" altLang="zh-CN" sz="1800" b="0" u="none">
                  <a:solidFill>
                    <a:schemeClr val="tx1"/>
                  </a:solidFill>
                  <a:latin typeface="Arial" charset="0"/>
                  <a:ea typeface="宋体" charset="-122"/>
                </a:endParaRPr>
              </a:p>
            </p:txBody>
          </p:sp>
          <p:sp>
            <p:nvSpPr>
              <p:cNvPr id="25766" name="Rectangle 722"/>
              <p:cNvSpPr>
                <a:spLocks noChangeArrowheads="1"/>
              </p:cNvSpPr>
              <p:nvPr/>
            </p:nvSpPr>
            <p:spPr bwMode="auto">
              <a:xfrm>
                <a:off x="4308475" y="5969784"/>
                <a:ext cx="123825" cy="138113"/>
              </a:xfrm>
              <a:prstGeom prst="rect">
                <a:avLst/>
              </a:prstGeom>
              <a:noFill/>
              <a:ln w="9525">
                <a:noFill/>
                <a:miter lim="800000"/>
                <a:headEnd/>
                <a:tailEnd/>
              </a:ln>
            </p:spPr>
            <p:txBody>
              <a:bodyPr wrap="none" lIns="0" tIns="0" rIns="0" bIns="0">
                <a:spAutoFit/>
              </a:bodyPr>
              <a:lstStyle/>
              <a:p>
                <a:r>
                  <a:rPr lang="zh-CN" altLang="zh-CN" sz="800" b="0" u="none">
                    <a:solidFill>
                      <a:srgbClr val="000000"/>
                    </a:solidFill>
                    <a:ea typeface="宋体" charset="-122"/>
                  </a:rPr>
                  <a:t>6</a:t>
                </a:r>
                <a:endParaRPr lang="zh-CN" altLang="zh-CN" sz="1800" b="0" u="none">
                  <a:solidFill>
                    <a:schemeClr val="tx1"/>
                  </a:solidFill>
                  <a:latin typeface="Arial" charset="0"/>
                  <a:ea typeface="宋体" charset="-122"/>
                </a:endParaRPr>
              </a:p>
            </p:txBody>
          </p:sp>
          <p:sp>
            <p:nvSpPr>
              <p:cNvPr id="25767" name="Freeform 732"/>
              <p:cNvSpPr>
                <a:spLocks/>
              </p:cNvSpPr>
              <p:nvPr/>
            </p:nvSpPr>
            <p:spPr bwMode="auto">
              <a:xfrm>
                <a:off x="2339975" y="4782334"/>
                <a:ext cx="269875" cy="146050"/>
              </a:xfrm>
              <a:custGeom>
                <a:avLst/>
                <a:gdLst>
                  <a:gd name="T0" fmla="*/ 170 w 170"/>
                  <a:gd name="T1" fmla="*/ 46 h 92"/>
                  <a:gd name="T2" fmla="*/ 106 w 170"/>
                  <a:gd name="T3" fmla="*/ 0 h 92"/>
                  <a:gd name="T4" fmla="*/ 106 w 170"/>
                  <a:gd name="T5" fmla="*/ 30 h 92"/>
                  <a:gd name="T6" fmla="*/ 0 w 170"/>
                  <a:gd name="T7" fmla="*/ 30 h 92"/>
                  <a:gd name="T8" fmla="*/ 0 w 170"/>
                  <a:gd name="T9" fmla="*/ 61 h 92"/>
                  <a:gd name="T10" fmla="*/ 106 w 170"/>
                  <a:gd name="T11" fmla="*/ 61 h 92"/>
                  <a:gd name="T12" fmla="*/ 106 w 170"/>
                  <a:gd name="T13" fmla="*/ 92 h 92"/>
                  <a:gd name="T14" fmla="*/ 170 w 170"/>
                  <a:gd name="T15" fmla="*/ 46 h 92"/>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92"/>
                  <a:gd name="T26" fmla="*/ 170 w 170"/>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92">
                    <a:moveTo>
                      <a:pt x="170" y="46"/>
                    </a:moveTo>
                    <a:lnTo>
                      <a:pt x="106" y="0"/>
                    </a:lnTo>
                    <a:lnTo>
                      <a:pt x="106" y="30"/>
                    </a:lnTo>
                    <a:lnTo>
                      <a:pt x="0" y="30"/>
                    </a:lnTo>
                    <a:lnTo>
                      <a:pt x="0" y="61"/>
                    </a:lnTo>
                    <a:lnTo>
                      <a:pt x="106" y="61"/>
                    </a:lnTo>
                    <a:lnTo>
                      <a:pt x="106" y="92"/>
                    </a:lnTo>
                    <a:lnTo>
                      <a:pt x="170" y="46"/>
                    </a:lnTo>
                    <a:close/>
                  </a:path>
                </a:pathLst>
              </a:custGeom>
              <a:solidFill>
                <a:srgbClr val="CDCDCD"/>
              </a:solidFill>
              <a:ln w="9525">
                <a:noFill/>
                <a:round/>
                <a:headEnd/>
                <a:tailEnd/>
              </a:ln>
            </p:spPr>
            <p:txBody>
              <a:bodyPr/>
              <a:lstStyle/>
              <a:p>
                <a:endParaRPr lang="zh-CN" altLang="en-US"/>
              </a:p>
            </p:txBody>
          </p:sp>
          <p:sp>
            <p:nvSpPr>
              <p:cNvPr id="25768" name="Freeform 733"/>
              <p:cNvSpPr>
                <a:spLocks/>
              </p:cNvSpPr>
              <p:nvPr/>
            </p:nvSpPr>
            <p:spPr bwMode="auto">
              <a:xfrm>
                <a:off x="2339975" y="4782334"/>
                <a:ext cx="269875" cy="146050"/>
              </a:xfrm>
              <a:custGeom>
                <a:avLst/>
                <a:gdLst>
                  <a:gd name="T0" fmla="*/ 170 w 170"/>
                  <a:gd name="T1" fmla="*/ 46 h 92"/>
                  <a:gd name="T2" fmla="*/ 106 w 170"/>
                  <a:gd name="T3" fmla="*/ 0 h 92"/>
                  <a:gd name="T4" fmla="*/ 106 w 170"/>
                  <a:gd name="T5" fmla="*/ 30 h 92"/>
                  <a:gd name="T6" fmla="*/ 0 w 170"/>
                  <a:gd name="T7" fmla="*/ 30 h 92"/>
                  <a:gd name="T8" fmla="*/ 0 w 170"/>
                  <a:gd name="T9" fmla="*/ 61 h 92"/>
                  <a:gd name="T10" fmla="*/ 106 w 170"/>
                  <a:gd name="T11" fmla="*/ 61 h 92"/>
                  <a:gd name="T12" fmla="*/ 106 w 170"/>
                  <a:gd name="T13" fmla="*/ 92 h 92"/>
                  <a:gd name="T14" fmla="*/ 170 w 170"/>
                  <a:gd name="T15" fmla="*/ 46 h 92"/>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92"/>
                  <a:gd name="T26" fmla="*/ 170 w 170"/>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92">
                    <a:moveTo>
                      <a:pt x="170" y="46"/>
                    </a:moveTo>
                    <a:lnTo>
                      <a:pt x="106" y="0"/>
                    </a:lnTo>
                    <a:lnTo>
                      <a:pt x="106" y="30"/>
                    </a:lnTo>
                    <a:lnTo>
                      <a:pt x="0" y="30"/>
                    </a:lnTo>
                    <a:lnTo>
                      <a:pt x="0" y="61"/>
                    </a:lnTo>
                    <a:lnTo>
                      <a:pt x="106" y="61"/>
                    </a:lnTo>
                    <a:lnTo>
                      <a:pt x="106" y="92"/>
                    </a:lnTo>
                    <a:lnTo>
                      <a:pt x="170" y="46"/>
                    </a:lnTo>
                    <a:close/>
                  </a:path>
                </a:pathLst>
              </a:custGeom>
              <a:noFill/>
              <a:ln w="7" cap="rnd">
                <a:solidFill>
                  <a:srgbClr val="000000"/>
                </a:solidFill>
                <a:prstDash val="solid"/>
                <a:round/>
                <a:headEnd/>
                <a:tailEnd/>
              </a:ln>
            </p:spPr>
            <p:txBody>
              <a:bodyPr/>
              <a:lstStyle/>
              <a:p>
                <a:endParaRPr lang="zh-CN" altLang="en-US"/>
              </a:p>
            </p:txBody>
          </p:sp>
          <p:sp>
            <p:nvSpPr>
              <p:cNvPr id="25769" name="Freeform 734"/>
              <p:cNvSpPr>
                <a:spLocks/>
              </p:cNvSpPr>
              <p:nvPr/>
            </p:nvSpPr>
            <p:spPr bwMode="auto">
              <a:xfrm>
                <a:off x="2339975" y="5172859"/>
                <a:ext cx="269875" cy="146050"/>
              </a:xfrm>
              <a:custGeom>
                <a:avLst/>
                <a:gdLst>
                  <a:gd name="T0" fmla="*/ 170 w 170"/>
                  <a:gd name="T1" fmla="*/ 46 h 92"/>
                  <a:gd name="T2" fmla="*/ 106 w 170"/>
                  <a:gd name="T3" fmla="*/ 0 h 92"/>
                  <a:gd name="T4" fmla="*/ 106 w 170"/>
                  <a:gd name="T5" fmla="*/ 30 h 92"/>
                  <a:gd name="T6" fmla="*/ 0 w 170"/>
                  <a:gd name="T7" fmla="*/ 30 h 92"/>
                  <a:gd name="T8" fmla="*/ 0 w 170"/>
                  <a:gd name="T9" fmla="*/ 61 h 92"/>
                  <a:gd name="T10" fmla="*/ 106 w 170"/>
                  <a:gd name="T11" fmla="*/ 61 h 92"/>
                  <a:gd name="T12" fmla="*/ 106 w 170"/>
                  <a:gd name="T13" fmla="*/ 92 h 92"/>
                  <a:gd name="T14" fmla="*/ 170 w 170"/>
                  <a:gd name="T15" fmla="*/ 46 h 92"/>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92"/>
                  <a:gd name="T26" fmla="*/ 170 w 170"/>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92">
                    <a:moveTo>
                      <a:pt x="170" y="46"/>
                    </a:moveTo>
                    <a:lnTo>
                      <a:pt x="106" y="0"/>
                    </a:lnTo>
                    <a:lnTo>
                      <a:pt x="106" y="30"/>
                    </a:lnTo>
                    <a:lnTo>
                      <a:pt x="0" y="30"/>
                    </a:lnTo>
                    <a:lnTo>
                      <a:pt x="0" y="61"/>
                    </a:lnTo>
                    <a:lnTo>
                      <a:pt x="106" y="61"/>
                    </a:lnTo>
                    <a:lnTo>
                      <a:pt x="106" y="92"/>
                    </a:lnTo>
                    <a:lnTo>
                      <a:pt x="170" y="46"/>
                    </a:lnTo>
                    <a:close/>
                  </a:path>
                </a:pathLst>
              </a:custGeom>
              <a:solidFill>
                <a:srgbClr val="CDCDCD"/>
              </a:solidFill>
              <a:ln w="9525">
                <a:noFill/>
                <a:round/>
                <a:headEnd/>
                <a:tailEnd/>
              </a:ln>
            </p:spPr>
            <p:txBody>
              <a:bodyPr/>
              <a:lstStyle/>
              <a:p>
                <a:endParaRPr lang="zh-CN" altLang="en-US"/>
              </a:p>
            </p:txBody>
          </p:sp>
          <p:sp>
            <p:nvSpPr>
              <p:cNvPr id="25770" name="Freeform 735"/>
              <p:cNvSpPr>
                <a:spLocks/>
              </p:cNvSpPr>
              <p:nvPr/>
            </p:nvSpPr>
            <p:spPr bwMode="auto">
              <a:xfrm>
                <a:off x="2339975" y="5172859"/>
                <a:ext cx="269875" cy="146050"/>
              </a:xfrm>
              <a:custGeom>
                <a:avLst/>
                <a:gdLst>
                  <a:gd name="T0" fmla="*/ 170 w 170"/>
                  <a:gd name="T1" fmla="*/ 46 h 92"/>
                  <a:gd name="T2" fmla="*/ 106 w 170"/>
                  <a:gd name="T3" fmla="*/ 0 h 92"/>
                  <a:gd name="T4" fmla="*/ 106 w 170"/>
                  <a:gd name="T5" fmla="*/ 30 h 92"/>
                  <a:gd name="T6" fmla="*/ 0 w 170"/>
                  <a:gd name="T7" fmla="*/ 30 h 92"/>
                  <a:gd name="T8" fmla="*/ 0 w 170"/>
                  <a:gd name="T9" fmla="*/ 61 h 92"/>
                  <a:gd name="T10" fmla="*/ 106 w 170"/>
                  <a:gd name="T11" fmla="*/ 61 h 92"/>
                  <a:gd name="T12" fmla="*/ 106 w 170"/>
                  <a:gd name="T13" fmla="*/ 92 h 92"/>
                  <a:gd name="T14" fmla="*/ 170 w 170"/>
                  <a:gd name="T15" fmla="*/ 46 h 92"/>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92"/>
                  <a:gd name="T26" fmla="*/ 170 w 170"/>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92">
                    <a:moveTo>
                      <a:pt x="170" y="46"/>
                    </a:moveTo>
                    <a:lnTo>
                      <a:pt x="106" y="0"/>
                    </a:lnTo>
                    <a:lnTo>
                      <a:pt x="106" y="30"/>
                    </a:lnTo>
                    <a:lnTo>
                      <a:pt x="0" y="30"/>
                    </a:lnTo>
                    <a:lnTo>
                      <a:pt x="0" y="61"/>
                    </a:lnTo>
                    <a:lnTo>
                      <a:pt x="106" y="61"/>
                    </a:lnTo>
                    <a:lnTo>
                      <a:pt x="106" y="92"/>
                    </a:lnTo>
                    <a:lnTo>
                      <a:pt x="170" y="46"/>
                    </a:lnTo>
                    <a:close/>
                  </a:path>
                </a:pathLst>
              </a:custGeom>
              <a:noFill/>
              <a:ln w="7" cap="rnd">
                <a:solidFill>
                  <a:srgbClr val="000000"/>
                </a:solidFill>
                <a:prstDash val="solid"/>
                <a:round/>
                <a:headEnd/>
                <a:tailEnd/>
              </a:ln>
            </p:spPr>
            <p:txBody>
              <a:bodyPr/>
              <a:lstStyle/>
              <a:p>
                <a:endParaRPr lang="zh-CN" altLang="en-US"/>
              </a:p>
            </p:txBody>
          </p:sp>
          <p:sp>
            <p:nvSpPr>
              <p:cNvPr id="25771" name="Freeform 736"/>
              <p:cNvSpPr>
                <a:spLocks/>
              </p:cNvSpPr>
              <p:nvPr/>
            </p:nvSpPr>
            <p:spPr bwMode="auto">
              <a:xfrm>
                <a:off x="2339975" y="5368121"/>
                <a:ext cx="269875" cy="146050"/>
              </a:xfrm>
              <a:custGeom>
                <a:avLst/>
                <a:gdLst>
                  <a:gd name="T0" fmla="*/ 170 w 170"/>
                  <a:gd name="T1" fmla="*/ 46 h 92"/>
                  <a:gd name="T2" fmla="*/ 106 w 170"/>
                  <a:gd name="T3" fmla="*/ 0 h 92"/>
                  <a:gd name="T4" fmla="*/ 106 w 170"/>
                  <a:gd name="T5" fmla="*/ 30 h 92"/>
                  <a:gd name="T6" fmla="*/ 0 w 170"/>
                  <a:gd name="T7" fmla="*/ 30 h 92"/>
                  <a:gd name="T8" fmla="*/ 0 w 170"/>
                  <a:gd name="T9" fmla="*/ 61 h 92"/>
                  <a:gd name="T10" fmla="*/ 106 w 170"/>
                  <a:gd name="T11" fmla="*/ 61 h 92"/>
                  <a:gd name="T12" fmla="*/ 106 w 170"/>
                  <a:gd name="T13" fmla="*/ 92 h 92"/>
                  <a:gd name="T14" fmla="*/ 170 w 170"/>
                  <a:gd name="T15" fmla="*/ 46 h 92"/>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92"/>
                  <a:gd name="T26" fmla="*/ 170 w 170"/>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92">
                    <a:moveTo>
                      <a:pt x="170" y="46"/>
                    </a:moveTo>
                    <a:lnTo>
                      <a:pt x="106" y="0"/>
                    </a:lnTo>
                    <a:lnTo>
                      <a:pt x="106" y="30"/>
                    </a:lnTo>
                    <a:lnTo>
                      <a:pt x="0" y="30"/>
                    </a:lnTo>
                    <a:lnTo>
                      <a:pt x="0" y="61"/>
                    </a:lnTo>
                    <a:lnTo>
                      <a:pt x="106" y="61"/>
                    </a:lnTo>
                    <a:lnTo>
                      <a:pt x="106" y="92"/>
                    </a:lnTo>
                    <a:lnTo>
                      <a:pt x="170" y="46"/>
                    </a:lnTo>
                    <a:close/>
                  </a:path>
                </a:pathLst>
              </a:custGeom>
              <a:solidFill>
                <a:srgbClr val="CDCDCD"/>
              </a:solidFill>
              <a:ln w="9525">
                <a:noFill/>
                <a:round/>
                <a:headEnd/>
                <a:tailEnd/>
              </a:ln>
            </p:spPr>
            <p:txBody>
              <a:bodyPr/>
              <a:lstStyle/>
              <a:p>
                <a:endParaRPr lang="zh-CN" altLang="en-US"/>
              </a:p>
            </p:txBody>
          </p:sp>
          <p:sp>
            <p:nvSpPr>
              <p:cNvPr id="25772" name="Freeform 737"/>
              <p:cNvSpPr>
                <a:spLocks/>
              </p:cNvSpPr>
              <p:nvPr/>
            </p:nvSpPr>
            <p:spPr bwMode="auto">
              <a:xfrm>
                <a:off x="2339975" y="5368121"/>
                <a:ext cx="269875" cy="146050"/>
              </a:xfrm>
              <a:custGeom>
                <a:avLst/>
                <a:gdLst>
                  <a:gd name="T0" fmla="*/ 170 w 170"/>
                  <a:gd name="T1" fmla="*/ 46 h 92"/>
                  <a:gd name="T2" fmla="*/ 106 w 170"/>
                  <a:gd name="T3" fmla="*/ 0 h 92"/>
                  <a:gd name="T4" fmla="*/ 106 w 170"/>
                  <a:gd name="T5" fmla="*/ 30 h 92"/>
                  <a:gd name="T6" fmla="*/ 0 w 170"/>
                  <a:gd name="T7" fmla="*/ 30 h 92"/>
                  <a:gd name="T8" fmla="*/ 0 w 170"/>
                  <a:gd name="T9" fmla="*/ 61 h 92"/>
                  <a:gd name="T10" fmla="*/ 106 w 170"/>
                  <a:gd name="T11" fmla="*/ 61 h 92"/>
                  <a:gd name="T12" fmla="*/ 106 w 170"/>
                  <a:gd name="T13" fmla="*/ 92 h 92"/>
                  <a:gd name="T14" fmla="*/ 170 w 170"/>
                  <a:gd name="T15" fmla="*/ 46 h 92"/>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92"/>
                  <a:gd name="T26" fmla="*/ 170 w 170"/>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92">
                    <a:moveTo>
                      <a:pt x="170" y="46"/>
                    </a:moveTo>
                    <a:lnTo>
                      <a:pt x="106" y="0"/>
                    </a:lnTo>
                    <a:lnTo>
                      <a:pt x="106" y="30"/>
                    </a:lnTo>
                    <a:lnTo>
                      <a:pt x="0" y="30"/>
                    </a:lnTo>
                    <a:lnTo>
                      <a:pt x="0" y="61"/>
                    </a:lnTo>
                    <a:lnTo>
                      <a:pt x="106" y="61"/>
                    </a:lnTo>
                    <a:lnTo>
                      <a:pt x="106" y="92"/>
                    </a:lnTo>
                    <a:lnTo>
                      <a:pt x="170" y="46"/>
                    </a:lnTo>
                    <a:close/>
                  </a:path>
                </a:pathLst>
              </a:custGeom>
              <a:noFill/>
              <a:ln w="7" cap="rnd">
                <a:solidFill>
                  <a:srgbClr val="000000"/>
                </a:solidFill>
                <a:prstDash val="solid"/>
                <a:round/>
                <a:headEnd/>
                <a:tailEnd/>
              </a:ln>
            </p:spPr>
            <p:txBody>
              <a:bodyPr/>
              <a:lstStyle/>
              <a:p>
                <a:endParaRPr lang="zh-CN" altLang="en-US"/>
              </a:p>
            </p:txBody>
          </p:sp>
          <p:sp>
            <p:nvSpPr>
              <p:cNvPr id="25773" name="Rectangle 738"/>
              <p:cNvSpPr>
                <a:spLocks noChangeArrowheads="1"/>
              </p:cNvSpPr>
              <p:nvPr/>
            </p:nvSpPr>
            <p:spPr bwMode="auto">
              <a:xfrm>
                <a:off x="3452813" y="6222196"/>
                <a:ext cx="134938" cy="114300"/>
              </a:xfrm>
              <a:prstGeom prst="rect">
                <a:avLst/>
              </a:prstGeom>
              <a:noFill/>
              <a:ln w="9525">
                <a:noFill/>
                <a:miter lim="800000"/>
                <a:headEnd/>
                <a:tailEnd/>
              </a:ln>
            </p:spPr>
            <p:txBody>
              <a:bodyPr wrap="none" lIns="0" tIns="0" rIns="0" bIns="0">
                <a:spAutoFit/>
              </a:bodyPr>
              <a:lstStyle/>
              <a:p>
                <a:r>
                  <a:rPr lang="zh-CN" altLang="zh-CN" sz="800" u="none">
                    <a:solidFill>
                      <a:srgbClr val="000000"/>
                    </a:solidFill>
                    <a:latin typeface="宋体" charset="-122"/>
                    <a:ea typeface="宋体" charset="-122"/>
                  </a:rPr>
                  <a:t>(</a:t>
                </a:r>
                <a:endParaRPr lang="zh-CN" altLang="zh-CN" sz="1800" b="0" u="none">
                  <a:solidFill>
                    <a:schemeClr val="tx1"/>
                  </a:solidFill>
                  <a:latin typeface="Arial" charset="0"/>
                  <a:ea typeface="宋体" charset="-122"/>
                </a:endParaRPr>
              </a:p>
            </p:txBody>
          </p:sp>
          <p:sp>
            <p:nvSpPr>
              <p:cNvPr id="25774" name="Rectangle 739"/>
              <p:cNvSpPr>
                <a:spLocks noChangeArrowheads="1"/>
              </p:cNvSpPr>
              <p:nvPr/>
            </p:nvSpPr>
            <p:spPr bwMode="auto">
              <a:xfrm>
                <a:off x="3521075" y="6222196"/>
                <a:ext cx="134938" cy="114300"/>
              </a:xfrm>
              <a:prstGeom prst="rect">
                <a:avLst/>
              </a:prstGeom>
              <a:noFill/>
              <a:ln w="9525">
                <a:noFill/>
                <a:miter lim="800000"/>
                <a:headEnd/>
                <a:tailEnd/>
              </a:ln>
            </p:spPr>
            <p:txBody>
              <a:bodyPr wrap="none" lIns="0" tIns="0" rIns="0" bIns="0">
                <a:spAutoFit/>
              </a:bodyPr>
              <a:lstStyle/>
              <a:p>
                <a:r>
                  <a:rPr lang="zh-CN" altLang="zh-CN" sz="800" u="none">
                    <a:solidFill>
                      <a:srgbClr val="000000"/>
                    </a:solidFill>
                    <a:latin typeface="宋体" charset="-122"/>
                    <a:ea typeface="宋体" charset="-122"/>
                  </a:rPr>
                  <a:t>c</a:t>
                </a:r>
                <a:endParaRPr lang="zh-CN" altLang="zh-CN" sz="1800" b="0" u="none">
                  <a:solidFill>
                    <a:schemeClr val="tx1"/>
                  </a:solidFill>
                  <a:latin typeface="Arial" charset="0"/>
                  <a:ea typeface="宋体" charset="-122"/>
                </a:endParaRPr>
              </a:p>
            </p:txBody>
          </p:sp>
          <p:sp>
            <p:nvSpPr>
              <p:cNvPr id="25775" name="Rectangle 740"/>
              <p:cNvSpPr>
                <a:spLocks noChangeArrowheads="1"/>
              </p:cNvSpPr>
              <p:nvPr/>
            </p:nvSpPr>
            <p:spPr bwMode="auto">
              <a:xfrm>
                <a:off x="3587750" y="6222196"/>
                <a:ext cx="134938" cy="114300"/>
              </a:xfrm>
              <a:prstGeom prst="rect">
                <a:avLst/>
              </a:prstGeom>
              <a:noFill/>
              <a:ln w="9525">
                <a:noFill/>
                <a:miter lim="800000"/>
                <a:headEnd/>
                <a:tailEnd/>
              </a:ln>
            </p:spPr>
            <p:txBody>
              <a:bodyPr wrap="none" lIns="0" tIns="0" rIns="0" bIns="0">
                <a:spAutoFit/>
              </a:bodyPr>
              <a:lstStyle/>
              <a:p>
                <a:r>
                  <a:rPr lang="zh-CN" altLang="zh-CN" sz="800" u="none">
                    <a:solidFill>
                      <a:srgbClr val="000000"/>
                    </a:solidFill>
                    <a:latin typeface="宋体" charset="-122"/>
                    <a:ea typeface="宋体" charset="-122"/>
                  </a:rPr>
                  <a:t>)</a:t>
                </a:r>
                <a:endParaRPr lang="zh-CN" altLang="zh-CN" sz="1800" b="0" u="none">
                  <a:solidFill>
                    <a:schemeClr val="tx1"/>
                  </a:solidFill>
                  <a:latin typeface="Arial" charset="0"/>
                  <a:ea typeface="宋体" charset="-122"/>
                </a:endParaRPr>
              </a:p>
            </p:txBody>
          </p:sp>
        </p:grpSp>
        <p:sp>
          <p:nvSpPr>
            <p:cNvPr id="25624" name="Freeform 742"/>
            <p:cNvSpPr>
              <a:spLocks/>
            </p:cNvSpPr>
            <p:nvPr/>
          </p:nvSpPr>
          <p:spPr bwMode="auto">
            <a:xfrm>
              <a:off x="1623981" y="3293285"/>
              <a:ext cx="269875" cy="195263"/>
            </a:xfrm>
            <a:custGeom>
              <a:avLst/>
              <a:gdLst>
                <a:gd name="T0" fmla="*/ 170 w 170"/>
                <a:gd name="T1" fmla="*/ 62 h 123"/>
                <a:gd name="T2" fmla="*/ 93 w 170"/>
                <a:gd name="T3" fmla="*/ 0 h 123"/>
                <a:gd name="T4" fmla="*/ 93 w 170"/>
                <a:gd name="T5" fmla="*/ 41 h 123"/>
                <a:gd name="T6" fmla="*/ 0 w 170"/>
                <a:gd name="T7" fmla="*/ 41 h 123"/>
                <a:gd name="T8" fmla="*/ 0 w 170"/>
                <a:gd name="T9" fmla="*/ 82 h 123"/>
                <a:gd name="T10" fmla="*/ 93 w 170"/>
                <a:gd name="T11" fmla="*/ 82 h 123"/>
                <a:gd name="T12" fmla="*/ 93 w 170"/>
                <a:gd name="T13" fmla="*/ 123 h 123"/>
                <a:gd name="T14" fmla="*/ 170 w 170"/>
                <a:gd name="T15" fmla="*/ 62 h 123"/>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123"/>
                <a:gd name="T26" fmla="*/ 170 w 170"/>
                <a:gd name="T27" fmla="*/ 123 h 1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123">
                  <a:moveTo>
                    <a:pt x="170" y="62"/>
                  </a:moveTo>
                  <a:lnTo>
                    <a:pt x="93" y="0"/>
                  </a:lnTo>
                  <a:lnTo>
                    <a:pt x="93" y="41"/>
                  </a:lnTo>
                  <a:lnTo>
                    <a:pt x="0" y="41"/>
                  </a:lnTo>
                  <a:lnTo>
                    <a:pt x="0" y="82"/>
                  </a:lnTo>
                  <a:lnTo>
                    <a:pt x="93" y="82"/>
                  </a:lnTo>
                  <a:lnTo>
                    <a:pt x="93" y="123"/>
                  </a:lnTo>
                  <a:lnTo>
                    <a:pt x="170" y="62"/>
                  </a:lnTo>
                  <a:close/>
                </a:path>
              </a:pathLst>
            </a:custGeom>
            <a:noFill/>
            <a:ln w="7" cap="rnd">
              <a:solidFill>
                <a:srgbClr val="000000"/>
              </a:solidFill>
              <a:prstDash val="solid"/>
              <a:round/>
              <a:headEnd/>
              <a:tailEnd/>
            </a:ln>
          </p:spPr>
          <p:txBody>
            <a:bodyPr/>
            <a:lstStyle/>
            <a:p>
              <a:endParaRPr lang="zh-CN" altLang="en-US"/>
            </a:p>
          </p:txBody>
        </p:sp>
        <p:sp>
          <p:nvSpPr>
            <p:cNvPr id="25625" name="Freeform 743"/>
            <p:cNvSpPr>
              <a:spLocks noEditPoints="1"/>
            </p:cNvSpPr>
            <p:nvPr/>
          </p:nvSpPr>
          <p:spPr bwMode="auto">
            <a:xfrm>
              <a:off x="1550956" y="2361423"/>
              <a:ext cx="11113" cy="423863"/>
            </a:xfrm>
            <a:custGeom>
              <a:avLst/>
              <a:gdLst>
                <a:gd name="T0" fmla="*/ 16 w 16"/>
                <a:gd name="T1" fmla="*/ 8 h 832"/>
                <a:gd name="T2" fmla="*/ 16 w 16"/>
                <a:gd name="T3" fmla="*/ 56 h 832"/>
                <a:gd name="T4" fmla="*/ 8 w 16"/>
                <a:gd name="T5" fmla="*/ 64 h 832"/>
                <a:gd name="T6" fmla="*/ 0 w 16"/>
                <a:gd name="T7" fmla="*/ 56 h 832"/>
                <a:gd name="T8" fmla="*/ 0 w 16"/>
                <a:gd name="T9" fmla="*/ 8 h 832"/>
                <a:gd name="T10" fmla="*/ 8 w 16"/>
                <a:gd name="T11" fmla="*/ 0 h 832"/>
                <a:gd name="T12" fmla="*/ 16 w 16"/>
                <a:gd name="T13" fmla="*/ 8 h 832"/>
                <a:gd name="T14" fmla="*/ 16 w 16"/>
                <a:gd name="T15" fmla="*/ 104 h 832"/>
                <a:gd name="T16" fmla="*/ 16 w 16"/>
                <a:gd name="T17" fmla="*/ 152 h 832"/>
                <a:gd name="T18" fmla="*/ 8 w 16"/>
                <a:gd name="T19" fmla="*/ 160 h 832"/>
                <a:gd name="T20" fmla="*/ 0 w 16"/>
                <a:gd name="T21" fmla="*/ 152 h 832"/>
                <a:gd name="T22" fmla="*/ 0 w 16"/>
                <a:gd name="T23" fmla="*/ 104 h 832"/>
                <a:gd name="T24" fmla="*/ 8 w 16"/>
                <a:gd name="T25" fmla="*/ 96 h 832"/>
                <a:gd name="T26" fmla="*/ 16 w 16"/>
                <a:gd name="T27" fmla="*/ 104 h 832"/>
                <a:gd name="T28" fmla="*/ 16 w 16"/>
                <a:gd name="T29" fmla="*/ 200 h 832"/>
                <a:gd name="T30" fmla="*/ 16 w 16"/>
                <a:gd name="T31" fmla="*/ 248 h 832"/>
                <a:gd name="T32" fmla="*/ 8 w 16"/>
                <a:gd name="T33" fmla="*/ 256 h 832"/>
                <a:gd name="T34" fmla="*/ 0 w 16"/>
                <a:gd name="T35" fmla="*/ 248 h 832"/>
                <a:gd name="T36" fmla="*/ 0 w 16"/>
                <a:gd name="T37" fmla="*/ 200 h 832"/>
                <a:gd name="T38" fmla="*/ 8 w 16"/>
                <a:gd name="T39" fmla="*/ 192 h 832"/>
                <a:gd name="T40" fmla="*/ 16 w 16"/>
                <a:gd name="T41" fmla="*/ 200 h 832"/>
                <a:gd name="T42" fmla="*/ 16 w 16"/>
                <a:gd name="T43" fmla="*/ 296 h 832"/>
                <a:gd name="T44" fmla="*/ 16 w 16"/>
                <a:gd name="T45" fmla="*/ 344 h 832"/>
                <a:gd name="T46" fmla="*/ 8 w 16"/>
                <a:gd name="T47" fmla="*/ 352 h 832"/>
                <a:gd name="T48" fmla="*/ 0 w 16"/>
                <a:gd name="T49" fmla="*/ 344 h 832"/>
                <a:gd name="T50" fmla="*/ 0 w 16"/>
                <a:gd name="T51" fmla="*/ 296 h 832"/>
                <a:gd name="T52" fmla="*/ 8 w 16"/>
                <a:gd name="T53" fmla="*/ 288 h 832"/>
                <a:gd name="T54" fmla="*/ 16 w 16"/>
                <a:gd name="T55" fmla="*/ 296 h 832"/>
                <a:gd name="T56" fmla="*/ 16 w 16"/>
                <a:gd name="T57" fmla="*/ 392 h 832"/>
                <a:gd name="T58" fmla="*/ 16 w 16"/>
                <a:gd name="T59" fmla="*/ 440 h 832"/>
                <a:gd name="T60" fmla="*/ 8 w 16"/>
                <a:gd name="T61" fmla="*/ 448 h 832"/>
                <a:gd name="T62" fmla="*/ 0 w 16"/>
                <a:gd name="T63" fmla="*/ 440 h 832"/>
                <a:gd name="T64" fmla="*/ 0 w 16"/>
                <a:gd name="T65" fmla="*/ 392 h 832"/>
                <a:gd name="T66" fmla="*/ 8 w 16"/>
                <a:gd name="T67" fmla="*/ 384 h 832"/>
                <a:gd name="T68" fmla="*/ 16 w 16"/>
                <a:gd name="T69" fmla="*/ 392 h 832"/>
                <a:gd name="T70" fmla="*/ 16 w 16"/>
                <a:gd name="T71" fmla="*/ 488 h 832"/>
                <a:gd name="T72" fmla="*/ 16 w 16"/>
                <a:gd name="T73" fmla="*/ 536 h 832"/>
                <a:gd name="T74" fmla="*/ 8 w 16"/>
                <a:gd name="T75" fmla="*/ 544 h 832"/>
                <a:gd name="T76" fmla="*/ 0 w 16"/>
                <a:gd name="T77" fmla="*/ 536 h 832"/>
                <a:gd name="T78" fmla="*/ 0 w 16"/>
                <a:gd name="T79" fmla="*/ 488 h 832"/>
                <a:gd name="T80" fmla="*/ 8 w 16"/>
                <a:gd name="T81" fmla="*/ 480 h 832"/>
                <a:gd name="T82" fmla="*/ 16 w 16"/>
                <a:gd name="T83" fmla="*/ 488 h 832"/>
                <a:gd name="T84" fmla="*/ 16 w 16"/>
                <a:gd name="T85" fmla="*/ 584 h 832"/>
                <a:gd name="T86" fmla="*/ 16 w 16"/>
                <a:gd name="T87" fmla="*/ 632 h 832"/>
                <a:gd name="T88" fmla="*/ 8 w 16"/>
                <a:gd name="T89" fmla="*/ 640 h 832"/>
                <a:gd name="T90" fmla="*/ 0 w 16"/>
                <a:gd name="T91" fmla="*/ 632 h 832"/>
                <a:gd name="T92" fmla="*/ 0 w 16"/>
                <a:gd name="T93" fmla="*/ 584 h 832"/>
                <a:gd name="T94" fmla="*/ 8 w 16"/>
                <a:gd name="T95" fmla="*/ 576 h 832"/>
                <a:gd name="T96" fmla="*/ 16 w 16"/>
                <a:gd name="T97" fmla="*/ 584 h 832"/>
                <a:gd name="T98" fmla="*/ 16 w 16"/>
                <a:gd name="T99" fmla="*/ 680 h 832"/>
                <a:gd name="T100" fmla="*/ 16 w 16"/>
                <a:gd name="T101" fmla="*/ 728 h 832"/>
                <a:gd name="T102" fmla="*/ 8 w 16"/>
                <a:gd name="T103" fmla="*/ 736 h 832"/>
                <a:gd name="T104" fmla="*/ 0 w 16"/>
                <a:gd name="T105" fmla="*/ 728 h 832"/>
                <a:gd name="T106" fmla="*/ 0 w 16"/>
                <a:gd name="T107" fmla="*/ 680 h 832"/>
                <a:gd name="T108" fmla="*/ 8 w 16"/>
                <a:gd name="T109" fmla="*/ 672 h 832"/>
                <a:gd name="T110" fmla="*/ 16 w 16"/>
                <a:gd name="T111" fmla="*/ 680 h 832"/>
                <a:gd name="T112" fmla="*/ 16 w 16"/>
                <a:gd name="T113" fmla="*/ 776 h 832"/>
                <a:gd name="T114" fmla="*/ 16 w 16"/>
                <a:gd name="T115" fmla="*/ 824 h 832"/>
                <a:gd name="T116" fmla="*/ 8 w 16"/>
                <a:gd name="T117" fmla="*/ 832 h 832"/>
                <a:gd name="T118" fmla="*/ 0 w 16"/>
                <a:gd name="T119" fmla="*/ 824 h 832"/>
                <a:gd name="T120" fmla="*/ 0 w 16"/>
                <a:gd name="T121" fmla="*/ 776 h 832"/>
                <a:gd name="T122" fmla="*/ 8 w 16"/>
                <a:gd name="T123" fmla="*/ 768 h 832"/>
                <a:gd name="T124" fmla="*/ 16 w 16"/>
                <a:gd name="T125" fmla="*/ 776 h 8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
                <a:gd name="T190" fmla="*/ 0 h 832"/>
                <a:gd name="T191" fmla="*/ 16 w 16"/>
                <a:gd name="T192" fmla="*/ 832 h 83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 h="832">
                  <a:moveTo>
                    <a:pt x="16" y="8"/>
                  </a:moveTo>
                  <a:lnTo>
                    <a:pt x="16" y="56"/>
                  </a:lnTo>
                  <a:cubicBezTo>
                    <a:pt x="16" y="61"/>
                    <a:pt x="13" y="64"/>
                    <a:pt x="8" y="64"/>
                  </a:cubicBezTo>
                  <a:cubicBezTo>
                    <a:pt x="4" y="64"/>
                    <a:pt x="0" y="61"/>
                    <a:pt x="0" y="56"/>
                  </a:cubicBezTo>
                  <a:lnTo>
                    <a:pt x="0" y="8"/>
                  </a:lnTo>
                  <a:cubicBezTo>
                    <a:pt x="0" y="4"/>
                    <a:pt x="4" y="0"/>
                    <a:pt x="8" y="0"/>
                  </a:cubicBezTo>
                  <a:cubicBezTo>
                    <a:pt x="13" y="0"/>
                    <a:pt x="16" y="4"/>
                    <a:pt x="16" y="8"/>
                  </a:cubicBezTo>
                  <a:close/>
                  <a:moveTo>
                    <a:pt x="16" y="104"/>
                  </a:moveTo>
                  <a:lnTo>
                    <a:pt x="16" y="152"/>
                  </a:lnTo>
                  <a:cubicBezTo>
                    <a:pt x="16" y="157"/>
                    <a:pt x="13" y="160"/>
                    <a:pt x="8" y="160"/>
                  </a:cubicBezTo>
                  <a:cubicBezTo>
                    <a:pt x="4" y="160"/>
                    <a:pt x="0" y="157"/>
                    <a:pt x="0" y="152"/>
                  </a:cubicBezTo>
                  <a:lnTo>
                    <a:pt x="0" y="104"/>
                  </a:lnTo>
                  <a:cubicBezTo>
                    <a:pt x="0" y="100"/>
                    <a:pt x="4" y="96"/>
                    <a:pt x="8" y="96"/>
                  </a:cubicBezTo>
                  <a:cubicBezTo>
                    <a:pt x="13" y="96"/>
                    <a:pt x="16" y="100"/>
                    <a:pt x="16" y="104"/>
                  </a:cubicBezTo>
                  <a:close/>
                  <a:moveTo>
                    <a:pt x="16" y="200"/>
                  </a:moveTo>
                  <a:lnTo>
                    <a:pt x="16" y="248"/>
                  </a:lnTo>
                  <a:cubicBezTo>
                    <a:pt x="16" y="253"/>
                    <a:pt x="13" y="256"/>
                    <a:pt x="8" y="256"/>
                  </a:cubicBezTo>
                  <a:cubicBezTo>
                    <a:pt x="4" y="256"/>
                    <a:pt x="0" y="253"/>
                    <a:pt x="0" y="248"/>
                  </a:cubicBezTo>
                  <a:lnTo>
                    <a:pt x="0" y="200"/>
                  </a:lnTo>
                  <a:cubicBezTo>
                    <a:pt x="0" y="196"/>
                    <a:pt x="4" y="192"/>
                    <a:pt x="8" y="192"/>
                  </a:cubicBezTo>
                  <a:cubicBezTo>
                    <a:pt x="13" y="192"/>
                    <a:pt x="16" y="196"/>
                    <a:pt x="16" y="200"/>
                  </a:cubicBezTo>
                  <a:close/>
                  <a:moveTo>
                    <a:pt x="16" y="296"/>
                  </a:moveTo>
                  <a:lnTo>
                    <a:pt x="16" y="344"/>
                  </a:lnTo>
                  <a:cubicBezTo>
                    <a:pt x="16" y="349"/>
                    <a:pt x="13" y="352"/>
                    <a:pt x="8" y="352"/>
                  </a:cubicBezTo>
                  <a:cubicBezTo>
                    <a:pt x="4" y="352"/>
                    <a:pt x="0" y="349"/>
                    <a:pt x="0" y="344"/>
                  </a:cubicBezTo>
                  <a:lnTo>
                    <a:pt x="0" y="296"/>
                  </a:lnTo>
                  <a:cubicBezTo>
                    <a:pt x="0" y="292"/>
                    <a:pt x="4" y="288"/>
                    <a:pt x="8" y="288"/>
                  </a:cubicBezTo>
                  <a:cubicBezTo>
                    <a:pt x="13" y="288"/>
                    <a:pt x="16" y="292"/>
                    <a:pt x="16" y="296"/>
                  </a:cubicBezTo>
                  <a:close/>
                  <a:moveTo>
                    <a:pt x="16" y="392"/>
                  </a:moveTo>
                  <a:lnTo>
                    <a:pt x="16" y="440"/>
                  </a:lnTo>
                  <a:cubicBezTo>
                    <a:pt x="16" y="445"/>
                    <a:pt x="13" y="448"/>
                    <a:pt x="8" y="448"/>
                  </a:cubicBezTo>
                  <a:cubicBezTo>
                    <a:pt x="4" y="448"/>
                    <a:pt x="0" y="445"/>
                    <a:pt x="0" y="440"/>
                  </a:cubicBezTo>
                  <a:lnTo>
                    <a:pt x="0" y="392"/>
                  </a:lnTo>
                  <a:cubicBezTo>
                    <a:pt x="0" y="388"/>
                    <a:pt x="4" y="384"/>
                    <a:pt x="8" y="384"/>
                  </a:cubicBezTo>
                  <a:cubicBezTo>
                    <a:pt x="13" y="384"/>
                    <a:pt x="16" y="388"/>
                    <a:pt x="16" y="392"/>
                  </a:cubicBezTo>
                  <a:close/>
                  <a:moveTo>
                    <a:pt x="16" y="488"/>
                  </a:moveTo>
                  <a:lnTo>
                    <a:pt x="16" y="536"/>
                  </a:lnTo>
                  <a:cubicBezTo>
                    <a:pt x="16" y="541"/>
                    <a:pt x="13" y="544"/>
                    <a:pt x="8" y="544"/>
                  </a:cubicBezTo>
                  <a:cubicBezTo>
                    <a:pt x="4" y="544"/>
                    <a:pt x="0" y="541"/>
                    <a:pt x="0" y="536"/>
                  </a:cubicBezTo>
                  <a:lnTo>
                    <a:pt x="0" y="488"/>
                  </a:lnTo>
                  <a:cubicBezTo>
                    <a:pt x="0" y="484"/>
                    <a:pt x="4" y="480"/>
                    <a:pt x="8" y="480"/>
                  </a:cubicBezTo>
                  <a:cubicBezTo>
                    <a:pt x="13" y="480"/>
                    <a:pt x="16" y="484"/>
                    <a:pt x="16" y="488"/>
                  </a:cubicBezTo>
                  <a:close/>
                  <a:moveTo>
                    <a:pt x="16" y="584"/>
                  </a:moveTo>
                  <a:lnTo>
                    <a:pt x="16" y="632"/>
                  </a:lnTo>
                  <a:cubicBezTo>
                    <a:pt x="16" y="637"/>
                    <a:pt x="13" y="640"/>
                    <a:pt x="8" y="640"/>
                  </a:cubicBezTo>
                  <a:cubicBezTo>
                    <a:pt x="4" y="640"/>
                    <a:pt x="0" y="637"/>
                    <a:pt x="0" y="632"/>
                  </a:cubicBezTo>
                  <a:lnTo>
                    <a:pt x="0" y="584"/>
                  </a:lnTo>
                  <a:cubicBezTo>
                    <a:pt x="0" y="580"/>
                    <a:pt x="4" y="576"/>
                    <a:pt x="8" y="576"/>
                  </a:cubicBezTo>
                  <a:cubicBezTo>
                    <a:pt x="13" y="576"/>
                    <a:pt x="16" y="580"/>
                    <a:pt x="16" y="584"/>
                  </a:cubicBezTo>
                  <a:close/>
                  <a:moveTo>
                    <a:pt x="16" y="680"/>
                  </a:moveTo>
                  <a:lnTo>
                    <a:pt x="16" y="728"/>
                  </a:lnTo>
                  <a:cubicBezTo>
                    <a:pt x="16" y="733"/>
                    <a:pt x="13" y="736"/>
                    <a:pt x="8" y="736"/>
                  </a:cubicBezTo>
                  <a:cubicBezTo>
                    <a:pt x="4" y="736"/>
                    <a:pt x="0" y="733"/>
                    <a:pt x="0" y="728"/>
                  </a:cubicBezTo>
                  <a:lnTo>
                    <a:pt x="0" y="680"/>
                  </a:lnTo>
                  <a:cubicBezTo>
                    <a:pt x="0" y="676"/>
                    <a:pt x="4" y="672"/>
                    <a:pt x="8" y="672"/>
                  </a:cubicBezTo>
                  <a:cubicBezTo>
                    <a:pt x="13" y="672"/>
                    <a:pt x="16" y="676"/>
                    <a:pt x="16" y="680"/>
                  </a:cubicBezTo>
                  <a:close/>
                  <a:moveTo>
                    <a:pt x="16" y="776"/>
                  </a:moveTo>
                  <a:lnTo>
                    <a:pt x="16" y="824"/>
                  </a:lnTo>
                  <a:cubicBezTo>
                    <a:pt x="16" y="829"/>
                    <a:pt x="13" y="832"/>
                    <a:pt x="8" y="832"/>
                  </a:cubicBezTo>
                  <a:cubicBezTo>
                    <a:pt x="4" y="832"/>
                    <a:pt x="0" y="829"/>
                    <a:pt x="0" y="824"/>
                  </a:cubicBezTo>
                  <a:lnTo>
                    <a:pt x="0" y="776"/>
                  </a:lnTo>
                  <a:cubicBezTo>
                    <a:pt x="0" y="772"/>
                    <a:pt x="4" y="768"/>
                    <a:pt x="8" y="768"/>
                  </a:cubicBezTo>
                  <a:cubicBezTo>
                    <a:pt x="13" y="768"/>
                    <a:pt x="16" y="772"/>
                    <a:pt x="16" y="776"/>
                  </a:cubicBezTo>
                  <a:close/>
                </a:path>
              </a:pathLst>
            </a:custGeom>
            <a:solidFill>
              <a:srgbClr val="000000"/>
            </a:solidFill>
            <a:ln w="7" cap="flat">
              <a:solidFill>
                <a:srgbClr val="000000"/>
              </a:solidFill>
              <a:prstDash val="solid"/>
              <a:bevel/>
              <a:headEnd/>
              <a:tailEnd/>
            </a:ln>
          </p:spPr>
          <p:txBody>
            <a:bodyPr/>
            <a:lstStyle/>
            <a:p>
              <a:endParaRPr lang="zh-CN" altLang="en-US"/>
            </a:p>
          </p:txBody>
        </p:sp>
        <p:sp>
          <p:nvSpPr>
            <p:cNvPr id="25626" name="Freeform 744"/>
            <p:cNvSpPr>
              <a:spLocks noEditPoints="1"/>
            </p:cNvSpPr>
            <p:nvPr/>
          </p:nvSpPr>
          <p:spPr bwMode="auto">
            <a:xfrm>
              <a:off x="334931" y="2409048"/>
              <a:ext cx="898525" cy="400050"/>
            </a:xfrm>
            <a:custGeom>
              <a:avLst/>
              <a:gdLst>
                <a:gd name="T0" fmla="*/ 1233 w 1279"/>
                <a:gd name="T1" fmla="*/ 41 h 788"/>
                <a:gd name="T2" fmla="*/ 1225 w 1279"/>
                <a:gd name="T3" fmla="*/ 28 h 788"/>
                <a:gd name="T4" fmla="*/ 1277 w 1279"/>
                <a:gd name="T5" fmla="*/ 5 h 788"/>
                <a:gd name="T6" fmla="*/ 1192 w 1279"/>
                <a:gd name="T7" fmla="*/ 66 h 788"/>
                <a:gd name="T8" fmla="*/ 1140 w 1279"/>
                <a:gd name="T9" fmla="*/ 89 h 788"/>
                <a:gd name="T10" fmla="*/ 1184 w 1279"/>
                <a:gd name="T11" fmla="*/ 53 h 788"/>
                <a:gd name="T12" fmla="*/ 1192 w 1279"/>
                <a:gd name="T13" fmla="*/ 66 h 788"/>
                <a:gd name="T14" fmla="*/ 1069 w 1279"/>
                <a:gd name="T15" fmla="*/ 141 h 788"/>
                <a:gd name="T16" fmla="*/ 1061 w 1279"/>
                <a:gd name="T17" fmla="*/ 128 h 788"/>
                <a:gd name="T18" fmla="*/ 1113 w 1279"/>
                <a:gd name="T19" fmla="*/ 105 h 788"/>
                <a:gd name="T20" fmla="*/ 1028 w 1279"/>
                <a:gd name="T21" fmla="*/ 166 h 788"/>
                <a:gd name="T22" fmla="*/ 976 w 1279"/>
                <a:gd name="T23" fmla="*/ 189 h 788"/>
                <a:gd name="T24" fmla="*/ 1020 w 1279"/>
                <a:gd name="T25" fmla="*/ 153 h 788"/>
                <a:gd name="T26" fmla="*/ 1028 w 1279"/>
                <a:gd name="T27" fmla="*/ 166 h 788"/>
                <a:gd name="T28" fmla="*/ 905 w 1279"/>
                <a:gd name="T29" fmla="*/ 241 h 788"/>
                <a:gd name="T30" fmla="*/ 897 w 1279"/>
                <a:gd name="T31" fmla="*/ 228 h 788"/>
                <a:gd name="T32" fmla="*/ 949 w 1279"/>
                <a:gd name="T33" fmla="*/ 205 h 788"/>
                <a:gd name="T34" fmla="*/ 864 w 1279"/>
                <a:gd name="T35" fmla="*/ 266 h 788"/>
                <a:gd name="T36" fmla="*/ 812 w 1279"/>
                <a:gd name="T37" fmla="*/ 289 h 788"/>
                <a:gd name="T38" fmla="*/ 856 w 1279"/>
                <a:gd name="T39" fmla="*/ 253 h 788"/>
                <a:gd name="T40" fmla="*/ 864 w 1279"/>
                <a:gd name="T41" fmla="*/ 266 h 788"/>
                <a:gd name="T42" fmla="*/ 741 w 1279"/>
                <a:gd name="T43" fmla="*/ 341 h 788"/>
                <a:gd name="T44" fmla="*/ 733 w 1279"/>
                <a:gd name="T45" fmla="*/ 328 h 788"/>
                <a:gd name="T46" fmla="*/ 785 w 1279"/>
                <a:gd name="T47" fmla="*/ 305 h 788"/>
                <a:gd name="T48" fmla="*/ 701 w 1279"/>
                <a:gd name="T49" fmla="*/ 366 h 788"/>
                <a:gd name="T50" fmla="*/ 649 w 1279"/>
                <a:gd name="T51" fmla="*/ 389 h 788"/>
                <a:gd name="T52" fmla="*/ 692 w 1279"/>
                <a:gd name="T53" fmla="*/ 353 h 788"/>
                <a:gd name="T54" fmla="*/ 701 w 1279"/>
                <a:gd name="T55" fmla="*/ 366 h 788"/>
                <a:gd name="T56" fmla="*/ 578 w 1279"/>
                <a:gd name="T57" fmla="*/ 442 h 788"/>
                <a:gd name="T58" fmla="*/ 569 w 1279"/>
                <a:gd name="T59" fmla="*/ 428 h 788"/>
                <a:gd name="T60" fmla="*/ 621 w 1279"/>
                <a:gd name="T61" fmla="*/ 405 h 788"/>
                <a:gd name="T62" fmla="*/ 537 w 1279"/>
                <a:gd name="T63" fmla="*/ 467 h 788"/>
                <a:gd name="T64" fmla="*/ 485 w 1279"/>
                <a:gd name="T65" fmla="*/ 489 h 788"/>
                <a:gd name="T66" fmla="*/ 528 w 1279"/>
                <a:gd name="T67" fmla="*/ 453 h 788"/>
                <a:gd name="T68" fmla="*/ 537 w 1279"/>
                <a:gd name="T69" fmla="*/ 467 h 788"/>
                <a:gd name="T70" fmla="*/ 414 w 1279"/>
                <a:gd name="T71" fmla="*/ 542 h 788"/>
                <a:gd name="T72" fmla="*/ 405 w 1279"/>
                <a:gd name="T73" fmla="*/ 528 h 788"/>
                <a:gd name="T74" fmla="*/ 457 w 1279"/>
                <a:gd name="T75" fmla="*/ 506 h 788"/>
                <a:gd name="T76" fmla="*/ 373 w 1279"/>
                <a:gd name="T77" fmla="*/ 567 h 788"/>
                <a:gd name="T78" fmla="*/ 321 w 1279"/>
                <a:gd name="T79" fmla="*/ 589 h 788"/>
                <a:gd name="T80" fmla="*/ 364 w 1279"/>
                <a:gd name="T81" fmla="*/ 553 h 788"/>
                <a:gd name="T82" fmla="*/ 373 w 1279"/>
                <a:gd name="T83" fmla="*/ 567 h 788"/>
                <a:gd name="T84" fmla="*/ 250 w 1279"/>
                <a:gd name="T85" fmla="*/ 642 h 788"/>
                <a:gd name="T86" fmla="*/ 242 w 1279"/>
                <a:gd name="T87" fmla="*/ 628 h 788"/>
                <a:gd name="T88" fmla="*/ 293 w 1279"/>
                <a:gd name="T89" fmla="*/ 606 h 788"/>
                <a:gd name="T90" fmla="*/ 209 w 1279"/>
                <a:gd name="T91" fmla="*/ 667 h 788"/>
                <a:gd name="T92" fmla="*/ 157 w 1279"/>
                <a:gd name="T93" fmla="*/ 689 h 788"/>
                <a:gd name="T94" fmla="*/ 201 w 1279"/>
                <a:gd name="T95" fmla="*/ 653 h 788"/>
                <a:gd name="T96" fmla="*/ 209 w 1279"/>
                <a:gd name="T97" fmla="*/ 667 h 788"/>
                <a:gd name="T98" fmla="*/ 86 w 1279"/>
                <a:gd name="T99" fmla="*/ 742 h 788"/>
                <a:gd name="T100" fmla="*/ 78 w 1279"/>
                <a:gd name="T101" fmla="*/ 728 h 788"/>
                <a:gd name="T102" fmla="*/ 130 w 1279"/>
                <a:gd name="T103" fmla="*/ 706 h 788"/>
                <a:gd name="T104" fmla="*/ 45 w 1279"/>
                <a:gd name="T105" fmla="*/ 767 h 788"/>
                <a:gd name="T106" fmla="*/ 2 w 1279"/>
                <a:gd name="T107" fmla="*/ 783 h 788"/>
                <a:gd name="T108" fmla="*/ 37 w 1279"/>
                <a:gd name="T109" fmla="*/ 753 h 788"/>
                <a:gd name="T110" fmla="*/ 45 w 1279"/>
                <a:gd name="T111" fmla="*/ 767 h 7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79"/>
                <a:gd name="T169" fmla="*/ 0 h 788"/>
                <a:gd name="T170" fmla="*/ 1279 w 1279"/>
                <a:gd name="T171" fmla="*/ 788 h 7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79" h="788">
                  <a:moveTo>
                    <a:pt x="1274" y="16"/>
                  </a:moveTo>
                  <a:lnTo>
                    <a:pt x="1233" y="41"/>
                  </a:lnTo>
                  <a:cubicBezTo>
                    <a:pt x="1229" y="44"/>
                    <a:pt x="1224" y="42"/>
                    <a:pt x="1222" y="39"/>
                  </a:cubicBezTo>
                  <a:cubicBezTo>
                    <a:pt x="1220" y="35"/>
                    <a:pt x="1221" y="30"/>
                    <a:pt x="1225" y="28"/>
                  </a:cubicBezTo>
                  <a:lnTo>
                    <a:pt x="1266" y="3"/>
                  </a:lnTo>
                  <a:cubicBezTo>
                    <a:pt x="1270" y="0"/>
                    <a:pt x="1274" y="2"/>
                    <a:pt x="1277" y="5"/>
                  </a:cubicBezTo>
                  <a:cubicBezTo>
                    <a:pt x="1279" y="9"/>
                    <a:pt x="1278" y="14"/>
                    <a:pt x="1274" y="16"/>
                  </a:cubicBezTo>
                  <a:close/>
                  <a:moveTo>
                    <a:pt x="1192" y="66"/>
                  </a:moveTo>
                  <a:lnTo>
                    <a:pt x="1151" y="91"/>
                  </a:lnTo>
                  <a:cubicBezTo>
                    <a:pt x="1147" y="94"/>
                    <a:pt x="1142" y="92"/>
                    <a:pt x="1140" y="89"/>
                  </a:cubicBezTo>
                  <a:cubicBezTo>
                    <a:pt x="1138" y="85"/>
                    <a:pt x="1139" y="80"/>
                    <a:pt x="1143" y="78"/>
                  </a:cubicBezTo>
                  <a:lnTo>
                    <a:pt x="1184" y="53"/>
                  </a:lnTo>
                  <a:cubicBezTo>
                    <a:pt x="1188" y="50"/>
                    <a:pt x="1193" y="52"/>
                    <a:pt x="1195" y="55"/>
                  </a:cubicBezTo>
                  <a:cubicBezTo>
                    <a:pt x="1197" y="59"/>
                    <a:pt x="1196" y="64"/>
                    <a:pt x="1192" y="66"/>
                  </a:cubicBezTo>
                  <a:close/>
                  <a:moveTo>
                    <a:pt x="1110" y="116"/>
                  </a:moveTo>
                  <a:lnTo>
                    <a:pt x="1069" y="141"/>
                  </a:lnTo>
                  <a:cubicBezTo>
                    <a:pt x="1065" y="144"/>
                    <a:pt x="1061" y="142"/>
                    <a:pt x="1058" y="139"/>
                  </a:cubicBezTo>
                  <a:cubicBezTo>
                    <a:pt x="1056" y="135"/>
                    <a:pt x="1057" y="130"/>
                    <a:pt x="1061" y="128"/>
                  </a:cubicBezTo>
                  <a:lnTo>
                    <a:pt x="1102" y="103"/>
                  </a:lnTo>
                  <a:cubicBezTo>
                    <a:pt x="1106" y="100"/>
                    <a:pt x="1111" y="102"/>
                    <a:pt x="1113" y="105"/>
                  </a:cubicBezTo>
                  <a:cubicBezTo>
                    <a:pt x="1115" y="109"/>
                    <a:pt x="1114" y="114"/>
                    <a:pt x="1110" y="116"/>
                  </a:cubicBezTo>
                  <a:close/>
                  <a:moveTo>
                    <a:pt x="1028" y="166"/>
                  </a:moveTo>
                  <a:lnTo>
                    <a:pt x="987" y="191"/>
                  </a:lnTo>
                  <a:cubicBezTo>
                    <a:pt x="984" y="194"/>
                    <a:pt x="979" y="193"/>
                    <a:pt x="976" y="189"/>
                  </a:cubicBezTo>
                  <a:cubicBezTo>
                    <a:pt x="974" y="185"/>
                    <a:pt x="975" y="180"/>
                    <a:pt x="979" y="178"/>
                  </a:cubicBezTo>
                  <a:lnTo>
                    <a:pt x="1020" y="153"/>
                  </a:lnTo>
                  <a:cubicBezTo>
                    <a:pt x="1024" y="150"/>
                    <a:pt x="1029" y="152"/>
                    <a:pt x="1031" y="155"/>
                  </a:cubicBezTo>
                  <a:cubicBezTo>
                    <a:pt x="1033" y="159"/>
                    <a:pt x="1032" y="164"/>
                    <a:pt x="1028" y="166"/>
                  </a:cubicBezTo>
                  <a:close/>
                  <a:moveTo>
                    <a:pt x="946" y="216"/>
                  </a:moveTo>
                  <a:lnTo>
                    <a:pt x="905" y="241"/>
                  </a:lnTo>
                  <a:cubicBezTo>
                    <a:pt x="902" y="244"/>
                    <a:pt x="897" y="243"/>
                    <a:pt x="894" y="239"/>
                  </a:cubicBezTo>
                  <a:cubicBezTo>
                    <a:pt x="892" y="235"/>
                    <a:pt x="893" y="230"/>
                    <a:pt x="897" y="228"/>
                  </a:cubicBezTo>
                  <a:lnTo>
                    <a:pt x="938" y="203"/>
                  </a:lnTo>
                  <a:cubicBezTo>
                    <a:pt x="942" y="200"/>
                    <a:pt x="947" y="202"/>
                    <a:pt x="949" y="205"/>
                  </a:cubicBezTo>
                  <a:cubicBezTo>
                    <a:pt x="951" y="209"/>
                    <a:pt x="950" y="214"/>
                    <a:pt x="946" y="216"/>
                  </a:cubicBezTo>
                  <a:close/>
                  <a:moveTo>
                    <a:pt x="864" y="266"/>
                  </a:moveTo>
                  <a:lnTo>
                    <a:pt x="823" y="291"/>
                  </a:lnTo>
                  <a:cubicBezTo>
                    <a:pt x="820" y="294"/>
                    <a:pt x="815" y="293"/>
                    <a:pt x="812" y="289"/>
                  </a:cubicBezTo>
                  <a:cubicBezTo>
                    <a:pt x="810" y="285"/>
                    <a:pt x="811" y="280"/>
                    <a:pt x="815" y="278"/>
                  </a:cubicBezTo>
                  <a:lnTo>
                    <a:pt x="856" y="253"/>
                  </a:lnTo>
                  <a:cubicBezTo>
                    <a:pt x="860" y="250"/>
                    <a:pt x="865" y="252"/>
                    <a:pt x="867" y="255"/>
                  </a:cubicBezTo>
                  <a:cubicBezTo>
                    <a:pt x="869" y="259"/>
                    <a:pt x="868" y="264"/>
                    <a:pt x="864" y="266"/>
                  </a:cubicBezTo>
                  <a:close/>
                  <a:moveTo>
                    <a:pt x="782" y="316"/>
                  </a:moveTo>
                  <a:lnTo>
                    <a:pt x="741" y="341"/>
                  </a:lnTo>
                  <a:cubicBezTo>
                    <a:pt x="738" y="344"/>
                    <a:pt x="733" y="343"/>
                    <a:pt x="730" y="339"/>
                  </a:cubicBezTo>
                  <a:cubicBezTo>
                    <a:pt x="728" y="335"/>
                    <a:pt x="729" y="330"/>
                    <a:pt x="733" y="328"/>
                  </a:cubicBezTo>
                  <a:lnTo>
                    <a:pt x="774" y="303"/>
                  </a:lnTo>
                  <a:cubicBezTo>
                    <a:pt x="778" y="300"/>
                    <a:pt x="783" y="302"/>
                    <a:pt x="785" y="305"/>
                  </a:cubicBezTo>
                  <a:cubicBezTo>
                    <a:pt x="787" y="309"/>
                    <a:pt x="786" y="314"/>
                    <a:pt x="782" y="316"/>
                  </a:cubicBezTo>
                  <a:close/>
                  <a:moveTo>
                    <a:pt x="701" y="366"/>
                  </a:moveTo>
                  <a:lnTo>
                    <a:pt x="660" y="391"/>
                  </a:lnTo>
                  <a:cubicBezTo>
                    <a:pt x="656" y="394"/>
                    <a:pt x="651" y="393"/>
                    <a:pt x="649" y="389"/>
                  </a:cubicBezTo>
                  <a:cubicBezTo>
                    <a:pt x="646" y="385"/>
                    <a:pt x="647" y="380"/>
                    <a:pt x="651" y="378"/>
                  </a:cubicBezTo>
                  <a:lnTo>
                    <a:pt x="692" y="353"/>
                  </a:lnTo>
                  <a:cubicBezTo>
                    <a:pt x="696" y="351"/>
                    <a:pt x="701" y="352"/>
                    <a:pt x="703" y="355"/>
                  </a:cubicBezTo>
                  <a:cubicBezTo>
                    <a:pt x="705" y="359"/>
                    <a:pt x="704" y="364"/>
                    <a:pt x="701" y="366"/>
                  </a:cubicBezTo>
                  <a:close/>
                  <a:moveTo>
                    <a:pt x="619" y="416"/>
                  </a:moveTo>
                  <a:lnTo>
                    <a:pt x="578" y="442"/>
                  </a:lnTo>
                  <a:cubicBezTo>
                    <a:pt x="574" y="444"/>
                    <a:pt x="569" y="443"/>
                    <a:pt x="567" y="439"/>
                  </a:cubicBezTo>
                  <a:cubicBezTo>
                    <a:pt x="564" y="435"/>
                    <a:pt x="566" y="430"/>
                    <a:pt x="569" y="428"/>
                  </a:cubicBezTo>
                  <a:lnTo>
                    <a:pt x="610" y="403"/>
                  </a:lnTo>
                  <a:cubicBezTo>
                    <a:pt x="614" y="401"/>
                    <a:pt x="619" y="402"/>
                    <a:pt x="621" y="405"/>
                  </a:cubicBezTo>
                  <a:cubicBezTo>
                    <a:pt x="624" y="409"/>
                    <a:pt x="622" y="414"/>
                    <a:pt x="619" y="416"/>
                  </a:cubicBezTo>
                  <a:close/>
                  <a:moveTo>
                    <a:pt x="537" y="467"/>
                  </a:moveTo>
                  <a:lnTo>
                    <a:pt x="496" y="492"/>
                  </a:lnTo>
                  <a:cubicBezTo>
                    <a:pt x="492" y="494"/>
                    <a:pt x="487" y="493"/>
                    <a:pt x="485" y="489"/>
                  </a:cubicBezTo>
                  <a:cubicBezTo>
                    <a:pt x="482" y="485"/>
                    <a:pt x="484" y="480"/>
                    <a:pt x="487" y="478"/>
                  </a:cubicBezTo>
                  <a:lnTo>
                    <a:pt x="528" y="453"/>
                  </a:lnTo>
                  <a:cubicBezTo>
                    <a:pt x="532" y="451"/>
                    <a:pt x="537" y="452"/>
                    <a:pt x="539" y="456"/>
                  </a:cubicBezTo>
                  <a:cubicBezTo>
                    <a:pt x="542" y="459"/>
                    <a:pt x="540" y="464"/>
                    <a:pt x="537" y="467"/>
                  </a:cubicBezTo>
                  <a:close/>
                  <a:moveTo>
                    <a:pt x="455" y="517"/>
                  </a:moveTo>
                  <a:lnTo>
                    <a:pt x="414" y="542"/>
                  </a:lnTo>
                  <a:cubicBezTo>
                    <a:pt x="410" y="544"/>
                    <a:pt x="405" y="543"/>
                    <a:pt x="403" y="539"/>
                  </a:cubicBezTo>
                  <a:cubicBezTo>
                    <a:pt x="400" y="535"/>
                    <a:pt x="402" y="530"/>
                    <a:pt x="405" y="528"/>
                  </a:cubicBezTo>
                  <a:lnTo>
                    <a:pt x="446" y="503"/>
                  </a:lnTo>
                  <a:cubicBezTo>
                    <a:pt x="450" y="501"/>
                    <a:pt x="455" y="502"/>
                    <a:pt x="457" y="506"/>
                  </a:cubicBezTo>
                  <a:cubicBezTo>
                    <a:pt x="460" y="509"/>
                    <a:pt x="458" y="514"/>
                    <a:pt x="455" y="517"/>
                  </a:cubicBezTo>
                  <a:close/>
                  <a:moveTo>
                    <a:pt x="373" y="567"/>
                  </a:moveTo>
                  <a:lnTo>
                    <a:pt x="332" y="592"/>
                  </a:lnTo>
                  <a:cubicBezTo>
                    <a:pt x="328" y="594"/>
                    <a:pt x="323" y="593"/>
                    <a:pt x="321" y="589"/>
                  </a:cubicBezTo>
                  <a:cubicBezTo>
                    <a:pt x="318" y="585"/>
                    <a:pt x="320" y="580"/>
                    <a:pt x="323" y="578"/>
                  </a:cubicBezTo>
                  <a:lnTo>
                    <a:pt x="364" y="553"/>
                  </a:lnTo>
                  <a:cubicBezTo>
                    <a:pt x="368" y="551"/>
                    <a:pt x="373" y="552"/>
                    <a:pt x="375" y="556"/>
                  </a:cubicBezTo>
                  <a:cubicBezTo>
                    <a:pt x="378" y="559"/>
                    <a:pt x="377" y="564"/>
                    <a:pt x="373" y="567"/>
                  </a:cubicBezTo>
                  <a:close/>
                  <a:moveTo>
                    <a:pt x="291" y="617"/>
                  </a:moveTo>
                  <a:lnTo>
                    <a:pt x="250" y="642"/>
                  </a:lnTo>
                  <a:cubicBezTo>
                    <a:pt x="246" y="644"/>
                    <a:pt x="241" y="643"/>
                    <a:pt x="239" y="639"/>
                  </a:cubicBezTo>
                  <a:cubicBezTo>
                    <a:pt x="237" y="635"/>
                    <a:pt x="238" y="630"/>
                    <a:pt x="242" y="628"/>
                  </a:cubicBezTo>
                  <a:lnTo>
                    <a:pt x="282" y="603"/>
                  </a:lnTo>
                  <a:cubicBezTo>
                    <a:pt x="286" y="601"/>
                    <a:pt x="291" y="602"/>
                    <a:pt x="293" y="606"/>
                  </a:cubicBezTo>
                  <a:cubicBezTo>
                    <a:pt x="296" y="609"/>
                    <a:pt x="295" y="614"/>
                    <a:pt x="291" y="617"/>
                  </a:cubicBezTo>
                  <a:close/>
                  <a:moveTo>
                    <a:pt x="209" y="667"/>
                  </a:moveTo>
                  <a:lnTo>
                    <a:pt x="168" y="692"/>
                  </a:lnTo>
                  <a:cubicBezTo>
                    <a:pt x="164" y="694"/>
                    <a:pt x="159" y="693"/>
                    <a:pt x="157" y="689"/>
                  </a:cubicBezTo>
                  <a:cubicBezTo>
                    <a:pt x="155" y="685"/>
                    <a:pt x="156" y="680"/>
                    <a:pt x="160" y="678"/>
                  </a:cubicBezTo>
                  <a:lnTo>
                    <a:pt x="201" y="653"/>
                  </a:lnTo>
                  <a:cubicBezTo>
                    <a:pt x="204" y="651"/>
                    <a:pt x="209" y="652"/>
                    <a:pt x="212" y="656"/>
                  </a:cubicBezTo>
                  <a:cubicBezTo>
                    <a:pt x="214" y="659"/>
                    <a:pt x="213" y="664"/>
                    <a:pt x="209" y="667"/>
                  </a:cubicBezTo>
                  <a:close/>
                  <a:moveTo>
                    <a:pt x="127" y="717"/>
                  </a:moveTo>
                  <a:lnTo>
                    <a:pt x="86" y="742"/>
                  </a:lnTo>
                  <a:cubicBezTo>
                    <a:pt x="82" y="744"/>
                    <a:pt x="77" y="743"/>
                    <a:pt x="75" y="739"/>
                  </a:cubicBezTo>
                  <a:cubicBezTo>
                    <a:pt x="73" y="735"/>
                    <a:pt x="74" y="730"/>
                    <a:pt x="78" y="728"/>
                  </a:cubicBezTo>
                  <a:lnTo>
                    <a:pt x="119" y="703"/>
                  </a:lnTo>
                  <a:cubicBezTo>
                    <a:pt x="122" y="701"/>
                    <a:pt x="127" y="702"/>
                    <a:pt x="130" y="706"/>
                  </a:cubicBezTo>
                  <a:cubicBezTo>
                    <a:pt x="132" y="709"/>
                    <a:pt x="131" y="714"/>
                    <a:pt x="127" y="717"/>
                  </a:cubicBezTo>
                  <a:close/>
                  <a:moveTo>
                    <a:pt x="45" y="767"/>
                  </a:moveTo>
                  <a:lnTo>
                    <a:pt x="13" y="786"/>
                  </a:lnTo>
                  <a:cubicBezTo>
                    <a:pt x="10" y="788"/>
                    <a:pt x="5" y="787"/>
                    <a:pt x="2" y="783"/>
                  </a:cubicBezTo>
                  <a:cubicBezTo>
                    <a:pt x="0" y="780"/>
                    <a:pt x="1" y="775"/>
                    <a:pt x="5" y="772"/>
                  </a:cubicBezTo>
                  <a:lnTo>
                    <a:pt x="37" y="753"/>
                  </a:lnTo>
                  <a:cubicBezTo>
                    <a:pt x="40" y="751"/>
                    <a:pt x="45" y="752"/>
                    <a:pt x="48" y="756"/>
                  </a:cubicBezTo>
                  <a:cubicBezTo>
                    <a:pt x="50" y="759"/>
                    <a:pt x="49" y="764"/>
                    <a:pt x="45" y="767"/>
                  </a:cubicBezTo>
                  <a:close/>
                </a:path>
              </a:pathLst>
            </a:custGeom>
            <a:solidFill>
              <a:srgbClr val="000000"/>
            </a:solidFill>
            <a:ln w="7" cap="flat">
              <a:solidFill>
                <a:srgbClr val="000000"/>
              </a:solidFill>
              <a:prstDash val="solid"/>
              <a:bevel/>
              <a:headEnd/>
              <a:tailEnd/>
            </a:ln>
          </p:spPr>
          <p:txBody>
            <a:bodyPr/>
            <a:lstStyle/>
            <a:p>
              <a:endParaRPr lang="zh-CN" altLang="en-US"/>
            </a:p>
          </p:txBody>
        </p:sp>
        <p:sp>
          <p:nvSpPr>
            <p:cNvPr id="25627" name="Freeform 745"/>
            <p:cNvSpPr>
              <a:spLocks noEditPoints="1"/>
            </p:cNvSpPr>
            <p:nvPr/>
          </p:nvSpPr>
          <p:spPr bwMode="auto">
            <a:xfrm>
              <a:off x="2551081" y="2410635"/>
              <a:ext cx="1574800" cy="398463"/>
            </a:xfrm>
            <a:custGeom>
              <a:avLst/>
              <a:gdLst>
                <a:gd name="T0" fmla="*/ 2178 w 2240"/>
                <a:gd name="T1" fmla="*/ 758 h 785"/>
                <a:gd name="T2" fmla="*/ 2239 w 2240"/>
                <a:gd name="T3" fmla="*/ 779 h 785"/>
                <a:gd name="T4" fmla="*/ 2092 w 2240"/>
                <a:gd name="T5" fmla="*/ 737 h 785"/>
                <a:gd name="T6" fmla="*/ 2143 w 2240"/>
                <a:gd name="T7" fmla="*/ 737 h 785"/>
                <a:gd name="T8" fmla="*/ 2047 w 2240"/>
                <a:gd name="T9" fmla="*/ 721 h 785"/>
                <a:gd name="T10" fmla="*/ 2007 w 2240"/>
                <a:gd name="T11" fmla="*/ 690 h 785"/>
                <a:gd name="T12" fmla="*/ 2047 w 2240"/>
                <a:gd name="T13" fmla="*/ 721 h 785"/>
                <a:gd name="T14" fmla="*/ 1906 w 2240"/>
                <a:gd name="T15" fmla="*/ 664 h 785"/>
                <a:gd name="T16" fmla="*/ 1966 w 2240"/>
                <a:gd name="T17" fmla="*/ 685 h 785"/>
                <a:gd name="T18" fmla="*/ 1820 w 2240"/>
                <a:gd name="T19" fmla="*/ 643 h 785"/>
                <a:gd name="T20" fmla="*/ 1871 w 2240"/>
                <a:gd name="T21" fmla="*/ 643 h 785"/>
                <a:gd name="T22" fmla="*/ 1775 w 2240"/>
                <a:gd name="T23" fmla="*/ 627 h 785"/>
                <a:gd name="T24" fmla="*/ 1735 w 2240"/>
                <a:gd name="T25" fmla="*/ 596 h 785"/>
                <a:gd name="T26" fmla="*/ 1775 w 2240"/>
                <a:gd name="T27" fmla="*/ 627 h 785"/>
                <a:gd name="T28" fmla="*/ 1634 w 2240"/>
                <a:gd name="T29" fmla="*/ 570 h 785"/>
                <a:gd name="T30" fmla="*/ 1694 w 2240"/>
                <a:gd name="T31" fmla="*/ 591 h 785"/>
                <a:gd name="T32" fmla="*/ 1548 w 2240"/>
                <a:gd name="T33" fmla="*/ 549 h 785"/>
                <a:gd name="T34" fmla="*/ 1599 w 2240"/>
                <a:gd name="T35" fmla="*/ 549 h 785"/>
                <a:gd name="T36" fmla="*/ 1503 w 2240"/>
                <a:gd name="T37" fmla="*/ 533 h 785"/>
                <a:gd name="T38" fmla="*/ 1462 w 2240"/>
                <a:gd name="T39" fmla="*/ 502 h 785"/>
                <a:gd name="T40" fmla="*/ 1503 w 2240"/>
                <a:gd name="T41" fmla="*/ 533 h 785"/>
                <a:gd name="T42" fmla="*/ 1361 w 2240"/>
                <a:gd name="T43" fmla="*/ 476 h 785"/>
                <a:gd name="T44" fmla="*/ 1422 w 2240"/>
                <a:gd name="T45" fmla="*/ 497 h 785"/>
                <a:gd name="T46" fmla="*/ 1276 w 2240"/>
                <a:gd name="T47" fmla="*/ 455 h 785"/>
                <a:gd name="T48" fmla="*/ 1326 w 2240"/>
                <a:gd name="T49" fmla="*/ 455 h 785"/>
                <a:gd name="T50" fmla="*/ 1230 w 2240"/>
                <a:gd name="T51" fmla="*/ 439 h 785"/>
                <a:gd name="T52" fmla="*/ 1190 w 2240"/>
                <a:gd name="T53" fmla="*/ 408 h 785"/>
                <a:gd name="T54" fmla="*/ 1230 w 2240"/>
                <a:gd name="T55" fmla="*/ 439 h 785"/>
                <a:gd name="T56" fmla="*/ 1089 w 2240"/>
                <a:gd name="T57" fmla="*/ 382 h 785"/>
                <a:gd name="T58" fmla="*/ 1150 w 2240"/>
                <a:gd name="T59" fmla="*/ 403 h 785"/>
                <a:gd name="T60" fmla="*/ 1003 w 2240"/>
                <a:gd name="T61" fmla="*/ 361 h 785"/>
                <a:gd name="T62" fmla="*/ 1054 w 2240"/>
                <a:gd name="T63" fmla="*/ 361 h 785"/>
                <a:gd name="T64" fmla="*/ 958 w 2240"/>
                <a:gd name="T65" fmla="*/ 345 h 785"/>
                <a:gd name="T66" fmla="*/ 918 w 2240"/>
                <a:gd name="T67" fmla="*/ 314 h 785"/>
                <a:gd name="T68" fmla="*/ 958 w 2240"/>
                <a:gd name="T69" fmla="*/ 345 h 785"/>
                <a:gd name="T70" fmla="*/ 817 w 2240"/>
                <a:gd name="T71" fmla="*/ 288 h 785"/>
                <a:gd name="T72" fmla="*/ 877 w 2240"/>
                <a:gd name="T73" fmla="*/ 309 h 785"/>
                <a:gd name="T74" fmla="*/ 731 w 2240"/>
                <a:gd name="T75" fmla="*/ 267 h 785"/>
                <a:gd name="T76" fmla="*/ 782 w 2240"/>
                <a:gd name="T77" fmla="*/ 267 h 785"/>
                <a:gd name="T78" fmla="*/ 686 w 2240"/>
                <a:gd name="T79" fmla="*/ 251 h 785"/>
                <a:gd name="T80" fmla="*/ 646 w 2240"/>
                <a:gd name="T81" fmla="*/ 220 h 785"/>
                <a:gd name="T82" fmla="*/ 686 w 2240"/>
                <a:gd name="T83" fmla="*/ 251 h 785"/>
                <a:gd name="T84" fmla="*/ 545 w 2240"/>
                <a:gd name="T85" fmla="*/ 194 h 785"/>
                <a:gd name="T86" fmla="*/ 605 w 2240"/>
                <a:gd name="T87" fmla="*/ 215 h 785"/>
                <a:gd name="T88" fmla="*/ 459 w 2240"/>
                <a:gd name="T89" fmla="*/ 173 h 785"/>
                <a:gd name="T90" fmla="*/ 510 w 2240"/>
                <a:gd name="T91" fmla="*/ 174 h 785"/>
                <a:gd name="T92" fmla="*/ 414 w 2240"/>
                <a:gd name="T93" fmla="*/ 157 h 785"/>
                <a:gd name="T94" fmla="*/ 373 w 2240"/>
                <a:gd name="T95" fmla="*/ 127 h 785"/>
                <a:gd name="T96" fmla="*/ 414 w 2240"/>
                <a:gd name="T97" fmla="*/ 157 h 785"/>
                <a:gd name="T98" fmla="*/ 273 w 2240"/>
                <a:gd name="T99" fmla="*/ 100 h 785"/>
                <a:gd name="T100" fmla="*/ 333 w 2240"/>
                <a:gd name="T101" fmla="*/ 121 h 785"/>
                <a:gd name="T102" fmla="*/ 187 w 2240"/>
                <a:gd name="T103" fmla="*/ 79 h 785"/>
                <a:gd name="T104" fmla="*/ 237 w 2240"/>
                <a:gd name="T105" fmla="*/ 80 h 785"/>
                <a:gd name="T106" fmla="*/ 141 w 2240"/>
                <a:gd name="T107" fmla="*/ 63 h 785"/>
                <a:gd name="T108" fmla="*/ 101 w 2240"/>
                <a:gd name="T109" fmla="*/ 33 h 785"/>
                <a:gd name="T110" fmla="*/ 141 w 2240"/>
                <a:gd name="T111" fmla="*/ 63 h 785"/>
                <a:gd name="T112" fmla="*/ 1 w 2240"/>
                <a:gd name="T113" fmla="*/ 7 h 785"/>
                <a:gd name="T114" fmla="*/ 61 w 2240"/>
                <a:gd name="T115" fmla="*/ 27 h 78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240"/>
                <a:gd name="T175" fmla="*/ 0 h 785"/>
                <a:gd name="T176" fmla="*/ 2240 w 2240"/>
                <a:gd name="T177" fmla="*/ 785 h 78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240" h="785">
                  <a:moveTo>
                    <a:pt x="2229" y="784"/>
                  </a:moveTo>
                  <a:lnTo>
                    <a:pt x="2183" y="768"/>
                  </a:lnTo>
                  <a:cubicBezTo>
                    <a:pt x="2179" y="767"/>
                    <a:pt x="2177" y="762"/>
                    <a:pt x="2178" y="758"/>
                  </a:cubicBezTo>
                  <a:cubicBezTo>
                    <a:pt x="2180" y="754"/>
                    <a:pt x="2184" y="751"/>
                    <a:pt x="2188" y="753"/>
                  </a:cubicBezTo>
                  <a:lnTo>
                    <a:pt x="2234" y="769"/>
                  </a:lnTo>
                  <a:cubicBezTo>
                    <a:pt x="2238" y="770"/>
                    <a:pt x="2240" y="775"/>
                    <a:pt x="2239" y="779"/>
                  </a:cubicBezTo>
                  <a:cubicBezTo>
                    <a:pt x="2237" y="783"/>
                    <a:pt x="2233" y="785"/>
                    <a:pt x="2229" y="784"/>
                  </a:cubicBezTo>
                  <a:close/>
                  <a:moveTo>
                    <a:pt x="2138" y="752"/>
                  </a:moveTo>
                  <a:lnTo>
                    <a:pt x="2092" y="737"/>
                  </a:lnTo>
                  <a:cubicBezTo>
                    <a:pt x="2088" y="735"/>
                    <a:pt x="2086" y="731"/>
                    <a:pt x="2087" y="727"/>
                  </a:cubicBezTo>
                  <a:cubicBezTo>
                    <a:pt x="2089" y="722"/>
                    <a:pt x="2093" y="720"/>
                    <a:pt x="2098" y="722"/>
                  </a:cubicBezTo>
                  <a:lnTo>
                    <a:pt x="2143" y="737"/>
                  </a:lnTo>
                  <a:cubicBezTo>
                    <a:pt x="2147" y="739"/>
                    <a:pt x="2149" y="743"/>
                    <a:pt x="2148" y="747"/>
                  </a:cubicBezTo>
                  <a:cubicBezTo>
                    <a:pt x="2147" y="752"/>
                    <a:pt x="2142" y="754"/>
                    <a:pt x="2138" y="752"/>
                  </a:cubicBezTo>
                  <a:close/>
                  <a:moveTo>
                    <a:pt x="2047" y="721"/>
                  </a:moveTo>
                  <a:lnTo>
                    <a:pt x="2002" y="705"/>
                  </a:lnTo>
                  <a:cubicBezTo>
                    <a:pt x="1997" y="704"/>
                    <a:pt x="1995" y="699"/>
                    <a:pt x="1997" y="695"/>
                  </a:cubicBezTo>
                  <a:cubicBezTo>
                    <a:pt x="1998" y="691"/>
                    <a:pt x="2003" y="689"/>
                    <a:pt x="2007" y="690"/>
                  </a:cubicBezTo>
                  <a:lnTo>
                    <a:pt x="2052" y="706"/>
                  </a:lnTo>
                  <a:cubicBezTo>
                    <a:pt x="2056" y="707"/>
                    <a:pt x="2059" y="712"/>
                    <a:pt x="2057" y="716"/>
                  </a:cubicBezTo>
                  <a:cubicBezTo>
                    <a:pt x="2056" y="720"/>
                    <a:pt x="2051" y="723"/>
                    <a:pt x="2047" y="721"/>
                  </a:cubicBezTo>
                  <a:close/>
                  <a:moveTo>
                    <a:pt x="1956" y="690"/>
                  </a:moveTo>
                  <a:lnTo>
                    <a:pt x="1911" y="674"/>
                  </a:lnTo>
                  <a:cubicBezTo>
                    <a:pt x="1907" y="673"/>
                    <a:pt x="1905" y="668"/>
                    <a:pt x="1906" y="664"/>
                  </a:cubicBezTo>
                  <a:cubicBezTo>
                    <a:pt x="1907" y="660"/>
                    <a:pt x="1912" y="658"/>
                    <a:pt x="1916" y="659"/>
                  </a:cubicBezTo>
                  <a:lnTo>
                    <a:pt x="1962" y="675"/>
                  </a:lnTo>
                  <a:cubicBezTo>
                    <a:pt x="1966" y="676"/>
                    <a:pt x="1968" y="681"/>
                    <a:pt x="1966" y="685"/>
                  </a:cubicBezTo>
                  <a:cubicBezTo>
                    <a:pt x="1965" y="689"/>
                    <a:pt x="1960" y="691"/>
                    <a:pt x="1956" y="690"/>
                  </a:cubicBezTo>
                  <a:close/>
                  <a:moveTo>
                    <a:pt x="1866" y="658"/>
                  </a:moveTo>
                  <a:lnTo>
                    <a:pt x="1820" y="643"/>
                  </a:lnTo>
                  <a:cubicBezTo>
                    <a:pt x="1816" y="641"/>
                    <a:pt x="1814" y="637"/>
                    <a:pt x="1815" y="633"/>
                  </a:cubicBezTo>
                  <a:cubicBezTo>
                    <a:pt x="1817" y="628"/>
                    <a:pt x="1821" y="626"/>
                    <a:pt x="1825" y="628"/>
                  </a:cubicBezTo>
                  <a:lnTo>
                    <a:pt x="1871" y="643"/>
                  </a:lnTo>
                  <a:cubicBezTo>
                    <a:pt x="1875" y="645"/>
                    <a:pt x="1877" y="649"/>
                    <a:pt x="1876" y="653"/>
                  </a:cubicBezTo>
                  <a:cubicBezTo>
                    <a:pt x="1874" y="658"/>
                    <a:pt x="1870" y="660"/>
                    <a:pt x="1866" y="658"/>
                  </a:cubicBezTo>
                  <a:close/>
                  <a:moveTo>
                    <a:pt x="1775" y="627"/>
                  </a:moveTo>
                  <a:lnTo>
                    <a:pt x="1729" y="611"/>
                  </a:lnTo>
                  <a:cubicBezTo>
                    <a:pt x="1725" y="610"/>
                    <a:pt x="1723" y="605"/>
                    <a:pt x="1724" y="601"/>
                  </a:cubicBezTo>
                  <a:cubicBezTo>
                    <a:pt x="1726" y="597"/>
                    <a:pt x="1730" y="595"/>
                    <a:pt x="1735" y="596"/>
                  </a:cubicBezTo>
                  <a:lnTo>
                    <a:pt x="1780" y="612"/>
                  </a:lnTo>
                  <a:cubicBezTo>
                    <a:pt x="1784" y="613"/>
                    <a:pt x="1786" y="618"/>
                    <a:pt x="1785" y="622"/>
                  </a:cubicBezTo>
                  <a:cubicBezTo>
                    <a:pt x="1784" y="626"/>
                    <a:pt x="1779" y="629"/>
                    <a:pt x="1775" y="627"/>
                  </a:cubicBezTo>
                  <a:close/>
                  <a:moveTo>
                    <a:pt x="1684" y="596"/>
                  </a:moveTo>
                  <a:lnTo>
                    <a:pt x="1639" y="580"/>
                  </a:lnTo>
                  <a:cubicBezTo>
                    <a:pt x="1635" y="579"/>
                    <a:pt x="1632" y="574"/>
                    <a:pt x="1634" y="570"/>
                  </a:cubicBezTo>
                  <a:cubicBezTo>
                    <a:pt x="1635" y="566"/>
                    <a:pt x="1640" y="564"/>
                    <a:pt x="1644" y="565"/>
                  </a:cubicBezTo>
                  <a:lnTo>
                    <a:pt x="1689" y="581"/>
                  </a:lnTo>
                  <a:cubicBezTo>
                    <a:pt x="1693" y="582"/>
                    <a:pt x="1696" y="587"/>
                    <a:pt x="1694" y="591"/>
                  </a:cubicBezTo>
                  <a:cubicBezTo>
                    <a:pt x="1693" y="595"/>
                    <a:pt x="1688" y="597"/>
                    <a:pt x="1684" y="596"/>
                  </a:cubicBezTo>
                  <a:close/>
                  <a:moveTo>
                    <a:pt x="1593" y="564"/>
                  </a:moveTo>
                  <a:lnTo>
                    <a:pt x="1548" y="549"/>
                  </a:lnTo>
                  <a:cubicBezTo>
                    <a:pt x="1544" y="547"/>
                    <a:pt x="1542" y="543"/>
                    <a:pt x="1543" y="539"/>
                  </a:cubicBezTo>
                  <a:cubicBezTo>
                    <a:pt x="1544" y="534"/>
                    <a:pt x="1549" y="532"/>
                    <a:pt x="1553" y="534"/>
                  </a:cubicBezTo>
                  <a:lnTo>
                    <a:pt x="1599" y="549"/>
                  </a:lnTo>
                  <a:cubicBezTo>
                    <a:pt x="1603" y="551"/>
                    <a:pt x="1605" y="555"/>
                    <a:pt x="1603" y="560"/>
                  </a:cubicBezTo>
                  <a:cubicBezTo>
                    <a:pt x="1602" y="564"/>
                    <a:pt x="1597" y="566"/>
                    <a:pt x="1593" y="564"/>
                  </a:cubicBezTo>
                  <a:close/>
                  <a:moveTo>
                    <a:pt x="1503" y="533"/>
                  </a:moveTo>
                  <a:lnTo>
                    <a:pt x="1457" y="517"/>
                  </a:lnTo>
                  <a:cubicBezTo>
                    <a:pt x="1453" y="516"/>
                    <a:pt x="1451" y="511"/>
                    <a:pt x="1452" y="507"/>
                  </a:cubicBezTo>
                  <a:cubicBezTo>
                    <a:pt x="1454" y="503"/>
                    <a:pt x="1458" y="501"/>
                    <a:pt x="1462" y="502"/>
                  </a:cubicBezTo>
                  <a:lnTo>
                    <a:pt x="1508" y="518"/>
                  </a:lnTo>
                  <a:cubicBezTo>
                    <a:pt x="1512" y="519"/>
                    <a:pt x="1514" y="524"/>
                    <a:pt x="1513" y="528"/>
                  </a:cubicBezTo>
                  <a:cubicBezTo>
                    <a:pt x="1511" y="532"/>
                    <a:pt x="1507" y="535"/>
                    <a:pt x="1503" y="533"/>
                  </a:cubicBezTo>
                  <a:close/>
                  <a:moveTo>
                    <a:pt x="1412" y="502"/>
                  </a:moveTo>
                  <a:lnTo>
                    <a:pt x="1366" y="486"/>
                  </a:lnTo>
                  <a:cubicBezTo>
                    <a:pt x="1362" y="485"/>
                    <a:pt x="1360" y="480"/>
                    <a:pt x="1361" y="476"/>
                  </a:cubicBezTo>
                  <a:cubicBezTo>
                    <a:pt x="1363" y="472"/>
                    <a:pt x="1367" y="470"/>
                    <a:pt x="1372" y="471"/>
                  </a:cubicBezTo>
                  <a:lnTo>
                    <a:pt x="1417" y="487"/>
                  </a:lnTo>
                  <a:cubicBezTo>
                    <a:pt x="1421" y="488"/>
                    <a:pt x="1423" y="493"/>
                    <a:pt x="1422" y="497"/>
                  </a:cubicBezTo>
                  <a:cubicBezTo>
                    <a:pt x="1421" y="501"/>
                    <a:pt x="1416" y="503"/>
                    <a:pt x="1412" y="502"/>
                  </a:cubicBezTo>
                  <a:close/>
                  <a:moveTo>
                    <a:pt x="1321" y="471"/>
                  </a:moveTo>
                  <a:lnTo>
                    <a:pt x="1276" y="455"/>
                  </a:lnTo>
                  <a:cubicBezTo>
                    <a:pt x="1272" y="453"/>
                    <a:pt x="1269" y="449"/>
                    <a:pt x="1271" y="445"/>
                  </a:cubicBezTo>
                  <a:cubicBezTo>
                    <a:pt x="1272" y="441"/>
                    <a:pt x="1277" y="438"/>
                    <a:pt x="1281" y="440"/>
                  </a:cubicBezTo>
                  <a:lnTo>
                    <a:pt x="1326" y="455"/>
                  </a:lnTo>
                  <a:cubicBezTo>
                    <a:pt x="1330" y="457"/>
                    <a:pt x="1333" y="461"/>
                    <a:pt x="1331" y="466"/>
                  </a:cubicBezTo>
                  <a:cubicBezTo>
                    <a:pt x="1330" y="470"/>
                    <a:pt x="1325" y="472"/>
                    <a:pt x="1321" y="471"/>
                  </a:cubicBezTo>
                  <a:close/>
                  <a:moveTo>
                    <a:pt x="1230" y="439"/>
                  </a:moveTo>
                  <a:lnTo>
                    <a:pt x="1185" y="424"/>
                  </a:lnTo>
                  <a:cubicBezTo>
                    <a:pt x="1181" y="422"/>
                    <a:pt x="1179" y="418"/>
                    <a:pt x="1180" y="413"/>
                  </a:cubicBezTo>
                  <a:cubicBezTo>
                    <a:pt x="1181" y="409"/>
                    <a:pt x="1186" y="407"/>
                    <a:pt x="1190" y="408"/>
                  </a:cubicBezTo>
                  <a:lnTo>
                    <a:pt x="1236" y="424"/>
                  </a:lnTo>
                  <a:cubicBezTo>
                    <a:pt x="1240" y="426"/>
                    <a:pt x="1242" y="430"/>
                    <a:pt x="1240" y="434"/>
                  </a:cubicBezTo>
                  <a:cubicBezTo>
                    <a:pt x="1239" y="438"/>
                    <a:pt x="1234" y="441"/>
                    <a:pt x="1230" y="439"/>
                  </a:cubicBezTo>
                  <a:close/>
                  <a:moveTo>
                    <a:pt x="1140" y="408"/>
                  </a:moveTo>
                  <a:lnTo>
                    <a:pt x="1094" y="392"/>
                  </a:lnTo>
                  <a:cubicBezTo>
                    <a:pt x="1090" y="391"/>
                    <a:pt x="1088" y="386"/>
                    <a:pt x="1089" y="382"/>
                  </a:cubicBezTo>
                  <a:cubicBezTo>
                    <a:pt x="1091" y="378"/>
                    <a:pt x="1095" y="376"/>
                    <a:pt x="1099" y="377"/>
                  </a:cubicBezTo>
                  <a:lnTo>
                    <a:pt x="1145" y="393"/>
                  </a:lnTo>
                  <a:cubicBezTo>
                    <a:pt x="1149" y="394"/>
                    <a:pt x="1151" y="399"/>
                    <a:pt x="1150" y="403"/>
                  </a:cubicBezTo>
                  <a:cubicBezTo>
                    <a:pt x="1148" y="407"/>
                    <a:pt x="1144" y="409"/>
                    <a:pt x="1140" y="408"/>
                  </a:cubicBezTo>
                  <a:close/>
                  <a:moveTo>
                    <a:pt x="1049" y="377"/>
                  </a:moveTo>
                  <a:lnTo>
                    <a:pt x="1003" y="361"/>
                  </a:lnTo>
                  <a:cubicBezTo>
                    <a:pt x="999" y="359"/>
                    <a:pt x="997" y="355"/>
                    <a:pt x="998" y="351"/>
                  </a:cubicBezTo>
                  <a:cubicBezTo>
                    <a:pt x="1000" y="347"/>
                    <a:pt x="1004" y="344"/>
                    <a:pt x="1009" y="346"/>
                  </a:cubicBezTo>
                  <a:lnTo>
                    <a:pt x="1054" y="361"/>
                  </a:lnTo>
                  <a:cubicBezTo>
                    <a:pt x="1058" y="363"/>
                    <a:pt x="1060" y="367"/>
                    <a:pt x="1059" y="372"/>
                  </a:cubicBezTo>
                  <a:cubicBezTo>
                    <a:pt x="1058" y="376"/>
                    <a:pt x="1053" y="378"/>
                    <a:pt x="1049" y="377"/>
                  </a:cubicBezTo>
                  <a:close/>
                  <a:moveTo>
                    <a:pt x="958" y="345"/>
                  </a:moveTo>
                  <a:lnTo>
                    <a:pt x="913" y="330"/>
                  </a:lnTo>
                  <a:cubicBezTo>
                    <a:pt x="909" y="328"/>
                    <a:pt x="906" y="324"/>
                    <a:pt x="908" y="319"/>
                  </a:cubicBezTo>
                  <a:cubicBezTo>
                    <a:pt x="909" y="315"/>
                    <a:pt x="914" y="313"/>
                    <a:pt x="918" y="314"/>
                  </a:cubicBezTo>
                  <a:lnTo>
                    <a:pt x="963" y="330"/>
                  </a:lnTo>
                  <a:cubicBezTo>
                    <a:pt x="967" y="332"/>
                    <a:pt x="970" y="336"/>
                    <a:pt x="968" y="340"/>
                  </a:cubicBezTo>
                  <a:cubicBezTo>
                    <a:pt x="967" y="344"/>
                    <a:pt x="962" y="347"/>
                    <a:pt x="958" y="345"/>
                  </a:cubicBezTo>
                  <a:close/>
                  <a:moveTo>
                    <a:pt x="867" y="314"/>
                  </a:moveTo>
                  <a:lnTo>
                    <a:pt x="822" y="298"/>
                  </a:lnTo>
                  <a:cubicBezTo>
                    <a:pt x="818" y="297"/>
                    <a:pt x="816" y="292"/>
                    <a:pt x="817" y="288"/>
                  </a:cubicBezTo>
                  <a:cubicBezTo>
                    <a:pt x="818" y="284"/>
                    <a:pt x="823" y="282"/>
                    <a:pt x="827" y="283"/>
                  </a:cubicBezTo>
                  <a:lnTo>
                    <a:pt x="873" y="299"/>
                  </a:lnTo>
                  <a:cubicBezTo>
                    <a:pt x="877" y="300"/>
                    <a:pt x="879" y="305"/>
                    <a:pt x="877" y="309"/>
                  </a:cubicBezTo>
                  <a:cubicBezTo>
                    <a:pt x="876" y="313"/>
                    <a:pt x="872" y="315"/>
                    <a:pt x="867" y="314"/>
                  </a:cubicBezTo>
                  <a:close/>
                  <a:moveTo>
                    <a:pt x="777" y="283"/>
                  </a:moveTo>
                  <a:lnTo>
                    <a:pt x="731" y="267"/>
                  </a:lnTo>
                  <a:cubicBezTo>
                    <a:pt x="727" y="265"/>
                    <a:pt x="725" y="261"/>
                    <a:pt x="726" y="257"/>
                  </a:cubicBezTo>
                  <a:cubicBezTo>
                    <a:pt x="728" y="253"/>
                    <a:pt x="732" y="250"/>
                    <a:pt x="736" y="252"/>
                  </a:cubicBezTo>
                  <a:lnTo>
                    <a:pt x="782" y="267"/>
                  </a:lnTo>
                  <a:cubicBezTo>
                    <a:pt x="786" y="269"/>
                    <a:pt x="788" y="273"/>
                    <a:pt x="787" y="278"/>
                  </a:cubicBezTo>
                  <a:cubicBezTo>
                    <a:pt x="785" y="282"/>
                    <a:pt x="781" y="284"/>
                    <a:pt x="777" y="283"/>
                  </a:cubicBezTo>
                  <a:close/>
                  <a:moveTo>
                    <a:pt x="686" y="251"/>
                  </a:moveTo>
                  <a:lnTo>
                    <a:pt x="640" y="236"/>
                  </a:lnTo>
                  <a:cubicBezTo>
                    <a:pt x="636" y="234"/>
                    <a:pt x="634" y="230"/>
                    <a:pt x="636" y="225"/>
                  </a:cubicBezTo>
                  <a:cubicBezTo>
                    <a:pt x="637" y="221"/>
                    <a:pt x="642" y="219"/>
                    <a:pt x="646" y="220"/>
                  </a:cubicBezTo>
                  <a:lnTo>
                    <a:pt x="691" y="236"/>
                  </a:lnTo>
                  <a:cubicBezTo>
                    <a:pt x="695" y="238"/>
                    <a:pt x="697" y="242"/>
                    <a:pt x="696" y="246"/>
                  </a:cubicBezTo>
                  <a:cubicBezTo>
                    <a:pt x="695" y="251"/>
                    <a:pt x="690" y="253"/>
                    <a:pt x="686" y="251"/>
                  </a:cubicBezTo>
                  <a:close/>
                  <a:moveTo>
                    <a:pt x="595" y="220"/>
                  </a:moveTo>
                  <a:lnTo>
                    <a:pt x="550" y="204"/>
                  </a:lnTo>
                  <a:cubicBezTo>
                    <a:pt x="546" y="203"/>
                    <a:pt x="543" y="198"/>
                    <a:pt x="545" y="194"/>
                  </a:cubicBezTo>
                  <a:cubicBezTo>
                    <a:pt x="546" y="190"/>
                    <a:pt x="551" y="188"/>
                    <a:pt x="555" y="189"/>
                  </a:cubicBezTo>
                  <a:lnTo>
                    <a:pt x="600" y="205"/>
                  </a:lnTo>
                  <a:cubicBezTo>
                    <a:pt x="604" y="206"/>
                    <a:pt x="607" y="211"/>
                    <a:pt x="605" y="215"/>
                  </a:cubicBezTo>
                  <a:cubicBezTo>
                    <a:pt x="604" y="219"/>
                    <a:pt x="599" y="221"/>
                    <a:pt x="595" y="220"/>
                  </a:cubicBezTo>
                  <a:close/>
                  <a:moveTo>
                    <a:pt x="504" y="189"/>
                  </a:moveTo>
                  <a:lnTo>
                    <a:pt x="459" y="173"/>
                  </a:lnTo>
                  <a:cubicBezTo>
                    <a:pt x="455" y="172"/>
                    <a:pt x="453" y="167"/>
                    <a:pt x="454" y="163"/>
                  </a:cubicBezTo>
                  <a:cubicBezTo>
                    <a:pt x="455" y="159"/>
                    <a:pt x="460" y="156"/>
                    <a:pt x="464" y="158"/>
                  </a:cubicBezTo>
                  <a:lnTo>
                    <a:pt x="510" y="174"/>
                  </a:lnTo>
                  <a:cubicBezTo>
                    <a:pt x="514" y="175"/>
                    <a:pt x="516" y="180"/>
                    <a:pt x="515" y="184"/>
                  </a:cubicBezTo>
                  <a:cubicBezTo>
                    <a:pt x="513" y="188"/>
                    <a:pt x="509" y="190"/>
                    <a:pt x="504" y="189"/>
                  </a:cubicBezTo>
                  <a:close/>
                  <a:moveTo>
                    <a:pt x="414" y="157"/>
                  </a:moveTo>
                  <a:lnTo>
                    <a:pt x="368" y="142"/>
                  </a:lnTo>
                  <a:cubicBezTo>
                    <a:pt x="364" y="140"/>
                    <a:pt x="362" y="136"/>
                    <a:pt x="363" y="131"/>
                  </a:cubicBezTo>
                  <a:cubicBezTo>
                    <a:pt x="365" y="127"/>
                    <a:pt x="369" y="125"/>
                    <a:pt x="373" y="127"/>
                  </a:cubicBezTo>
                  <a:lnTo>
                    <a:pt x="419" y="142"/>
                  </a:lnTo>
                  <a:cubicBezTo>
                    <a:pt x="423" y="144"/>
                    <a:pt x="425" y="148"/>
                    <a:pt x="424" y="152"/>
                  </a:cubicBezTo>
                  <a:cubicBezTo>
                    <a:pt x="422" y="157"/>
                    <a:pt x="418" y="159"/>
                    <a:pt x="414" y="157"/>
                  </a:cubicBezTo>
                  <a:close/>
                  <a:moveTo>
                    <a:pt x="323" y="126"/>
                  </a:moveTo>
                  <a:lnTo>
                    <a:pt x="277" y="110"/>
                  </a:lnTo>
                  <a:cubicBezTo>
                    <a:pt x="273" y="109"/>
                    <a:pt x="271" y="104"/>
                    <a:pt x="273" y="100"/>
                  </a:cubicBezTo>
                  <a:cubicBezTo>
                    <a:pt x="274" y="96"/>
                    <a:pt x="279" y="94"/>
                    <a:pt x="283" y="95"/>
                  </a:cubicBezTo>
                  <a:lnTo>
                    <a:pt x="328" y="111"/>
                  </a:lnTo>
                  <a:cubicBezTo>
                    <a:pt x="332" y="112"/>
                    <a:pt x="334" y="117"/>
                    <a:pt x="333" y="121"/>
                  </a:cubicBezTo>
                  <a:cubicBezTo>
                    <a:pt x="332" y="125"/>
                    <a:pt x="327" y="127"/>
                    <a:pt x="323" y="126"/>
                  </a:cubicBezTo>
                  <a:close/>
                  <a:moveTo>
                    <a:pt x="232" y="95"/>
                  </a:moveTo>
                  <a:lnTo>
                    <a:pt x="187" y="79"/>
                  </a:lnTo>
                  <a:cubicBezTo>
                    <a:pt x="183" y="78"/>
                    <a:pt x="180" y="73"/>
                    <a:pt x="182" y="69"/>
                  </a:cubicBezTo>
                  <a:cubicBezTo>
                    <a:pt x="183" y="65"/>
                    <a:pt x="188" y="62"/>
                    <a:pt x="192" y="64"/>
                  </a:cubicBezTo>
                  <a:lnTo>
                    <a:pt x="237" y="80"/>
                  </a:lnTo>
                  <a:cubicBezTo>
                    <a:pt x="241" y="81"/>
                    <a:pt x="244" y="86"/>
                    <a:pt x="242" y="90"/>
                  </a:cubicBezTo>
                  <a:cubicBezTo>
                    <a:pt x="241" y="94"/>
                    <a:pt x="236" y="96"/>
                    <a:pt x="232" y="95"/>
                  </a:cubicBezTo>
                  <a:close/>
                  <a:moveTo>
                    <a:pt x="141" y="63"/>
                  </a:moveTo>
                  <a:lnTo>
                    <a:pt x="96" y="48"/>
                  </a:lnTo>
                  <a:cubicBezTo>
                    <a:pt x="92" y="46"/>
                    <a:pt x="90" y="42"/>
                    <a:pt x="91" y="38"/>
                  </a:cubicBezTo>
                  <a:cubicBezTo>
                    <a:pt x="92" y="33"/>
                    <a:pt x="97" y="31"/>
                    <a:pt x="101" y="33"/>
                  </a:cubicBezTo>
                  <a:lnTo>
                    <a:pt x="147" y="48"/>
                  </a:lnTo>
                  <a:cubicBezTo>
                    <a:pt x="151" y="50"/>
                    <a:pt x="153" y="54"/>
                    <a:pt x="152" y="58"/>
                  </a:cubicBezTo>
                  <a:cubicBezTo>
                    <a:pt x="150" y="63"/>
                    <a:pt x="146" y="65"/>
                    <a:pt x="141" y="63"/>
                  </a:cubicBezTo>
                  <a:close/>
                  <a:moveTo>
                    <a:pt x="51" y="32"/>
                  </a:moveTo>
                  <a:lnTo>
                    <a:pt x="6" y="17"/>
                  </a:lnTo>
                  <a:cubicBezTo>
                    <a:pt x="2" y="15"/>
                    <a:pt x="0" y="11"/>
                    <a:pt x="1" y="7"/>
                  </a:cubicBezTo>
                  <a:cubicBezTo>
                    <a:pt x="3" y="2"/>
                    <a:pt x="7" y="0"/>
                    <a:pt x="11" y="2"/>
                  </a:cubicBezTo>
                  <a:lnTo>
                    <a:pt x="56" y="17"/>
                  </a:lnTo>
                  <a:cubicBezTo>
                    <a:pt x="60" y="18"/>
                    <a:pt x="62" y="23"/>
                    <a:pt x="61" y="27"/>
                  </a:cubicBezTo>
                  <a:cubicBezTo>
                    <a:pt x="59" y="31"/>
                    <a:pt x="55" y="33"/>
                    <a:pt x="51" y="32"/>
                  </a:cubicBezTo>
                  <a:close/>
                </a:path>
              </a:pathLst>
            </a:custGeom>
            <a:solidFill>
              <a:srgbClr val="000000"/>
            </a:solidFill>
            <a:ln w="7" cap="flat">
              <a:solidFill>
                <a:srgbClr val="000000"/>
              </a:solidFill>
              <a:prstDash val="solid"/>
              <a:bevel/>
              <a:headEnd/>
              <a:tailEnd/>
            </a:ln>
          </p:spPr>
          <p:txBody>
            <a:bodyPr/>
            <a:lstStyle/>
            <a:p>
              <a:endParaRPr lang="zh-CN" altLang="en-US"/>
            </a:p>
          </p:txBody>
        </p:sp>
        <p:sp>
          <p:nvSpPr>
            <p:cNvPr id="25628" name="Freeform 751"/>
            <p:cNvSpPr>
              <a:spLocks noEditPoints="1"/>
            </p:cNvSpPr>
            <p:nvPr/>
          </p:nvSpPr>
          <p:spPr bwMode="auto">
            <a:xfrm>
              <a:off x="2225644" y="2361423"/>
              <a:ext cx="11113" cy="423863"/>
            </a:xfrm>
            <a:custGeom>
              <a:avLst/>
              <a:gdLst>
                <a:gd name="T0" fmla="*/ 16 w 16"/>
                <a:gd name="T1" fmla="*/ 8 h 832"/>
                <a:gd name="T2" fmla="*/ 16 w 16"/>
                <a:gd name="T3" fmla="*/ 56 h 832"/>
                <a:gd name="T4" fmla="*/ 8 w 16"/>
                <a:gd name="T5" fmla="*/ 64 h 832"/>
                <a:gd name="T6" fmla="*/ 0 w 16"/>
                <a:gd name="T7" fmla="*/ 56 h 832"/>
                <a:gd name="T8" fmla="*/ 0 w 16"/>
                <a:gd name="T9" fmla="*/ 8 h 832"/>
                <a:gd name="T10" fmla="*/ 8 w 16"/>
                <a:gd name="T11" fmla="*/ 0 h 832"/>
                <a:gd name="T12" fmla="*/ 16 w 16"/>
                <a:gd name="T13" fmla="*/ 8 h 832"/>
                <a:gd name="T14" fmla="*/ 16 w 16"/>
                <a:gd name="T15" fmla="*/ 104 h 832"/>
                <a:gd name="T16" fmla="*/ 16 w 16"/>
                <a:gd name="T17" fmla="*/ 152 h 832"/>
                <a:gd name="T18" fmla="*/ 8 w 16"/>
                <a:gd name="T19" fmla="*/ 160 h 832"/>
                <a:gd name="T20" fmla="*/ 0 w 16"/>
                <a:gd name="T21" fmla="*/ 152 h 832"/>
                <a:gd name="T22" fmla="*/ 0 w 16"/>
                <a:gd name="T23" fmla="*/ 104 h 832"/>
                <a:gd name="T24" fmla="*/ 8 w 16"/>
                <a:gd name="T25" fmla="*/ 96 h 832"/>
                <a:gd name="T26" fmla="*/ 16 w 16"/>
                <a:gd name="T27" fmla="*/ 104 h 832"/>
                <a:gd name="T28" fmla="*/ 16 w 16"/>
                <a:gd name="T29" fmla="*/ 200 h 832"/>
                <a:gd name="T30" fmla="*/ 16 w 16"/>
                <a:gd name="T31" fmla="*/ 248 h 832"/>
                <a:gd name="T32" fmla="*/ 8 w 16"/>
                <a:gd name="T33" fmla="*/ 256 h 832"/>
                <a:gd name="T34" fmla="*/ 0 w 16"/>
                <a:gd name="T35" fmla="*/ 248 h 832"/>
                <a:gd name="T36" fmla="*/ 0 w 16"/>
                <a:gd name="T37" fmla="*/ 200 h 832"/>
                <a:gd name="T38" fmla="*/ 8 w 16"/>
                <a:gd name="T39" fmla="*/ 192 h 832"/>
                <a:gd name="T40" fmla="*/ 16 w 16"/>
                <a:gd name="T41" fmla="*/ 200 h 832"/>
                <a:gd name="T42" fmla="*/ 16 w 16"/>
                <a:gd name="T43" fmla="*/ 296 h 832"/>
                <a:gd name="T44" fmla="*/ 16 w 16"/>
                <a:gd name="T45" fmla="*/ 344 h 832"/>
                <a:gd name="T46" fmla="*/ 8 w 16"/>
                <a:gd name="T47" fmla="*/ 352 h 832"/>
                <a:gd name="T48" fmla="*/ 0 w 16"/>
                <a:gd name="T49" fmla="*/ 344 h 832"/>
                <a:gd name="T50" fmla="*/ 0 w 16"/>
                <a:gd name="T51" fmla="*/ 296 h 832"/>
                <a:gd name="T52" fmla="*/ 8 w 16"/>
                <a:gd name="T53" fmla="*/ 288 h 832"/>
                <a:gd name="T54" fmla="*/ 16 w 16"/>
                <a:gd name="T55" fmla="*/ 296 h 832"/>
                <a:gd name="T56" fmla="*/ 16 w 16"/>
                <a:gd name="T57" fmla="*/ 392 h 832"/>
                <a:gd name="T58" fmla="*/ 16 w 16"/>
                <a:gd name="T59" fmla="*/ 440 h 832"/>
                <a:gd name="T60" fmla="*/ 8 w 16"/>
                <a:gd name="T61" fmla="*/ 448 h 832"/>
                <a:gd name="T62" fmla="*/ 0 w 16"/>
                <a:gd name="T63" fmla="*/ 440 h 832"/>
                <a:gd name="T64" fmla="*/ 0 w 16"/>
                <a:gd name="T65" fmla="*/ 392 h 832"/>
                <a:gd name="T66" fmla="*/ 8 w 16"/>
                <a:gd name="T67" fmla="*/ 384 h 832"/>
                <a:gd name="T68" fmla="*/ 16 w 16"/>
                <a:gd name="T69" fmla="*/ 392 h 832"/>
                <a:gd name="T70" fmla="*/ 16 w 16"/>
                <a:gd name="T71" fmla="*/ 488 h 832"/>
                <a:gd name="T72" fmla="*/ 16 w 16"/>
                <a:gd name="T73" fmla="*/ 536 h 832"/>
                <a:gd name="T74" fmla="*/ 8 w 16"/>
                <a:gd name="T75" fmla="*/ 544 h 832"/>
                <a:gd name="T76" fmla="*/ 0 w 16"/>
                <a:gd name="T77" fmla="*/ 536 h 832"/>
                <a:gd name="T78" fmla="*/ 0 w 16"/>
                <a:gd name="T79" fmla="*/ 488 h 832"/>
                <a:gd name="T80" fmla="*/ 8 w 16"/>
                <a:gd name="T81" fmla="*/ 480 h 832"/>
                <a:gd name="T82" fmla="*/ 16 w 16"/>
                <a:gd name="T83" fmla="*/ 488 h 832"/>
                <a:gd name="T84" fmla="*/ 16 w 16"/>
                <a:gd name="T85" fmla="*/ 584 h 832"/>
                <a:gd name="T86" fmla="*/ 16 w 16"/>
                <a:gd name="T87" fmla="*/ 632 h 832"/>
                <a:gd name="T88" fmla="*/ 8 w 16"/>
                <a:gd name="T89" fmla="*/ 640 h 832"/>
                <a:gd name="T90" fmla="*/ 0 w 16"/>
                <a:gd name="T91" fmla="*/ 632 h 832"/>
                <a:gd name="T92" fmla="*/ 0 w 16"/>
                <a:gd name="T93" fmla="*/ 584 h 832"/>
                <a:gd name="T94" fmla="*/ 8 w 16"/>
                <a:gd name="T95" fmla="*/ 576 h 832"/>
                <a:gd name="T96" fmla="*/ 16 w 16"/>
                <a:gd name="T97" fmla="*/ 584 h 832"/>
                <a:gd name="T98" fmla="*/ 16 w 16"/>
                <a:gd name="T99" fmla="*/ 680 h 832"/>
                <a:gd name="T100" fmla="*/ 16 w 16"/>
                <a:gd name="T101" fmla="*/ 728 h 832"/>
                <a:gd name="T102" fmla="*/ 8 w 16"/>
                <a:gd name="T103" fmla="*/ 736 h 832"/>
                <a:gd name="T104" fmla="*/ 0 w 16"/>
                <a:gd name="T105" fmla="*/ 728 h 832"/>
                <a:gd name="T106" fmla="*/ 0 w 16"/>
                <a:gd name="T107" fmla="*/ 680 h 832"/>
                <a:gd name="T108" fmla="*/ 8 w 16"/>
                <a:gd name="T109" fmla="*/ 672 h 832"/>
                <a:gd name="T110" fmla="*/ 16 w 16"/>
                <a:gd name="T111" fmla="*/ 680 h 832"/>
                <a:gd name="T112" fmla="*/ 16 w 16"/>
                <a:gd name="T113" fmla="*/ 776 h 832"/>
                <a:gd name="T114" fmla="*/ 16 w 16"/>
                <a:gd name="T115" fmla="*/ 824 h 832"/>
                <a:gd name="T116" fmla="*/ 8 w 16"/>
                <a:gd name="T117" fmla="*/ 832 h 832"/>
                <a:gd name="T118" fmla="*/ 0 w 16"/>
                <a:gd name="T119" fmla="*/ 824 h 832"/>
                <a:gd name="T120" fmla="*/ 0 w 16"/>
                <a:gd name="T121" fmla="*/ 776 h 832"/>
                <a:gd name="T122" fmla="*/ 8 w 16"/>
                <a:gd name="T123" fmla="*/ 768 h 832"/>
                <a:gd name="T124" fmla="*/ 16 w 16"/>
                <a:gd name="T125" fmla="*/ 776 h 8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
                <a:gd name="T190" fmla="*/ 0 h 832"/>
                <a:gd name="T191" fmla="*/ 16 w 16"/>
                <a:gd name="T192" fmla="*/ 832 h 83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 h="832">
                  <a:moveTo>
                    <a:pt x="16" y="8"/>
                  </a:moveTo>
                  <a:lnTo>
                    <a:pt x="16" y="56"/>
                  </a:lnTo>
                  <a:cubicBezTo>
                    <a:pt x="16" y="61"/>
                    <a:pt x="13" y="64"/>
                    <a:pt x="8" y="64"/>
                  </a:cubicBezTo>
                  <a:cubicBezTo>
                    <a:pt x="4" y="64"/>
                    <a:pt x="0" y="61"/>
                    <a:pt x="0" y="56"/>
                  </a:cubicBezTo>
                  <a:lnTo>
                    <a:pt x="0" y="8"/>
                  </a:lnTo>
                  <a:cubicBezTo>
                    <a:pt x="0" y="4"/>
                    <a:pt x="4" y="0"/>
                    <a:pt x="8" y="0"/>
                  </a:cubicBezTo>
                  <a:cubicBezTo>
                    <a:pt x="13" y="0"/>
                    <a:pt x="16" y="4"/>
                    <a:pt x="16" y="8"/>
                  </a:cubicBezTo>
                  <a:close/>
                  <a:moveTo>
                    <a:pt x="16" y="104"/>
                  </a:moveTo>
                  <a:lnTo>
                    <a:pt x="16" y="152"/>
                  </a:lnTo>
                  <a:cubicBezTo>
                    <a:pt x="16" y="157"/>
                    <a:pt x="13" y="160"/>
                    <a:pt x="8" y="160"/>
                  </a:cubicBezTo>
                  <a:cubicBezTo>
                    <a:pt x="4" y="160"/>
                    <a:pt x="0" y="157"/>
                    <a:pt x="0" y="152"/>
                  </a:cubicBezTo>
                  <a:lnTo>
                    <a:pt x="0" y="104"/>
                  </a:lnTo>
                  <a:cubicBezTo>
                    <a:pt x="0" y="100"/>
                    <a:pt x="4" y="96"/>
                    <a:pt x="8" y="96"/>
                  </a:cubicBezTo>
                  <a:cubicBezTo>
                    <a:pt x="13" y="96"/>
                    <a:pt x="16" y="100"/>
                    <a:pt x="16" y="104"/>
                  </a:cubicBezTo>
                  <a:close/>
                  <a:moveTo>
                    <a:pt x="16" y="200"/>
                  </a:moveTo>
                  <a:lnTo>
                    <a:pt x="16" y="248"/>
                  </a:lnTo>
                  <a:cubicBezTo>
                    <a:pt x="16" y="253"/>
                    <a:pt x="13" y="256"/>
                    <a:pt x="8" y="256"/>
                  </a:cubicBezTo>
                  <a:cubicBezTo>
                    <a:pt x="4" y="256"/>
                    <a:pt x="0" y="253"/>
                    <a:pt x="0" y="248"/>
                  </a:cubicBezTo>
                  <a:lnTo>
                    <a:pt x="0" y="200"/>
                  </a:lnTo>
                  <a:cubicBezTo>
                    <a:pt x="0" y="196"/>
                    <a:pt x="4" y="192"/>
                    <a:pt x="8" y="192"/>
                  </a:cubicBezTo>
                  <a:cubicBezTo>
                    <a:pt x="13" y="192"/>
                    <a:pt x="16" y="196"/>
                    <a:pt x="16" y="200"/>
                  </a:cubicBezTo>
                  <a:close/>
                  <a:moveTo>
                    <a:pt x="16" y="296"/>
                  </a:moveTo>
                  <a:lnTo>
                    <a:pt x="16" y="344"/>
                  </a:lnTo>
                  <a:cubicBezTo>
                    <a:pt x="16" y="349"/>
                    <a:pt x="13" y="352"/>
                    <a:pt x="8" y="352"/>
                  </a:cubicBezTo>
                  <a:cubicBezTo>
                    <a:pt x="4" y="352"/>
                    <a:pt x="0" y="349"/>
                    <a:pt x="0" y="344"/>
                  </a:cubicBezTo>
                  <a:lnTo>
                    <a:pt x="0" y="296"/>
                  </a:lnTo>
                  <a:cubicBezTo>
                    <a:pt x="0" y="292"/>
                    <a:pt x="4" y="288"/>
                    <a:pt x="8" y="288"/>
                  </a:cubicBezTo>
                  <a:cubicBezTo>
                    <a:pt x="13" y="288"/>
                    <a:pt x="16" y="292"/>
                    <a:pt x="16" y="296"/>
                  </a:cubicBezTo>
                  <a:close/>
                  <a:moveTo>
                    <a:pt x="16" y="392"/>
                  </a:moveTo>
                  <a:lnTo>
                    <a:pt x="16" y="440"/>
                  </a:lnTo>
                  <a:cubicBezTo>
                    <a:pt x="16" y="445"/>
                    <a:pt x="13" y="448"/>
                    <a:pt x="8" y="448"/>
                  </a:cubicBezTo>
                  <a:cubicBezTo>
                    <a:pt x="4" y="448"/>
                    <a:pt x="0" y="445"/>
                    <a:pt x="0" y="440"/>
                  </a:cubicBezTo>
                  <a:lnTo>
                    <a:pt x="0" y="392"/>
                  </a:lnTo>
                  <a:cubicBezTo>
                    <a:pt x="0" y="388"/>
                    <a:pt x="4" y="384"/>
                    <a:pt x="8" y="384"/>
                  </a:cubicBezTo>
                  <a:cubicBezTo>
                    <a:pt x="13" y="384"/>
                    <a:pt x="16" y="388"/>
                    <a:pt x="16" y="392"/>
                  </a:cubicBezTo>
                  <a:close/>
                  <a:moveTo>
                    <a:pt x="16" y="488"/>
                  </a:moveTo>
                  <a:lnTo>
                    <a:pt x="16" y="536"/>
                  </a:lnTo>
                  <a:cubicBezTo>
                    <a:pt x="16" y="541"/>
                    <a:pt x="13" y="544"/>
                    <a:pt x="8" y="544"/>
                  </a:cubicBezTo>
                  <a:cubicBezTo>
                    <a:pt x="4" y="544"/>
                    <a:pt x="0" y="541"/>
                    <a:pt x="0" y="536"/>
                  </a:cubicBezTo>
                  <a:lnTo>
                    <a:pt x="0" y="488"/>
                  </a:lnTo>
                  <a:cubicBezTo>
                    <a:pt x="0" y="484"/>
                    <a:pt x="4" y="480"/>
                    <a:pt x="8" y="480"/>
                  </a:cubicBezTo>
                  <a:cubicBezTo>
                    <a:pt x="13" y="480"/>
                    <a:pt x="16" y="484"/>
                    <a:pt x="16" y="488"/>
                  </a:cubicBezTo>
                  <a:close/>
                  <a:moveTo>
                    <a:pt x="16" y="584"/>
                  </a:moveTo>
                  <a:lnTo>
                    <a:pt x="16" y="632"/>
                  </a:lnTo>
                  <a:cubicBezTo>
                    <a:pt x="16" y="637"/>
                    <a:pt x="13" y="640"/>
                    <a:pt x="8" y="640"/>
                  </a:cubicBezTo>
                  <a:cubicBezTo>
                    <a:pt x="4" y="640"/>
                    <a:pt x="0" y="637"/>
                    <a:pt x="0" y="632"/>
                  </a:cubicBezTo>
                  <a:lnTo>
                    <a:pt x="0" y="584"/>
                  </a:lnTo>
                  <a:cubicBezTo>
                    <a:pt x="0" y="580"/>
                    <a:pt x="4" y="576"/>
                    <a:pt x="8" y="576"/>
                  </a:cubicBezTo>
                  <a:cubicBezTo>
                    <a:pt x="13" y="576"/>
                    <a:pt x="16" y="580"/>
                    <a:pt x="16" y="584"/>
                  </a:cubicBezTo>
                  <a:close/>
                  <a:moveTo>
                    <a:pt x="16" y="680"/>
                  </a:moveTo>
                  <a:lnTo>
                    <a:pt x="16" y="728"/>
                  </a:lnTo>
                  <a:cubicBezTo>
                    <a:pt x="16" y="733"/>
                    <a:pt x="13" y="736"/>
                    <a:pt x="8" y="736"/>
                  </a:cubicBezTo>
                  <a:cubicBezTo>
                    <a:pt x="4" y="736"/>
                    <a:pt x="0" y="733"/>
                    <a:pt x="0" y="728"/>
                  </a:cubicBezTo>
                  <a:lnTo>
                    <a:pt x="0" y="680"/>
                  </a:lnTo>
                  <a:cubicBezTo>
                    <a:pt x="0" y="676"/>
                    <a:pt x="4" y="672"/>
                    <a:pt x="8" y="672"/>
                  </a:cubicBezTo>
                  <a:cubicBezTo>
                    <a:pt x="13" y="672"/>
                    <a:pt x="16" y="676"/>
                    <a:pt x="16" y="680"/>
                  </a:cubicBezTo>
                  <a:close/>
                  <a:moveTo>
                    <a:pt x="16" y="776"/>
                  </a:moveTo>
                  <a:lnTo>
                    <a:pt x="16" y="824"/>
                  </a:lnTo>
                  <a:cubicBezTo>
                    <a:pt x="16" y="829"/>
                    <a:pt x="13" y="832"/>
                    <a:pt x="8" y="832"/>
                  </a:cubicBezTo>
                  <a:cubicBezTo>
                    <a:pt x="4" y="832"/>
                    <a:pt x="0" y="829"/>
                    <a:pt x="0" y="824"/>
                  </a:cubicBezTo>
                  <a:lnTo>
                    <a:pt x="0" y="776"/>
                  </a:lnTo>
                  <a:cubicBezTo>
                    <a:pt x="0" y="772"/>
                    <a:pt x="4" y="768"/>
                    <a:pt x="8" y="768"/>
                  </a:cubicBezTo>
                  <a:cubicBezTo>
                    <a:pt x="13" y="768"/>
                    <a:pt x="16" y="772"/>
                    <a:pt x="16" y="776"/>
                  </a:cubicBezTo>
                  <a:close/>
                </a:path>
              </a:pathLst>
            </a:custGeom>
            <a:solidFill>
              <a:srgbClr val="000000"/>
            </a:solidFill>
            <a:ln w="7" cap="flat">
              <a:solidFill>
                <a:srgbClr val="000000"/>
              </a:solidFill>
              <a:prstDash val="solid"/>
              <a:bevel/>
              <a:headEnd/>
              <a:tailEnd/>
            </a:ln>
          </p:spPr>
          <p:txBody>
            <a:bodyPr/>
            <a:lstStyle/>
            <a:p>
              <a:endParaRPr lang="zh-CN" altLang="en-US"/>
            </a:p>
          </p:txBody>
        </p:sp>
        <p:sp>
          <p:nvSpPr>
            <p:cNvPr id="25629" name="Freeform 742"/>
            <p:cNvSpPr>
              <a:spLocks/>
            </p:cNvSpPr>
            <p:nvPr/>
          </p:nvSpPr>
          <p:spPr bwMode="auto">
            <a:xfrm>
              <a:off x="4214810" y="3358362"/>
              <a:ext cx="269875" cy="195263"/>
            </a:xfrm>
            <a:custGeom>
              <a:avLst/>
              <a:gdLst>
                <a:gd name="T0" fmla="*/ 170 w 170"/>
                <a:gd name="T1" fmla="*/ 62 h 123"/>
                <a:gd name="T2" fmla="*/ 93 w 170"/>
                <a:gd name="T3" fmla="*/ 0 h 123"/>
                <a:gd name="T4" fmla="*/ 93 w 170"/>
                <a:gd name="T5" fmla="*/ 41 h 123"/>
                <a:gd name="T6" fmla="*/ 0 w 170"/>
                <a:gd name="T7" fmla="*/ 41 h 123"/>
                <a:gd name="T8" fmla="*/ 0 w 170"/>
                <a:gd name="T9" fmla="*/ 82 h 123"/>
                <a:gd name="T10" fmla="*/ 93 w 170"/>
                <a:gd name="T11" fmla="*/ 82 h 123"/>
                <a:gd name="T12" fmla="*/ 93 w 170"/>
                <a:gd name="T13" fmla="*/ 123 h 123"/>
                <a:gd name="T14" fmla="*/ 170 w 170"/>
                <a:gd name="T15" fmla="*/ 62 h 123"/>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123"/>
                <a:gd name="T26" fmla="*/ 170 w 170"/>
                <a:gd name="T27" fmla="*/ 123 h 1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123">
                  <a:moveTo>
                    <a:pt x="170" y="62"/>
                  </a:moveTo>
                  <a:lnTo>
                    <a:pt x="93" y="0"/>
                  </a:lnTo>
                  <a:lnTo>
                    <a:pt x="93" y="41"/>
                  </a:lnTo>
                  <a:lnTo>
                    <a:pt x="0" y="41"/>
                  </a:lnTo>
                  <a:lnTo>
                    <a:pt x="0" y="82"/>
                  </a:lnTo>
                  <a:lnTo>
                    <a:pt x="93" y="82"/>
                  </a:lnTo>
                  <a:lnTo>
                    <a:pt x="93" y="123"/>
                  </a:lnTo>
                  <a:lnTo>
                    <a:pt x="170" y="62"/>
                  </a:lnTo>
                  <a:close/>
                </a:path>
              </a:pathLst>
            </a:custGeom>
            <a:noFill/>
            <a:ln w="7" cap="rnd">
              <a:solidFill>
                <a:srgbClr val="000000"/>
              </a:solidFill>
              <a:prstDash val="solid"/>
              <a:round/>
              <a:headEnd/>
              <a:tailEnd/>
            </a:ln>
          </p:spPr>
          <p:txBody>
            <a:bodyPr/>
            <a:lstStyle/>
            <a:p>
              <a:endParaRPr lang="zh-CN" altLang="en-US"/>
            </a:p>
          </p:txBody>
        </p:sp>
        <p:pic>
          <p:nvPicPr>
            <p:cNvPr id="25630" name="Picture 753"/>
            <p:cNvPicPr>
              <a:picLocks noChangeAspect="1" noChangeArrowheads="1"/>
            </p:cNvPicPr>
            <p:nvPr/>
          </p:nvPicPr>
          <p:blipFill>
            <a:blip r:embed="rId3"/>
            <a:srcRect/>
            <a:stretch>
              <a:fillRect/>
            </a:stretch>
          </p:blipFill>
          <p:spPr bwMode="auto">
            <a:xfrm>
              <a:off x="800779" y="1711584"/>
              <a:ext cx="2188296" cy="923133"/>
            </a:xfrm>
            <a:prstGeom prst="rect">
              <a:avLst/>
            </a:prstGeom>
            <a:noFill/>
            <a:ln w="9525">
              <a:noFill/>
              <a:miter lim="800000"/>
              <a:headEnd/>
              <a:tailEnd/>
            </a:ln>
          </p:spPr>
        </p:pic>
      </p:grpSp>
      <p:sp>
        <p:nvSpPr>
          <p:cNvPr id="376839" name="AutoShape 7"/>
          <p:cNvSpPr>
            <a:spLocks/>
          </p:cNvSpPr>
          <p:nvPr/>
        </p:nvSpPr>
        <p:spPr bwMode="auto">
          <a:xfrm>
            <a:off x="4572000" y="3930650"/>
            <a:ext cx="2143125" cy="357188"/>
          </a:xfrm>
          <a:prstGeom prst="borderCallout2">
            <a:avLst>
              <a:gd name="adj1" fmla="val 26968"/>
              <a:gd name="adj2" fmla="val -3315"/>
              <a:gd name="adj3" fmla="val 26968"/>
              <a:gd name="adj4" fmla="val -3315"/>
              <a:gd name="adj5" fmla="val -106037"/>
              <a:gd name="adj6" fmla="val -21000"/>
            </a:avLst>
          </a:prstGeom>
          <a:solidFill>
            <a:srgbClr val="23647B"/>
          </a:solidFill>
          <a:ln w="9525">
            <a:solidFill>
              <a:schemeClr val="tx1"/>
            </a:solidFill>
            <a:miter lim="800000"/>
            <a:headEnd/>
            <a:tailEnd/>
          </a:ln>
        </p:spPr>
        <p:txBody>
          <a:bodyPr/>
          <a:lstStyle/>
          <a:p>
            <a:pPr algn="ctr" eaLnBrk="0" hangingPunct="0"/>
            <a:r>
              <a:rPr lang="zh-CN" altLang="en-US" sz="1800" b="0" u="none">
                <a:solidFill>
                  <a:srgbClr val="FFFF00"/>
                </a:solidFill>
              </a:rPr>
              <a:t>新增表项，</a:t>
            </a:r>
            <a:r>
              <a:rPr lang="en-US" altLang="zh-CN" sz="1800" b="0" u="none">
                <a:solidFill>
                  <a:srgbClr val="FFFF00"/>
                </a:solidFill>
              </a:rPr>
              <a:t>D</a:t>
            </a:r>
            <a:r>
              <a:rPr lang="zh-CN" altLang="en-US" sz="1800" b="0" u="none">
                <a:solidFill>
                  <a:srgbClr val="FFFF00"/>
                </a:solidFill>
              </a:rPr>
              <a:t>值</a:t>
            </a:r>
            <a:r>
              <a:rPr lang="en-US" altLang="zh-CN" sz="1800" b="0" u="none">
                <a:solidFill>
                  <a:srgbClr val="FFFF00"/>
                </a:solidFill>
              </a:rPr>
              <a:t>+1</a:t>
            </a:r>
            <a:endParaRPr lang="zh-CN" altLang="en-US" sz="1800" b="0" u="none">
              <a:solidFill>
                <a:srgbClr val="FFFF00"/>
              </a:solidFill>
            </a:endParaRPr>
          </a:p>
        </p:txBody>
      </p:sp>
      <p:sp>
        <p:nvSpPr>
          <p:cNvPr id="376840" name="AutoShape 8"/>
          <p:cNvSpPr>
            <a:spLocks/>
          </p:cNvSpPr>
          <p:nvPr/>
        </p:nvSpPr>
        <p:spPr bwMode="auto">
          <a:xfrm>
            <a:off x="4572000" y="4371975"/>
            <a:ext cx="2141538" cy="642938"/>
          </a:xfrm>
          <a:prstGeom prst="borderCallout2">
            <a:avLst>
              <a:gd name="adj1" fmla="val 14968"/>
              <a:gd name="adj2" fmla="val -3315"/>
              <a:gd name="adj3" fmla="val 14968"/>
              <a:gd name="adj4" fmla="val -3315"/>
              <a:gd name="adj5" fmla="val -89597"/>
              <a:gd name="adj6" fmla="val -20769"/>
            </a:avLst>
          </a:prstGeom>
          <a:solidFill>
            <a:srgbClr val="23647B"/>
          </a:solidFill>
          <a:ln w="9525">
            <a:solidFill>
              <a:schemeClr val="tx1"/>
            </a:solidFill>
            <a:miter lim="800000"/>
            <a:headEnd/>
            <a:tailEnd/>
          </a:ln>
        </p:spPr>
        <p:txBody>
          <a:bodyPr/>
          <a:lstStyle/>
          <a:p>
            <a:pPr algn="ctr" eaLnBrk="0" hangingPunct="0"/>
            <a:r>
              <a:rPr lang="en-US" altLang="zh-CN" sz="1800" b="0" u="none">
                <a:solidFill>
                  <a:srgbClr val="FFFF00"/>
                </a:solidFill>
              </a:rPr>
              <a:t>D</a:t>
            </a:r>
            <a:r>
              <a:rPr lang="zh-CN" altLang="en-US" sz="1800" b="0" u="none">
                <a:solidFill>
                  <a:srgbClr val="FFFF00"/>
                </a:solidFill>
              </a:rPr>
              <a:t>值过大，修改</a:t>
            </a:r>
            <a:endParaRPr lang="en-US" altLang="zh-CN" sz="1800" b="0" u="none">
              <a:solidFill>
                <a:srgbClr val="FFFF00"/>
              </a:solidFill>
            </a:endParaRPr>
          </a:p>
          <a:p>
            <a:pPr algn="ctr" eaLnBrk="0" hangingPunct="0"/>
            <a:r>
              <a:rPr lang="en-US" altLang="zh-CN" sz="1800" b="0" u="none">
                <a:solidFill>
                  <a:srgbClr val="FFFF00"/>
                </a:solidFill>
              </a:rPr>
              <a:t>D</a:t>
            </a:r>
            <a:r>
              <a:rPr lang="zh-CN" altLang="en-US" sz="1800" b="0" u="none">
                <a:solidFill>
                  <a:srgbClr val="FFFF00"/>
                </a:solidFill>
              </a:rPr>
              <a:t>值，修改路由</a:t>
            </a:r>
          </a:p>
        </p:txBody>
      </p:sp>
      <p:sp>
        <p:nvSpPr>
          <p:cNvPr id="2" name="矩形 1"/>
          <p:cNvSpPr/>
          <p:nvPr/>
        </p:nvSpPr>
        <p:spPr>
          <a:xfrm>
            <a:off x="4277135" y="1074140"/>
            <a:ext cx="3926678" cy="646331"/>
          </a:xfrm>
          <a:prstGeom prst="rect">
            <a:avLst/>
          </a:prstGeom>
        </p:spPr>
        <p:txBody>
          <a:bodyPr wrap="square">
            <a:spAutoFit/>
          </a:bodyPr>
          <a:lstStyle/>
          <a:p>
            <a:r>
              <a:rPr lang="zh-CN" altLang="en-US" sz="1800" b="0" u="none" dirty="0" smtClean="0">
                <a:solidFill>
                  <a:srgbClr val="1A3868"/>
                </a:solidFill>
                <a:ea typeface="+mn-ea"/>
              </a:rPr>
              <a:t>路由</a:t>
            </a:r>
            <a:r>
              <a:rPr lang="zh-CN" altLang="en-US" sz="1800" b="0" u="none" dirty="0">
                <a:solidFill>
                  <a:srgbClr val="1A3868"/>
                </a:solidFill>
                <a:ea typeface="+mn-ea"/>
              </a:rPr>
              <a:t>表建立以后，各路由器周期性地通知相邻路由器自己</a:t>
            </a:r>
            <a:r>
              <a:rPr lang="zh-CN" altLang="en-US" sz="1800" b="0" u="none" dirty="0" smtClean="0">
                <a:solidFill>
                  <a:srgbClr val="1A3868"/>
                </a:solidFill>
                <a:ea typeface="+mn-ea"/>
              </a:rPr>
              <a:t>的</a:t>
            </a:r>
            <a:r>
              <a:rPr lang="en-US" altLang="zh-CN" sz="1800" b="0" u="none" dirty="0" smtClean="0">
                <a:solidFill>
                  <a:srgbClr val="1A3868"/>
                </a:solidFill>
                <a:ea typeface="+mn-ea"/>
              </a:rPr>
              <a:t>(</a:t>
            </a:r>
            <a:r>
              <a:rPr lang="en-US" altLang="zh-CN" sz="1800" b="0" i="1" u="none" dirty="0" smtClean="0">
                <a:solidFill>
                  <a:srgbClr val="1A3868"/>
                </a:solidFill>
                <a:ea typeface="+mn-ea"/>
              </a:rPr>
              <a:t>V</a:t>
            </a:r>
            <a:r>
              <a:rPr lang="en-US" altLang="zh-CN" sz="1800" b="0" u="none" dirty="0" smtClean="0">
                <a:solidFill>
                  <a:srgbClr val="1A3868"/>
                </a:solidFill>
                <a:ea typeface="+mn-ea"/>
              </a:rPr>
              <a:t>,</a:t>
            </a:r>
            <a:r>
              <a:rPr lang="en-US" altLang="zh-CN" sz="1800" b="0" i="1" u="none" dirty="0" smtClean="0">
                <a:solidFill>
                  <a:srgbClr val="1A3868"/>
                </a:solidFill>
                <a:ea typeface="+mn-ea"/>
              </a:rPr>
              <a:t>D</a:t>
            </a:r>
            <a:r>
              <a:rPr lang="en-US" altLang="zh-CN" sz="1800" b="0" u="none" dirty="0">
                <a:solidFill>
                  <a:srgbClr val="1A3868"/>
                </a:solidFill>
                <a:ea typeface="+mn-ea"/>
              </a:rPr>
              <a:t>)</a:t>
            </a:r>
            <a:r>
              <a:rPr lang="zh-CN" altLang="en-US" sz="1800" b="0" u="none" dirty="0" smtClean="0">
                <a:solidFill>
                  <a:srgbClr val="1A3868"/>
                </a:solidFill>
                <a:ea typeface="+mn-ea"/>
              </a:rPr>
              <a:t>信息。</a:t>
            </a:r>
            <a:endParaRPr lang="zh-CN" altLang="en-US" sz="1800" b="0" u="none" dirty="0">
              <a:solidFill>
                <a:srgbClr val="1A3868"/>
              </a:solidFill>
              <a:ea typeface="+mn-ea"/>
            </a:endParaRPr>
          </a:p>
        </p:txBody>
      </p:sp>
      <p:sp>
        <p:nvSpPr>
          <p:cNvPr id="3" name="矩形 2"/>
          <p:cNvSpPr/>
          <p:nvPr/>
        </p:nvSpPr>
        <p:spPr>
          <a:xfrm>
            <a:off x="0" y="1069175"/>
            <a:ext cx="4343161" cy="646331"/>
          </a:xfrm>
          <a:prstGeom prst="rect">
            <a:avLst/>
          </a:prstGeom>
        </p:spPr>
        <p:txBody>
          <a:bodyPr wrap="square">
            <a:spAutoFit/>
          </a:bodyPr>
          <a:lstStyle/>
          <a:p>
            <a:r>
              <a:rPr lang="zh-CN" altLang="en-US" sz="1800" b="0" u="none" dirty="0">
                <a:solidFill>
                  <a:srgbClr val="1A3868"/>
                </a:solidFill>
              </a:rPr>
              <a:t>路由器刚启动时，只包含与该路由器直接相连的网络的</a:t>
            </a:r>
            <a:r>
              <a:rPr lang="zh-CN" altLang="en-US" sz="1800" b="0" u="none" dirty="0" smtClean="0">
                <a:solidFill>
                  <a:srgbClr val="1A3868"/>
                </a:solidFill>
              </a:rPr>
              <a:t>路由；</a:t>
            </a:r>
            <a:endParaRPr lang="zh-CN" altLang="en-US" sz="1800" dirty="0"/>
          </a:p>
        </p:txBody>
      </p:sp>
      <p:sp>
        <p:nvSpPr>
          <p:cNvPr id="4" name="矩形 3"/>
          <p:cNvSpPr/>
          <p:nvPr/>
        </p:nvSpPr>
        <p:spPr>
          <a:xfrm>
            <a:off x="3076961" y="2979867"/>
            <a:ext cx="255198" cy="141404"/>
          </a:xfrm>
          <a:prstGeom prst="rect">
            <a:avLst/>
          </a:prstGeom>
          <a:solidFill>
            <a:srgbClr val="FBFBFB"/>
          </a:solidFill>
        </p:spPr>
        <p:txBody>
          <a:bodyPr wrap="none">
            <a:noAutofit/>
          </a:bodyPr>
          <a:lstStyle/>
          <a:p>
            <a:pPr>
              <a:lnSpc>
                <a:spcPts val="800"/>
              </a:lnSpc>
            </a:pPr>
            <a:r>
              <a:rPr lang="en-US" altLang="zh-CN" sz="900" b="0" u="none" dirty="0" smtClean="0">
                <a:solidFill>
                  <a:srgbClr val="1A3868"/>
                </a:solidFill>
              </a:rPr>
              <a:t>1</a:t>
            </a:r>
            <a:endParaRPr lang="zh-CN" altLang="en-US" sz="900" dirty="0"/>
          </a:p>
        </p:txBody>
      </p:sp>
      <p:sp>
        <p:nvSpPr>
          <p:cNvPr id="375" name="矩形 374"/>
          <p:cNvSpPr/>
          <p:nvPr/>
        </p:nvSpPr>
        <p:spPr>
          <a:xfrm>
            <a:off x="5547120" y="2978354"/>
            <a:ext cx="255198" cy="141404"/>
          </a:xfrm>
          <a:prstGeom prst="rect">
            <a:avLst/>
          </a:prstGeom>
          <a:solidFill>
            <a:srgbClr val="FBFBFB"/>
          </a:solidFill>
        </p:spPr>
        <p:txBody>
          <a:bodyPr wrap="none">
            <a:noAutofit/>
          </a:bodyPr>
          <a:lstStyle/>
          <a:p>
            <a:pPr>
              <a:lnSpc>
                <a:spcPts val="800"/>
              </a:lnSpc>
            </a:pPr>
            <a:r>
              <a:rPr lang="en-US" altLang="zh-CN" sz="900" b="0" u="none" dirty="0" smtClean="0">
                <a:solidFill>
                  <a:srgbClr val="1A3868"/>
                </a:solidFill>
              </a:rPr>
              <a:t>1</a:t>
            </a:r>
            <a:endParaRPr lang="zh-CN" altLang="en-US"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6839"/>
                                        </p:tgtEl>
                                        <p:attrNameLst>
                                          <p:attrName>style.visibility</p:attrName>
                                        </p:attrNameLst>
                                      </p:cBhvr>
                                      <p:to>
                                        <p:strVal val="visible"/>
                                      </p:to>
                                    </p:set>
                                    <p:anim calcmode="lin" valueType="num">
                                      <p:cBhvr additive="base">
                                        <p:cTn id="13" dur="500" fill="hold"/>
                                        <p:tgtEl>
                                          <p:spTgt spid="376839"/>
                                        </p:tgtEl>
                                        <p:attrNameLst>
                                          <p:attrName>ppt_x</p:attrName>
                                        </p:attrNameLst>
                                      </p:cBhvr>
                                      <p:tavLst>
                                        <p:tav tm="0">
                                          <p:val>
                                            <p:strVal val="#ppt_x"/>
                                          </p:val>
                                        </p:tav>
                                        <p:tav tm="100000">
                                          <p:val>
                                            <p:strVal val="#ppt_x"/>
                                          </p:val>
                                        </p:tav>
                                      </p:tavLst>
                                    </p:anim>
                                    <p:anim calcmode="lin" valueType="num">
                                      <p:cBhvr additive="base">
                                        <p:cTn id="14" dur="500" fill="hold"/>
                                        <p:tgtEl>
                                          <p:spTgt spid="3768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376838"/>
                                        </p:tgtEl>
                                        <p:attrNameLst>
                                          <p:attrName>style.visibility</p:attrName>
                                        </p:attrNameLst>
                                      </p:cBhvr>
                                      <p:to>
                                        <p:strVal val="visible"/>
                                      </p:to>
                                    </p:set>
                                    <p:anim calcmode="lin" valueType="num">
                                      <p:cBhvr additive="base">
                                        <p:cTn id="19" dur="500" fill="hold"/>
                                        <p:tgtEl>
                                          <p:spTgt spid="376838"/>
                                        </p:tgtEl>
                                        <p:attrNameLst>
                                          <p:attrName>ppt_x</p:attrName>
                                        </p:attrNameLst>
                                      </p:cBhvr>
                                      <p:tavLst>
                                        <p:tav tm="0">
                                          <p:val>
                                            <p:strVal val="#ppt_x"/>
                                          </p:val>
                                        </p:tav>
                                        <p:tav tm="100000">
                                          <p:val>
                                            <p:strVal val="#ppt_x"/>
                                          </p:val>
                                        </p:tav>
                                      </p:tavLst>
                                    </p:anim>
                                    <p:anim calcmode="lin" valueType="num">
                                      <p:cBhvr additive="base">
                                        <p:cTn id="20" dur="500" fill="hold"/>
                                        <p:tgtEl>
                                          <p:spTgt spid="37683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76840"/>
                                        </p:tgtEl>
                                        <p:attrNameLst>
                                          <p:attrName>style.visibility</p:attrName>
                                        </p:attrNameLst>
                                      </p:cBhvr>
                                      <p:to>
                                        <p:strVal val="visible"/>
                                      </p:to>
                                    </p:set>
                                    <p:anim calcmode="lin" valueType="num">
                                      <p:cBhvr additive="base">
                                        <p:cTn id="25" dur="500" fill="hold"/>
                                        <p:tgtEl>
                                          <p:spTgt spid="376840"/>
                                        </p:tgtEl>
                                        <p:attrNameLst>
                                          <p:attrName>ppt_x</p:attrName>
                                        </p:attrNameLst>
                                      </p:cBhvr>
                                      <p:tavLst>
                                        <p:tav tm="0">
                                          <p:val>
                                            <p:strVal val="#ppt_x"/>
                                          </p:val>
                                        </p:tav>
                                        <p:tav tm="100000">
                                          <p:val>
                                            <p:strVal val="#ppt_x"/>
                                          </p:val>
                                        </p:tav>
                                      </p:tavLst>
                                    </p:anim>
                                    <p:anim calcmode="lin" valueType="num">
                                      <p:cBhvr additive="base">
                                        <p:cTn id="26" dur="500" fill="hold"/>
                                        <p:tgtEl>
                                          <p:spTgt spid="3768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8" grpId="0" animBg="1"/>
      <p:bldP spid="9" grpId="0" animBg="1"/>
      <p:bldP spid="376839" grpId="0" animBg="1"/>
      <p:bldP spid="37684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2987824" y="52264"/>
            <a:ext cx="4714875" cy="576064"/>
          </a:xfrm>
        </p:spPr>
        <p:txBody>
          <a:bodyPr/>
          <a:lstStyle/>
          <a:p>
            <a:pPr algn="l">
              <a:defRPr/>
            </a:pPr>
            <a:r>
              <a:rPr lang="en-US" altLang="zh-CN" sz="2400" dirty="0" smtClean="0">
                <a:solidFill>
                  <a:srgbClr val="C00000"/>
                </a:solidFill>
                <a:latin typeface="Times New Roman" pitchFamily="18" charset="0"/>
                <a:ea typeface="+mn-ea"/>
                <a:cs typeface="Times New Roman" pitchFamily="18" charset="0"/>
              </a:rPr>
              <a:t>RIP</a:t>
            </a:r>
            <a:r>
              <a:rPr lang="zh-CN" altLang="en-US" sz="2400" dirty="0" smtClean="0">
                <a:solidFill>
                  <a:srgbClr val="C00000"/>
                </a:solidFill>
                <a:latin typeface="Times New Roman" pitchFamily="18" charset="0"/>
                <a:ea typeface="+mn-ea"/>
                <a:cs typeface="Times New Roman" pitchFamily="18" charset="0"/>
              </a:rPr>
              <a:t>的工作过程</a:t>
            </a:r>
          </a:p>
        </p:txBody>
      </p:sp>
      <p:sp>
        <p:nvSpPr>
          <p:cNvPr id="5" name="内容占位符 2"/>
          <p:cNvSpPr>
            <a:spLocks noGrp="1"/>
          </p:cNvSpPr>
          <p:nvPr>
            <p:ph idx="4294967295"/>
          </p:nvPr>
        </p:nvSpPr>
        <p:spPr>
          <a:xfrm>
            <a:off x="251520" y="844352"/>
            <a:ext cx="8568952" cy="4176464"/>
          </a:xfrm>
          <a:solidFill>
            <a:schemeClr val="bg1">
              <a:lumMod val="90000"/>
            </a:schemeClr>
          </a:solidFill>
        </p:spPr>
        <p:txBody>
          <a:bodyPr/>
          <a:lstStyle/>
          <a:p>
            <a:pPr marL="0" lvl="1" indent="0" defTabSz="-635">
              <a:spcAft>
                <a:spcPts val="0"/>
              </a:spcAft>
              <a:buNone/>
              <a:tabLst>
                <a:tab pos="228600" algn="l"/>
                <a:tab pos="393700" algn="l"/>
                <a:tab pos="622300" algn="l"/>
                <a:tab pos="914400" algn="l"/>
              </a:tabLst>
              <a:defRPr/>
            </a:pPr>
            <a:r>
              <a:rPr lang="en-US" altLang="zh-CN" sz="1800" kern="1200" dirty="0" err="1">
                <a:solidFill>
                  <a:srgbClr val="1A3868"/>
                </a:solidFill>
                <a:latin typeface="Times New Roman" pitchFamily="18" charset="0"/>
                <a:cs typeface="Times New Roman" pitchFamily="18" charset="0"/>
              </a:rPr>
              <a:t>收到相邻路由器（其地址为</a:t>
            </a:r>
            <a:r>
              <a:rPr lang="en-US" altLang="zh-CN" sz="1800" kern="1200" dirty="0">
                <a:solidFill>
                  <a:srgbClr val="1A3868"/>
                </a:solidFill>
                <a:latin typeface="Times New Roman" pitchFamily="18" charset="0"/>
                <a:cs typeface="Times New Roman" pitchFamily="18" charset="0"/>
              </a:rPr>
              <a:t> </a:t>
            </a:r>
            <a:r>
              <a:rPr lang="en-US" altLang="zh-CN" sz="1800" kern="1200" dirty="0" err="1">
                <a:solidFill>
                  <a:srgbClr val="1A3868"/>
                </a:solidFill>
                <a:latin typeface="Times New Roman" pitchFamily="18" charset="0"/>
                <a:cs typeface="Times New Roman" pitchFamily="18" charset="0"/>
              </a:rPr>
              <a:t>X）的一个</a:t>
            </a:r>
            <a:r>
              <a:rPr lang="en-US" altLang="zh-CN" sz="1800" kern="1200" dirty="0">
                <a:solidFill>
                  <a:srgbClr val="1A3868"/>
                </a:solidFill>
                <a:latin typeface="Times New Roman" pitchFamily="18" charset="0"/>
                <a:cs typeface="Times New Roman" pitchFamily="18" charset="0"/>
              </a:rPr>
              <a:t> RIP </a:t>
            </a:r>
            <a:r>
              <a:rPr lang="en-US" altLang="zh-CN" sz="1800" kern="1200" dirty="0" err="1" smtClean="0">
                <a:solidFill>
                  <a:srgbClr val="1A3868"/>
                </a:solidFill>
                <a:latin typeface="Times New Roman" pitchFamily="18" charset="0"/>
                <a:cs typeface="Times New Roman" pitchFamily="18" charset="0"/>
              </a:rPr>
              <a:t>报文</a:t>
            </a:r>
            <a:r>
              <a:rPr lang="zh-CN" altLang="en-US" sz="1800" kern="1200" dirty="0">
                <a:solidFill>
                  <a:srgbClr val="00B050"/>
                </a:solidFill>
                <a:latin typeface="Times New Roman" pitchFamily="18" charset="0"/>
                <a:cs typeface="Times New Roman" pitchFamily="18" charset="0"/>
              </a:rPr>
              <a:t>（关键数据：目的网络，距离，下一跳）</a:t>
            </a:r>
            <a:r>
              <a:rPr lang="en-US" altLang="zh-CN" sz="1800" kern="1200" dirty="0" smtClean="0">
                <a:solidFill>
                  <a:srgbClr val="1A3868"/>
                </a:solidFill>
                <a:latin typeface="Times New Roman" pitchFamily="18" charset="0"/>
                <a:cs typeface="Times New Roman" pitchFamily="18" charset="0"/>
              </a:rPr>
              <a:t>：</a:t>
            </a:r>
            <a:endParaRPr lang="en-US" altLang="zh-CN" sz="1800" kern="1200" dirty="0">
              <a:solidFill>
                <a:srgbClr val="1A3868"/>
              </a:solidFill>
              <a:latin typeface="Times New Roman" pitchFamily="18" charset="0"/>
              <a:cs typeface="Times New Roman" pitchFamily="18" charset="0"/>
            </a:endParaRPr>
          </a:p>
          <a:p>
            <a:pPr marL="0" lvl="1" indent="0" defTabSz="-635">
              <a:spcAft>
                <a:spcPts val="0"/>
              </a:spcAft>
              <a:buNone/>
              <a:tabLst>
                <a:tab pos="228600" algn="l"/>
                <a:tab pos="393700" algn="l"/>
                <a:tab pos="622300" algn="l"/>
                <a:tab pos="914400" algn="l"/>
              </a:tabLst>
              <a:defRPr/>
            </a:pPr>
            <a:r>
              <a:rPr lang="en-US" altLang="zh-CN" sz="1800" kern="1200" dirty="0">
                <a:solidFill>
                  <a:srgbClr val="1A3868"/>
                </a:solidFill>
                <a:latin typeface="Times New Roman" pitchFamily="18" charset="0"/>
                <a:cs typeface="Times New Roman" pitchFamily="18" charset="0"/>
              </a:rPr>
              <a:t>(1) </a:t>
            </a:r>
            <a:r>
              <a:rPr lang="en-US" altLang="zh-CN" sz="1800" kern="1200" dirty="0" err="1">
                <a:solidFill>
                  <a:srgbClr val="C00000"/>
                </a:solidFill>
                <a:latin typeface="Times New Roman" pitchFamily="18" charset="0"/>
                <a:cs typeface="Times New Roman" pitchFamily="18" charset="0"/>
              </a:rPr>
              <a:t>先修改此</a:t>
            </a:r>
            <a:r>
              <a:rPr lang="en-US" altLang="zh-CN" sz="1800" kern="1200" dirty="0">
                <a:solidFill>
                  <a:srgbClr val="C00000"/>
                </a:solidFill>
                <a:latin typeface="Times New Roman" pitchFamily="18" charset="0"/>
                <a:cs typeface="Times New Roman" pitchFamily="18" charset="0"/>
              </a:rPr>
              <a:t> RIP </a:t>
            </a:r>
            <a:r>
              <a:rPr lang="en-US" altLang="zh-CN" sz="1800" kern="1200" dirty="0" err="1" smtClean="0">
                <a:solidFill>
                  <a:srgbClr val="C00000"/>
                </a:solidFill>
                <a:latin typeface="Times New Roman" pitchFamily="18" charset="0"/>
                <a:cs typeface="Times New Roman" pitchFamily="18" charset="0"/>
              </a:rPr>
              <a:t>报文中的所有项目</a:t>
            </a:r>
            <a:r>
              <a:rPr lang="zh-CN" altLang="en-US" sz="1800" kern="1200" dirty="0">
                <a:solidFill>
                  <a:srgbClr val="00B050"/>
                </a:solidFill>
                <a:latin typeface="Times New Roman" pitchFamily="18" charset="0"/>
                <a:cs typeface="Times New Roman" pitchFamily="18" charset="0"/>
              </a:rPr>
              <a:t>（方便更新）</a:t>
            </a:r>
            <a:r>
              <a:rPr lang="en-US" altLang="zh-CN" sz="1800" kern="1200" dirty="0">
                <a:solidFill>
                  <a:srgbClr val="1A3868"/>
                </a:solidFill>
                <a:latin typeface="Times New Roman" pitchFamily="18" charset="0"/>
                <a:cs typeface="Times New Roman" pitchFamily="18" charset="0"/>
              </a:rPr>
              <a:t>：</a:t>
            </a:r>
            <a:r>
              <a:rPr lang="en-US" altLang="zh-CN" sz="1800" kern="1200" dirty="0" err="1">
                <a:solidFill>
                  <a:srgbClr val="1A3868"/>
                </a:solidFill>
                <a:latin typeface="Times New Roman" pitchFamily="18" charset="0"/>
                <a:cs typeface="Times New Roman" pitchFamily="18" charset="0"/>
              </a:rPr>
              <a:t>把“下一跳”字段中的地址都改为</a:t>
            </a:r>
            <a:r>
              <a:rPr lang="en-US" altLang="zh-CN" sz="1800" kern="1200" dirty="0">
                <a:solidFill>
                  <a:srgbClr val="1A3868"/>
                </a:solidFill>
                <a:latin typeface="Times New Roman" pitchFamily="18" charset="0"/>
                <a:cs typeface="Times New Roman" pitchFamily="18" charset="0"/>
              </a:rPr>
              <a:t> </a:t>
            </a:r>
            <a:r>
              <a:rPr lang="en-US" altLang="zh-CN" sz="1800" kern="1200" dirty="0" err="1">
                <a:solidFill>
                  <a:srgbClr val="1A3868"/>
                </a:solidFill>
                <a:latin typeface="Times New Roman" pitchFamily="18" charset="0"/>
                <a:cs typeface="Times New Roman" pitchFamily="18" charset="0"/>
              </a:rPr>
              <a:t>X，并把所有的“距离”字段的值加</a:t>
            </a:r>
            <a:r>
              <a:rPr lang="en-US" altLang="zh-CN" sz="1800" kern="1200" dirty="0">
                <a:solidFill>
                  <a:srgbClr val="1A3868"/>
                </a:solidFill>
                <a:latin typeface="Times New Roman" pitchFamily="18" charset="0"/>
                <a:cs typeface="Times New Roman" pitchFamily="18" charset="0"/>
              </a:rPr>
              <a:t> 1。</a:t>
            </a:r>
          </a:p>
          <a:p>
            <a:pPr marL="0" lvl="1" indent="0" defTabSz="-635">
              <a:spcAft>
                <a:spcPts val="0"/>
              </a:spcAft>
              <a:buNone/>
              <a:tabLst>
                <a:tab pos="228600" algn="l"/>
                <a:tab pos="393700" algn="l"/>
                <a:tab pos="622300" algn="l"/>
                <a:tab pos="914400" algn="l"/>
              </a:tabLst>
              <a:defRPr/>
            </a:pPr>
            <a:r>
              <a:rPr lang="en-US" altLang="zh-CN" sz="1800" kern="1200" dirty="0">
                <a:solidFill>
                  <a:srgbClr val="1A3868"/>
                </a:solidFill>
                <a:latin typeface="Times New Roman" pitchFamily="18" charset="0"/>
                <a:cs typeface="Times New Roman" pitchFamily="18" charset="0"/>
              </a:rPr>
              <a:t>(2) </a:t>
            </a:r>
            <a:r>
              <a:rPr lang="en-US" altLang="zh-CN" sz="1800" kern="1200" dirty="0" err="1">
                <a:solidFill>
                  <a:srgbClr val="1A3868"/>
                </a:solidFill>
                <a:latin typeface="Times New Roman" pitchFamily="18" charset="0"/>
                <a:cs typeface="Times New Roman" pitchFamily="18" charset="0"/>
              </a:rPr>
              <a:t>对修改后的</a:t>
            </a:r>
            <a:r>
              <a:rPr lang="en-US" altLang="zh-CN" sz="1800" kern="1200" dirty="0">
                <a:solidFill>
                  <a:srgbClr val="1A3868"/>
                </a:solidFill>
                <a:latin typeface="Times New Roman" pitchFamily="18" charset="0"/>
                <a:cs typeface="Times New Roman" pitchFamily="18" charset="0"/>
              </a:rPr>
              <a:t> RIP </a:t>
            </a:r>
            <a:r>
              <a:rPr lang="en-US" altLang="zh-CN" sz="1800" kern="1200" dirty="0" err="1">
                <a:solidFill>
                  <a:srgbClr val="1A3868"/>
                </a:solidFill>
                <a:latin typeface="Times New Roman" pitchFamily="18" charset="0"/>
                <a:cs typeface="Times New Roman" pitchFamily="18" charset="0"/>
              </a:rPr>
              <a:t>报文中的每一个项目，重复以下步骤</a:t>
            </a:r>
            <a:r>
              <a:rPr lang="en-US" altLang="zh-CN" sz="1800" kern="1200" dirty="0">
                <a:solidFill>
                  <a:srgbClr val="1A3868"/>
                </a:solidFill>
                <a:latin typeface="Times New Roman" pitchFamily="18" charset="0"/>
                <a:cs typeface="Times New Roman" pitchFamily="18" charset="0"/>
              </a:rPr>
              <a:t>：</a:t>
            </a:r>
          </a:p>
          <a:p>
            <a:pPr marL="0" lvl="1" indent="0" defTabSz="-635">
              <a:spcAft>
                <a:spcPts val="0"/>
              </a:spcAft>
              <a:buNone/>
              <a:tabLst>
                <a:tab pos="228600" algn="l"/>
                <a:tab pos="393700" algn="l"/>
                <a:tab pos="622300" algn="l"/>
                <a:tab pos="914400" algn="l"/>
              </a:tabLst>
              <a:defRPr/>
            </a:pPr>
            <a:r>
              <a:rPr lang="en-US" altLang="zh-CN" sz="1800" kern="1200" dirty="0" err="1">
                <a:solidFill>
                  <a:srgbClr val="C00000"/>
                </a:solidFill>
                <a:latin typeface="Times New Roman" pitchFamily="18" charset="0"/>
                <a:cs typeface="Times New Roman" pitchFamily="18" charset="0"/>
              </a:rPr>
              <a:t>若项目中的目的网络不在路由表中</a:t>
            </a:r>
            <a:r>
              <a:rPr lang="en-US" altLang="zh-CN" sz="1800" kern="1200" dirty="0" err="1">
                <a:solidFill>
                  <a:srgbClr val="1A3868"/>
                </a:solidFill>
                <a:latin typeface="Times New Roman" pitchFamily="18" charset="0"/>
                <a:cs typeface="Times New Roman" pitchFamily="18" charset="0"/>
              </a:rPr>
              <a:t>，则把该项目加到路由表中</a:t>
            </a:r>
            <a:r>
              <a:rPr lang="en-US" altLang="zh-CN" sz="1800" kern="1200" dirty="0" smtClean="0">
                <a:solidFill>
                  <a:srgbClr val="1A3868"/>
                </a:solidFill>
                <a:latin typeface="Times New Roman" pitchFamily="18" charset="0"/>
                <a:cs typeface="Times New Roman" pitchFamily="18" charset="0"/>
              </a:rPr>
              <a:t>。</a:t>
            </a:r>
            <a:r>
              <a:rPr lang="zh-CN" altLang="en-US" sz="1800" kern="1200" dirty="0">
                <a:solidFill>
                  <a:srgbClr val="00B050"/>
                </a:solidFill>
                <a:latin typeface="Times New Roman" pitchFamily="18" charset="0"/>
                <a:cs typeface="Times New Roman" pitchFamily="18" charset="0"/>
              </a:rPr>
              <a:t>（新增）</a:t>
            </a:r>
            <a:endParaRPr lang="en-US" altLang="zh-CN" sz="1800" kern="1200" dirty="0">
              <a:solidFill>
                <a:srgbClr val="00B050"/>
              </a:solidFill>
              <a:latin typeface="Times New Roman" pitchFamily="18" charset="0"/>
              <a:cs typeface="Times New Roman" pitchFamily="18" charset="0"/>
            </a:endParaRPr>
          </a:p>
          <a:p>
            <a:pPr marL="0" lvl="1" indent="0" defTabSz="-635">
              <a:spcAft>
                <a:spcPts val="0"/>
              </a:spcAft>
              <a:buNone/>
              <a:tabLst>
                <a:tab pos="228600" algn="l"/>
                <a:tab pos="393700" algn="l"/>
                <a:tab pos="622300" algn="l"/>
                <a:tab pos="914400" algn="l"/>
              </a:tabLst>
              <a:defRPr/>
            </a:pPr>
            <a:r>
              <a:rPr lang="en-US" altLang="zh-CN" sz="1800" kern="1200" dirty="0">
                <a:solidFill>
                  <a:srgbClr val="1A3868"/>
                </a:solidFill>
                <a:latin typeface="Times New Roman" pitchFamily="18" charset="0"/>
                <a:cs typeface="Times New Roman" pitchFamily="18" charset="0"/>
              </a:rPr>
              <a:t>	</a:t>
            </a:r>
            <a:r>
              <a:rPr lang="en-US" altLang="zh-CN" sz="1800" kern="1200" dirty="0" err="1" smtClean="0">
                <a:solidFill>
                  <a:srgbClr val="C00000"/>
                </a:solidFill>
                <a:latin typeface="Times New Roman" pitchFamily="18" charset="0"/>
                <a:cs typeface="Times New Roman" pitchFamily="18" charset="0"/>
              </a:rPr>
              <a:t>否则</a:t>
            </a:r>
            <a:r>
              <a:rPr lang="zh-CN" altLang="en-US" sz="1800" kern="1200" dirty="0">
                <a:solidFill>
                  <a:srgbClr val="00B050"/>
                </a:solidFill>
                <a:latin typeface="Times New Roman" pitchFamily="18" charset="0"/>
                <a:cs typeface="Times New Roman" pitchFamily="18" charset="0"/>
              </a:rPr>
              <a:t>（非新增）</a:t>
            </a:r>
            <a:r>
              <a:rPr lang="zh-CN" altLang="en-US" sz="1800" kern="1200" dirty="0" smtClean="0">
                <a:solidFill>
                  <a:srgbClr val="1A3868"/>
                </a:solidFill>
                <a:latin typeface="Times New Roman" pitchFamily="18" charset="0"/>
                <a:cs typeface="Times New Roman" pitchFamily="18" charset="0"/>
              </a:rPr>
              <a:t>：</a:t>
            </a:r>
            <a:r>
              <a:rPr lang="en-US" altLang="zh-CN" sz="1800" kern="1200" dirty="0">
                <a:solidFill>
                  <a:srgbClr val="1A3868"/>
                </a:solidFill>
                <a:latin typeface="Times New Roman" pitchFamily="18" charset="0"/>
                <a:cs typeface="Times New Roman" pitchFamily="18" charset="0"/>
              </a:rPr>
              <a:t>		</a:t>
            </a:r>
            <a:r>
              <a:rPr lang="en-US" altLang="zh-CN" sz="1800" kern="1200" dirty="0" err="1" smtClean="0">
                <a:solidFill>
                  <a:srgbClr val="1A3868"/>
                </a:solidFill>
                <a:latin typeface="Times New Roman" pitchFamily="18" charset="0"/>
                <a:cs typeface="Times New Roman" pitchFamily="18" charset="0"/>
              </a:rPr>
              <a:t>若下一跳字段给出的路由器地址是X，则把收到的项目</a:t>
            </a:r>
            <a:r>
              <a:rPr lang="zh-CN" altLang="en-US" sz="1800" kern="1200" dirty="0">
                <a:solidFill>
                  <a:srgbClr val="00B050"/>
                </a:solidFill>
                <a:latin typeface="Times New Roman" pitchFamily="18" charset="0"/>
                <a:cs typeface="Times New Roman" pitchFamily="18" charset="0"/>
              </a:rPr>
              <a:t>（最新消息）</a:t>
            </a:r>
            <a:r>
              <a:rPr lang="en-US" altLang="zh-CN" sz="1800" kern="1200" dirty="0" err="1" smtClean="0">
                <a:solidFill>
                  <a:srgbClr val="1A3868"/>
                </a:solidFill>
                <a:latin typeface="Times New Roman" pitchFamily="18" charset="0"/>
                <a:cs typeface="Times New Roman" pitchFamily="18" charset="0"/>
              </a:rPr>
              <a:t>替换原路由表中的项目</a:t>
            </a:r>
            <a:r>
              <a:rPr lang="en-US" altLang="zh-CN" sz="1800" kern="1200" dirty="0">
                <a:solidFill>
                  <a:srgbClr val="1A3868"/>
                </a:solidFill>
                <a:latin typeface="Times New Roman" pitchFamily="18" charset="0"/>
                <a:cs typeface="Times New Roman" pitchFamily="18" charset="0"/>
              </a:rPr>
              <a:t>。</a:t>
            </a:r>
          </a:p>
          <a:p>
            <a:pPr marL="0" lvl="1" indent="0" defTabSz="-635">
              <a:spcAft>
                <a:spcPts val="0"/>
              </a:spcAft>
              <a:buNone/>
              <a:tabLst>
                <a:tab pos="228600" algn="l"/>
                <a:tab pos="393700" algn="l"/>
                <a:tab pos="622300" algn="l"/>
                <a:tab pos="914400" algn="l"/>
              </a:tabLst>
              <a:defRPr/>
            </a:pPr>
            <a:r>
              <a:rPr lang="en-US" altLang="zh-CN" sz="1800" kern="1200" dirty="0">
                <a:solidFill>
                  <a:srgbClr val="1A3868"/>
                </a:solidFill>
                <a:latin typeface="Times New Roman" pitchFamily="18" charset="0"/>
                <a:cs typeface="Times New Roman" pitchFamily="18" charset="0"/>
              </a:rPr>
              <a:t>		</a:t>
            </a:r>
            <a:r>
              <a:rPr lang="en-US" altLang="zh-CN" sz="1800" kern="1200" dirty="0" err="1" smtClean="0">
                <a:solidFill>
                  <a:srgbClr val="C00000"/>
                </a:solidFill>
                <a:latin typeface="Times New Roman" pitchFamily="18" charset="0"/>
                <a:cs typeface="Times New Roman" pitchFamily="18" charset="0"/>
              </a:rPr>
              <a:t>否则</a:t>
            </a:r>
            <a:r>
              <a:rPr lang="zh-CN" altLang="en-US" sz="1800" kern="1200" dirty="0">
                <a:solidFill>
                  <a:srgbClr val="00B050"/>
                </a:solidFill>
                <a:latin typeface="Times New Roman" pitchFamily="18" charset="0"/>
                <a:cs typeface="Times New Roman" pitchFamily="18" charset="0"/>
              </a:rPr>
              <a:t>（下一跳不是</a:t>
            </a:r>
            <a:r>
              <a:rPr lang="en-US" altLang="zh-CN" sz="1800" kern="1200" dirty="0">
                <a:solidFill>
                  <a:srgbClr val="00B050"/>
                </a:solidFill>
                <a:latin typeface="Times New Roman" pitchFamily="18" charset="0"/>
                <a:cs typeface="Times New Roman" pitchFamily="18" charset="0"/>
              </a:rPr>
              <a:t>X</a:t>
            </a:r>
            <a:r>
              <a:rPr lang="zh-CN" altLang="en-US" sz="1800" kern="1200" dirty="0">
                <a:solidFill>
                  <a:srgbClr val="00B050"/>
                </a:solidFill>
                <a:latin typeface="Times New Roman" pitchFamily="18" charset="0"/>
                <a:cs typeface="Times New Roman" pitchFamily="18" charset="0"/>
              </a:rPr>
              <a:t>）</a:t>
            </a:r>
            <a:r>
              <a:rPr lang="zh-CN" altLang="en-US" sz="1800" kern="1200" dirty="0" smtClean="0">
                <a:solidFill>
                  <a:srgbClr val="1A3868"/>
                </a:solidFill>
                <a:latin typeface="Times New Roman" pitchFamily="18" charset="0"/>
                <a:cs typeface="Times New Roman" pitchFamily="18" charset="0"/>
              </a:rPr>
              <a:t>：</a:t>
            </a:r>
            <a:r>
              <a:rPr lang="en-US" altLang="zh-CN" sz="1800" kern="1200" dirty="0">
                <a:solidFill>
                  <a:srgbClr val="1A3868"/>
                </a:solidFill>
                <a:latin typeface="Times New Roman" pitchFamily="18" charset="0"/>
                <a:cs typeface="Times New Roman" pitchFamily="18" charset="0"/>
              </a:rPr>
              <a:t>			</a:t>
            </a:r>
            <a:r>
              <a:rPr lang="en-US" altLang="zh-CN" sz="1800" kern="1200" dirty="0" err="1">
                <a:solidFill>
                  <a:srgbClr val="1A3868"/>
                </a:solidFill>
                <a:latin typeface="Times New Roman" pitchFamily="18" charset="0"/>
                <a:cs typeface="Times New Roman" pitchFamily="18" charset="0"/>
              </a:rPr>
              <a:t>若收到项目中的距离小于路由表中的距离，则进行更新</a:t>
            </a:r>
            <a:r>
              <a:rPr lang="en-US" altLang="zh-CN" sz="1800" kern="1200" dirty="0">
                <a:solidFill>
                  <a:srgbClr val="1A3868"/>
                </a:solidFill>
                <a:latin typeface="Times New Roman" pitchFamily="18" charset="0"/>
                <a:cs typeface="Times New Roman" pitchFamily="18" charset="0"/>
              </a:rPr>
              <a:t>，</a:t>
            </a:r>
          </a:p>
          <a:p>
            <a:pPr marL="0" lvl="1" indent="0" defTabSz="-635">
              <a:spcAft>
                <a:spcPts val="0"/>
              </a:spcAft>
              <a:buNone/>
              <a:tabLst>
                <a:tab pos="228600" algn="l"/>
                <a:tab pos="393700" algn="l"/>
                <a:tab pos="622300" algn="l"/>
                <a:tab pos="914400" algn="l"/>
              </a:tabLst>
              <a:defRPr/>
            </a:pPr>
            <a:r>
              <a:rPr lang="en-US" altLang="zh-CN" sz="1800" kern="1200" dirty="0">
                <a:solidFill>
                  <a:srgbClr val="1A3868"/>
                </a:solidFill>
                <a:latin typeface="Times New Roman" pitchFamily="18" charset="0"/>
                <a:cs typeface="Times New Roman" pitchFamily="18" charset="0"/>
              </a:rPr>
              <a:t>			</a:t>
            </a:r>
            <a:r>
              <a:rPr lang="en-US" altLang="zh-CN" sz="1800" kern="1200" dirty="0" err="1" smtClean="0">
                <a:solidFill>
                  <a:srgbClr val="C00000"/>
                </a:solidFill>
                <a:latin typeface="Times New Roman" pitchFamily="18" charset="0"/>
                <a:cs typeface="Times New Roman" pitchFamily="18" charset="0"/>
              </a:rPr>
              <a:t>否则</a:t>
            </a:r>
            <a:r>
              <a:rPr lang="zh-CN" altLang="en-US" sz="1800" kern="1200" dirty="0" smtClean="0">
                <a:solidFill>
                  <a:srgbClr val="1A3868"/>
                </a:solidFill>
                <a:latin typeface="Times New Roman" pitchFamily="18" charset="0"/>
                <a:cs typeface="Times New Roman" pitchFamily="18" charset="0"/>
              </a:rPr>
              <a:t>：</a:t>
            </a:r>
            <a:r>
              <a:rPr lang="en-US" altLang="zh-CN" sz="1800" kern="1200" dirty="0" err="1" smtClean="0">
                <a:solidFill>
                  <a:srgbClr val="1A3868"/>
                </a:solidFill>
                <a:latin typeface="Times New Roman" pitchFamily="18" charset="0"/>
                <a:cs typeface="Times New Roman" pitchFamily="18" charset="0"/>
              </a:rPr>
              <a:t>什么也不做</a:t>
            </a:r>
            <a:r>
              <a:rPr lang="en-US" altLang="zh-CN" sz="1800" kern="1200" dirty="0">
                <a:solidFill>
                  <a:srgbClr val="1A3868"/>
                </a:solidFill>
                <a:latin typeface="Times New Roman" pitchFamily="18" charset="0"/>
                <a:cs typeface="Times New Roman" pitchFamily="18" charset="0"/>
              </a:rPr>
              <a:t>。</a:t>
            </a:r>
          </a:p>
          <a:p>
            <a:pPr marL="0" lvl="1" indent="0" defTabSz="-635">
              <a:spcAft>
                <a:spcPts val="0"/>
              </a:spcAft>
              <a:buNone/>
              <a:tabLst>
                <a:tab pos="228600" algn="l"/>
                <a:tab pos="393700" algn="l"/>
                <a:tab pos="622300" algn="l"/>
                <a:tab pos="914400" algn="l"/>
              </a:tabLst>
              <a:defRPr/>
            </a:pPr>
            <a:r>
              <a:rPr lang="en-US" altLang="zh-CN" sz="1800" kern="1200" dirty="0">
                <a:solidFill>
                  <a:srgbClr val="1A3868"/>
                </a:solidFill>
                <a:latin typeface="Times New Roman" pitchFamily="18" charset="0"/>
                <a:cs typeface="Times New Roman" pitchFamily="18" charset="0"/>
              </a:rPr>
              <a:t>(3) 若 3 分钟还没有收到相邻路由器的更新路由表，则把此相邻路由器记为不可达路由器，即将距离置为16（距离为16表示不可达）。</a:t>
            </a:r>
          </a:p>
          <a:p>
            <a:pPr marL="0" lvl="1" indent="0" defTabSz="-635">
              <a:spcAft>
                <a:spcPts val="0"/>
              </a:spcAft>
              <a:buNone/>
              <a:tabLst>
                <a:tab pos="228600" algn="l"/>
                <a:tab pos="393700" algn="l"/>
                <a:tab pos="622300" algn="l"/>
                <a:tab pos="914400" algn="l"/>
              </a:tabLst>
              <a:defRPr/>
            </a:pPr>
            <a:r>
              <a:rPr lang="en-US" altLang="zh-CN" sz="1800" kern="1200" dirty="0">
                <a:solidFill>
                  <a:srgbClr val="1A3868"/>
                </a:solidFill>
                <a:latin typeface="Times New Roman" pitchFamily="18" charset="0"/>
                <a:cs typeface="Times New Roman" pitchFamily="18" charset="0"/>
              </a:rPr>
              <a:t>(4) </a:t>
            </a:r>
            <a:r>
              <a:rPr lang="en-US" altLang="zh-CN" sz="1800" kern="1200" dirty="0" err="1">
                <a:solidFill>
                  <a:srgbClr val="1A3868"/>
                </a:solidFill>
                <a:latin typeface="Times New Roman" pitchFamily="18" charset="0"/>
                <a:cs typeface="Times New Roman" pitchFamily="18" charset="0"/>
              </a:rPr>
              <a:t>返回</a:t>
            </a:r>
            <a:r>
              <a:rPr lang="en-US" altLang="zh-CN" sz="1800" kern="1200" dirty="0" smtClean="0">
                <a:solidFill>
                  <a:srgbClr val="1A3868"/>
                </a:solidFill>
                <a:latin typeface="Times New Roman" pitchFamily="18" charset="0"/>
                <a:cs typeface="Times New Roman" pitchFamily="18" charset="0"/>
              </a:rPr>
              <a:t>。</a:t>
            </a:r>
            <a:endParaRPr lang="zh-CN" altLang="en-US" sz="1800" kern="1200" dirty="0" smtClean="0">
              <a:solidFill>
                <a:srgbClr val="1A3868"/>
              </a:solidFill>
              <a:latin typeface="Times New Roman" pitchFamily="18" charset="0"/>
              <a:cs typeface="Times New Roman" pitchFamily="18" charset="0"/>
            </a:endParaRPr>
          </a:p>
        </p:txBody>
      </p:sp>
    </p:spTree>
    <p:extLst>
      <p:ext uri="{BB962C8B-B14F-4D97-AF65-F5344CB8AC3E}">
        <p14:creationId xmlns:p14="http://schemas.microsoft.com/office/powerpoint/2010/main" val="1372943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idx="4294967295"/>
          </p:nvPr>
        </p:nvSpPr>
        <p:spPr>
          <a:xfrm>
            <a:off x="1493285" y="0"/>
            <a:ext cx="6174105" cy="855133"/>
          </a:xfrm>
        </p:spPr>
        <p:txBody>
          <a:bodyPr anchorCtr="1"/>
          <a:lstStyle/>
          <a:p>
            <a:r>
              <a:rPr lang="zh-CN" altLang="zh-CN" dirty="0">
                <a:effectLst>
                  <a:outerShdw blurRad="38100" dist="38100" dir="2700000" algn="tl">
                    <a:srgbClr val="C0C0C0"/>
                  </a:outerShdw>
                </a:effectLst>
              </a:rPr>
              <a:t>RIP距离向量算法</a:t>
            </a:r>
          </a:p>
        </p:txBody>
      </p:sp>
      <p:pic>
        <p:nvPicPr>
          <p:cNvPr id="16389"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03648" y="-2940"/>
            <a:ext cx="4906082" cy="5172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52449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矩形 2"/>
          <p:cNvSpPr>
            <a:spLocks noChangeArrowheads="1"/>
          </p:cNvSpPr>
          <p:nvPr/>
        </p:nvSpPr>
        <p:spPr bwMode="auto">
          <a:xfrm>
            <a:off x="214313" y="1876425"/>
            <a:ext cx="5429250" cy="1348061"/>
          </a:xfrm>
          <a:prstGeom prst="rect">
            <a:avLst/>
          </a:prstGeom>
          <a:noFill/>
          <a:ln w="9525">
            <a:noFill/>
            <a:miter lim="800000"/>
            <a:headEnd/>
            <a:tailEnd/>
          </a:ln>
        </p:spPr>
        <p:txBody>
          <a:bodyPr>
            <a:spAutoFit/>
          </a:bodyPr>
          <a:lstStyle/>
          <a:p>
            <a:pPr algn="ctr"/>
            <a:r>
              <a:rPr lang="zh-CN" altLang="en-US" sz="3200" u="none" smtClean="0">
                <a:solidFill>
                  <a:srgbClr val="194D19"/>
                </a:solidFill>
                <a:latin typeface="华文新魏" pitchFamily="2" charset="-122"/>
              </a:rPr>
              <a:t>第五章 </a:t>
            </a:r>
            <a:r>
              <a:rPr lang="zh-CN" altLang="en-US" sz="3200" u="none" dirty="0" smtClean="0">
                <a:solidFill>
                  <a:srgbClr val="194D19"/>
                </a:solidFill>
                <a:latin typeface="华文新魏" pitchFamily="2" charset="-122"/>
              </a:rPr>
              <a:t>网络层</a:t>
            </a:r>
            <a:endParaRPr lang="en-US" altLang="zh-CN" sz="3200" u="none" dirty="0" smtClean="0">
              <a:solidFill>
                <a:srgbClr val="194D19"/>
              </a:solidFill>
              <a:latin typeface="华文新魏" pitchFamily="2" charset="-122"/>
            </a:endParaRPr>
          </a:p>
          <a:p>
            <a:pPr algn="ctr"/>
            <a:endParaRPr lang="en-US" altLang="zh-CN" sz="1600" u="none" dirty="0">
              <a:solidFill>
                <a:srgbClr val="002060"/>
              </a:solidFill>
            </a:endParaRPr>
          </a:p>
          <a:p>
            <a:pPr algn="ctr">
              <a:lnSpc>
                <a:spcPct val="120000"/>
              </a:lnSpc>
            </a:pPr>
            <a:r>
              <a:rPr lang="zh-CN" altLang="en-US" u="none" dirty="0" smtClean="0">
                <a:solidFill>
                  <a:srgbClr val="002060"/>
                </a:solidFill>
              </a:rPr>
              <a:t>第六节 </a:t>
            </a:r>
            <a:r>
              <a:rPr lang="zh-CN" altLang="en-US" u="none" dirty="0">
                <a:solidFill>
                  <a:srgbClr val="002060"/>
                </a:solidFill>
              </a:rPr>
              <a:t>路由选择协议</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1493285" y="0"/>
            <a:ext cx="6174105" cy="855133"/>
          </a:xfrm>
        </p:spPr>
        <p:txBody>
          <a:bodyPr anchorCtr="1"/>
          <a:lstStyle/>
          <a:p>
            <a:pPr algn="l">
              <a:defRPr/>
            </a:pPr>
            <a:r>
              <a:rPr lang="zh-CN" altLang="zh-CN" sz="2400" dirty="0">
                <a:solidFill>
                  <a:srgbClr val="C00000"/>
                </a:solidFill>
                <a:latin typeface="Times New Roman" pitchFamily="18" charset="0"/>
                <a:ea typeface="+mn-ea"/>
                <a:cs typeface="Times New Roman" pitchFamily="18" charset="0"/>
              </a:rPr>
              <a:t>RIP路由表</a:t>
            </a:r>
            <a:r>
              <a:rPr lang="zh-CN" altLang="zh-CN" sz="2400" dirty="0" smtClean="0">
                <a:solidFill>
                  <a:srgbClr val="C00000"/>
                </a:solidFill>
                <a:latin typeface="Times New Roman" pitchFamily="18" charset="0"/>
                <a:ea typeface="+mn-ea"/>
                <a:cs typeface="Times New Roman" pitchFamily="18" charset="0"/>
              </a:rPr>
              <a:t>建立</a:t>
            </a:r>
            <a:r>
              <a:rPr lang="zh-CN" altLang="en-US" sz="2400" dirty="0">
                <a:solidFill>
                  <a:srgbClr val="C00000"/>
                </a:solidFill>
                <a:latin typeface="Times New Roman" pitchFamily="18" charset="0"/>
                <a:ea typeface="+mn-ea"/>
                <a:cs typeface="Times New Roman" pitchFamily="18" charset="0"/>
              </a:rPr>
              <a:t>实例</a:t>
            </a:r>
            <a:endParaRPr lang="zh-CN" altLang="zh-CN" sz="2400" dirty="0">
              <a:solidFill>
                <a:srgbClr val="C00000"/>
              </a:solidFill>
              <a:latin typeface="Times New Roman" pitchFamily="18" charset="0"/>
              <a:ea typeface="+mn-ea"/>
              <a:cs typeface="Times New Roman" pitchFamily="18" charset="0"/>
            </a:endParaRPr>
          </a:p>
        </p:txBody>
      </p:sp>
      <p:sp>
        <p:nvSpPr>
          <p:cNvPr id="17412" name="Rectangle 3"/>
          <p:cNvSpPr>
            <a:spLocks noGrp="1" noChangeArrowheads="1"/>
          </p:cNvSpPr>
          <p:nvPr>
            <p:ph type="body" idx="4294967295"/>
          </p:nvPr>
        </p:nvSpPr>
        <p:spPr>
          <a:xfrm>
            <a:off x="1493285" y="898009"/>
            <a:ext cx="6174105" cy="3727806"/>
          </a:xfrm>
        </p:spPr>
        <p:txBody>
          <a:bodyPr/>
          <a:lstStyle/>
          <a:p>
            <a:endParaRPr lang="zh-CN" altLang="zh-CN">
              <a:effectLst>
                <a:outerShdw blurRad="38100" dist="38100" dir="2700000" algn="tl">
                  <a:srgbClr val="C0C0C0"/>
                </a:outerShdw>
              </a:effectLst>
            </a:endParaRPr>
          </a:p>
        </p:txBody>
      </p:sp>
      <p:pic>
        <p:nvPicPr>
          <p:cNvPr id="17413"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9512" y="855133"/>
            <a:ext cx="8900339" cy="351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30490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idx="4294967295"/>
          </p:nvPr>
        </p:nvSpPr>
        <p:spPr>
          <a:xfrm>
            <a:off x="1493285" y="0"/>
            <a:ext cx="6174105" cy="855133"/>
          </a:xfrm>
        </p:spPr>
        <p:txBody>
          <a:bodyPr anchorCtr="1"/>
          <a:lstStyle/>
          <a:p>
            <a:pPr algn="l">
              <a:defRPr/>
            </a:pPr>
            <a:r>
              <a:rPr lang="zh-CN" altLang="zh-CN" sz="2400" dirty="0">
                <a:solidFill>
                  <a:srgbClr val="C00000"/>
                </a:solidFill>
                <a:latin typeface="Times New Roman" pitchFamily="18" charset="0"/>
                <a:ea typeface="+mn-ea"/>
                <a:cs typeface="Times New Roman" pitchFamily="18" charset="0"/>
              </a:rPr>
              <a:t>RIP路由表</a:t>
            </a:r>
            <a:r>
              <a:rPr lang="zh-CN" altLang="zh-CN" sz="2400" dirty="0" smtClean="0">
                <a:solidFill>
                  <a:srgbClr val="C00000"/>
                </a:solidFill>
                <a:latin typeface="Times New Roman" pitchFamily="18" charset="0"/>
                <a:ea typeface="+mn-ea"/>
                <a:cs typeface="Times New Roman" pitchFamily="18" charset="0"/>
              </a:rPr>
              <a:t>建立</a:t>
            </a:r>
            <a:r>
              <a:rPr lang="zh-CN" altLang="en-US" sz="2400" dirty="0">
                <a:solidFill>
                  <a:srgbClr val="C00000"/>
                </a:solidFill>
                <a:latin typeface="Times New Roman" pitchFamily="18" charset="0"/>
                <a:cs typeface="Times New Roman" pitchFamily="18" charset="0"/>
              </a:rPr>
              <a:t>实例</a:t>
            </a:r>
            <a:endParaRPr lang="zh-CN" altLang="zh-CN" sz="2400" dirty="0">
              <a:solidFill>
                <a:srgbClr val="C00000"/>
              </a:solidFill>
              <a:latin typeface="Times New Roman" pitchFamily="18" charset="0"/>
              <a:ea typeface="+mn-ea"/>
              <a:cs typeface="Times New Roman" pitchFamily="18" charset="0"/>
            </a:endParaRPr>
          </a:p>
        </p:txBody>
      </p:sp>
      <p:sp>
        <p:nvSpPr>
          <p:cNvPr id="18436" name="Rectangle 3"/>
          <p:cNvSpPr>
            <a:spLocks noGrp="1" noChangeArrowheads="1"/>
          </p:cNvSpPr>
          <p:nvPr>
            <p:ph type="body" idx="4294967295"/>
          </p:nvPr>
        </p:nvSpPr>
        <p:spPr>
          <a:xfrm>
            <a:off x="1493285" y="898009"/>
            <a:ext cx="6174105" cy="3727806"/>
          </a:xfrm>
        </p:spPr>
        <p:txBody>
          <a:bodyPr/>
          <a:lstStyle/>
          <a:p>
            <a:endParaRPr lang="zh-CN" altLang="zh-CN" dirty="0">
              <a:effectLst>
                <a:outerShdw blurRad="38100" dist="38100" dir="2700000" algn="tl">
                  <a:srgbClr val="C0C0C0"/>
                </a:outerShdw>
              </a:effectLst>
            </a:endParaRPr>
          </a:p>
        </p:txBody>
      </p:sp>
      <p:pic>
        <p:nvPicPr>
          <p:cNvPr id="18437"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6157" y="855133"/>
            <a:ext cx="8900339" cy="351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69305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idx="4294967295"/>
          </p:nvPr>
        </p:nvSpPr>
        <p:spPr>
          <a:xfrm>
            <a:off x="1493285" y="0"/>
            <a:ext cx="6174105" cy="855133"/>
          </a:xfrm>
        </p:spPr>
        <p:txBody>
          <a:bodyPr anchorCtr="1"/>
          <a:lstStyle/>
          <a:p>
            <a:pPr algn="l">
              <a:defRPr/>
            </a:pPr>
            <a:r>
              <a:rPr lang="zh-CN" altLang="zh-CN" sz="2400" dirty="0">
                <a:solidFill>
                  <a:srgbClr val="C00000"/>
                </a:solidFill>
                <a:latin typeface="Times New Roman" pitchFamily="18" charset="0"/>
                <a:ea typeface="+mn-ea"/>
                <a:cs typeface="Times New Roman" pitchFamily="18" charset="0"/>
              </a:rPr>
              <a:t>RIP路由表</a:t>
            </a:r>
            <a:r>
              <a:rPr lang="zh-CN" altLang="zh-CN" sz="2400" dirty="0" smtClean="0">
                <a:solidFill>
                  <a:srgbClr val="C00000"/>
                </a:solidFill>
                <a:latin typeface="Times New Roman" pitchFamily="18" charset="0"/>
                <a:ea typeface="+mn-ea"/>
                <a:cs typeface="Times New Roman" pitchFamily="18" charset="0"/>
              </a:rPr>
              <a:t>建立</a:t>
            </a:r>
            <a:r>
              <a:rPr lang="zh-CN" altLang="en-US" sz="2400" dirty="0">
                <a:solidFill>
                  <a:srgbClr val="C00000"/>
                </a:solidFill>
                <a:latin typeface="Times New Roman" pitchFamily="18" charset="0"/>
                <a:cs typeface="Times New Roman" pitchFamily="18" charset="0"/>
              </a:rPr>
              <a:t>实例</a:t>
            </a:r>
            <a:endParaRPr lang="zh-CN" altLang="zh-CN" sz="2400" dirty="0">
              <a:solidFill>
                <a:srgbClr val="C00000"/>
              </a:solidFill>
              <a:latin typeface="Times New Roman" pitchFamily="18" charset="0"/>
              <a:ea typeface="+mn-ea"/>
              <a:cs typeface="Times New Roman" pitchFamily="18" charset="0"/>
            </a:endParaRPr>
          </a:p>
        </p:txBody>
      </p:sp>
      <p:sp>
        <p:nvSpPr>
          <p:cNvPr id="19460" name="Rectangle 3"/>
          <p:cNvSpPr>
            <a:spLocks noGrp="1" noChangeArrowheads="1"/>
          </p:cNvSpPr>
          <p:nvPr>
            <p:ph type="body" idx="4294967295"/>
          </p:nvPr>
        </p:nvSpPr>
        <p:spPr>
          <a:xfrm>
            <a:off x="1493285" y="898009"/>
            <a:ext cx="6174105" cy="3727806"/>
          </a:xfrm>
        </p:spPr>
        <p:txBody>
          <a:bodyPr/>
          <a:lstStyle/>
          <a:p>
            <a:endParaRPr lang="zh-CN" altLang="zh-CN">
              <a:effectLst>
                <a:outerShdw blurRad="38100" dist="38100" dir="2700000" algn="tl">
                  <a:srgbClr val="C0C0C0"/>
                </a:outerShdw>
              </a:effectLst>
            </a:endParaRPr>
          </a:p>
        </p:txBody>
      </p:sp>
      <p:pic>
        <p:nvPicPr>
          <p:cNvPr id="19461"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9512" y="855133"/>
            <a:ext cx="8900339" cy="351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78906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idx="4294967295"/>
          </p:nvPr>
        </p:nvSpPr>
        <p:spPr>
          <a:xfrm>
            <a:off x="1493285" y="0"/>
            <a:ext cx="6174105" cy="855133"/>
          </a:xfrm>
        </p:spPr>
        <p:txBody>
          <a:bodyPr anchorCtr="1"/>
          <a:lstStyle/>
          <a:p>
            <a:pPr algn="l">
              <a:defRPr/>
            </a:pPr>
            <a:r>
              <a:rPr lang="zh-CN" altLang="zh-CN" sz="2400" dirty="0">
                <a:solidFill>
                  <a:srgbClr val="C00000"/>
                </a:solidFill>
                <a:latin typeface="Times New Roman" pitchFamily="18" charset="0"/>
                <a:ea typeface="+mn-ea"/>
                <a:cs typeface="Times New Roman" pitchFamily="18" charset="0"/>
              </a:rPr>
              <a:t>RIP路由表</a:t>
            </a:r>
            <a:r>
              <a:rPr lang="zh-CN" altLang="zh-CN" sz="2400" dirty="0" smtClean="0">
                <a:solidFill>
                  <a:srgbClr val="C00000"/>
                </a:solidFill>
                <a:latin typeface="Times New Roman" pitchFamily="18" charset="0"/>
                <a:ea typeface="+mn-ea"/>
                <a:cs typeface="Times New Roman" pitchFamily="18" charset="0"/>
              </a:rPr>
              <a:t>建立</a:t>
            </a:r>
            <a:r>
              <a:rPr lang="zh-CN" altLang="en-US" sz="2400" dirty="0">
                <a:solidFill>
                  <a:srgbClr val="C00000"/>
                </a:solidFill>
                <a:latin typeface="Times New Roman" pitchFamily="18" charset="0"/>
                <a:cs typeface="Times New Roman" pitchFamily="18" charset="0"/>
              </a:rPr>
              <a:t>实例</a:t>
            </a:r>
            <a:endParaRPr lang="zh-CN" altLang="zh-CN" sz="2400" dirty="0">
              <a:solidFill>
                <a:srgbClr val="C00000"/>
              </a:solidFill>
              <a:latin typeface="Times New Roman" pitchFamily="18" charset="0"/>
              <a:ea typeface="+mn-ea"/>
              <a:cs typeface="Times New Roman" pitchFamily="18" charset="0"/>
            </a:endParaRPr>
          </a:p>
        </p:txBody>
      </p:sp>
      <p:sp>
        <p:nvSpPr>
          <p:cNvPr id="20484" name="Rectangle 3"/>
          <p:cNvSpPr>
            <a:spLocks noGrp="1" noChangeArrowheads="1"/>
          </p:cNvSpPr>
          <p:nvPr>
            <p:ph type="body" idx="4294967295"/>
          </p:nvPr>
        </p:nvSpPr>
        <p:spPr>
          <a:xfrm>
            <a:off x="1493285" y="898009"/>
            <a:ext cx="6174105" cy="3727806"/>
          </a:xfrm>
        </p:spPr>
        <p:txBody>
          <a:bodyPr/>
          <a:lstStyle/>
          <a:p>
            <a:endParaRPr lang="zh-CN" altLang="zh-CN">
              <a:effectLst>
                <a:outerShdw blurRad="38100" dist="38100" dir="2700000" algn="tl">
                  <a:srgbClr val="C0C0C0"/>
                </a:outerShdw>
              </a:effectLst>
            </a:endParaRPr>
          </a:p>
        </p:txBody>
      </p:sp>
      <p:pic>
        <p:nvPicPr>
          <p:cNvPr id="20485"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7504" y="855133"/>
            <a:ext cx="8928992" cy="418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1800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idx="4294967295"/>
          </p:nvPr>
        </p:nvSpPr>
        <p:spPr>
          <a:xfrm>
            <a:off x="1493285" y="0"/>
            <a:ext cx="6174105" cy="855133"/>
          </a:xfrm>
        </p:spPr>
        <p:txBody>
          <a:bodyPr anchorCtr="1"/>
          <a:lstStyle/>
          <a:p>
            <a:pPr algn="l">
              <a:defRPr/>
            </a:pPr>
            <a:r>
              <a:rPr lang="zh-CN" altLang="zh-CN" sz="2400" dirty="0">
                <a:solidFill>
                  <a:srgbClr val="C00000"/>
                </a:solidFill>
                <a:latin typeface="Times New Roman" pitchFamily="18" charset="0"/>
                <a:ea typeface="+mn-ea"/>
                <a:cs typeface="Times New Roman" pitchFamily="18" charset="0"/>
              </a:rPr>
              <a:t>RIP路由表</a:t>
            </a:r>
            <a:r>
              <a:rPr lang="zh-CN" altLang="zh-CN" sz="2400" dirty="0" smtClean="0">
                <a:solidFill>
                  <a:srgbClr val="C00000"/>
                </a:solidFill>
                <a:latin typeface="Times New Roman" pitchFamily="18" charset="0"/>
                <a:ea typeface="+mn-ea"/>
                <a:cs typeface="Times New Roman" pitchFamily="18" charset="0"/>
              </a:rPr>
              <a:t>建立</a:t>
            </a:r>
            <a:r>
              <a:rPr lang="zh-CN" altLang="en-US" sz="2400" dirty="0">
                <a:solidFill>
                  <a:srgbClr val="C00000"/>
                </a:solidFill>
                <a:latin typeface="Times New Roman" pitchFamily="18" charset="0"/>
                <a:cs typeface="Times New Roman" pitchFamily="18" charset="0"/>
              </a:rPr>
              <a:t>实例</a:t>
            </a:r>
            <a:endParaRPr lang="zh-CN" altLang="zh-CN" sz="2400" dirty="0">
              <a:solidFill>
                <a:srgbClr val="C00000"/>
              </a:solidFill>
              <a:latin typeface="Times New Roman" pitchFamily="18" charset="0"/>
              <a:ea typeface="+mn-ea"/>
              <a:cs typeface="Times New Roman" pitchFamily="18" charset="0"/>
            </a:endParaRPr>
          </a:p>
        </p:txBody>
      </p:sp>
      <p:sp>
        <p:nvSpPr>
          <p:cNvPr id="21508" name="Rectangle 3"/>
          <p:cNvSpPr>
            <a:spLocks noGrp="1" noChangeArrowheads="1"/>
          </p:cNvSpPr>
          <p:nvPr>
            <p:ph type="body" idx="4294967295"/>
          </p:nvPr>
        </p:nvSpPr>
        <p:spPr>
          <a:xfrm>
            <a:off x="1493285" y="898009"/>
            <a:ext cx="6174105" cy="3727806"/>
          </a:xfrm>
        </p:spPr>
        <p:txBody>
          <a:bodyPr/>
          <a:lstStyle/>
          <a:p>
            <a:endParaRPr lang="zh-CN" altLang="zh-CN">
              <a:effectLst>
                <a:outerShdw blurRad="38100" dist="38100" dir="2700000" algn="tl">
                  <a:srgbClr val="C0C0C0"/>
                </a:outerShdw>
              </a:effectLst>
            </a:endParaRPr>
          </a:p>
        </p:txBody>
      </p:sp>
      <p:pic>
        <p:nvPicPr>
          <p:cNvPr id="21509"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9512" y="700336"/>
            <a:ext cx="8856984" cy="434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34604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7" name="标题 1"/>
          <p:cNvSpPr>
            <a:spLocks noGrp="1"/>
          </p:cNvSpPr>
          <p:nvPr>
            <p:ph type="title" idx="4294967295"/>
          </p:nvPr>
        </p:nvSpPr>
        <p:spPr>
          <a:xfrm>
            <a:off x="500063" y="760413"/>
            <a:ext cx="4714875" cy="668337"/>
          </a:xfrm>
        </p:spPr>
        <p:txBody>
          <a:bodyPr/>
          <a:lstStyle/>
          <a:p>
            <a:pPr algn="l">
              <a:defRPr/>
            </a:pPr>
            <a:r>
              <a:rPr lang="zh-CN" altLang="en-US" sz="2400" dirty="0" smtClean="0">
                <a:solidFill>
                  <a:srgbClr val="007D7A"/>
                </a:solidFill>
                <a:latin typeface="Times New Roman" pitchFamily="18" charset="0"/>
                <a:ea typeface="+mn-ea"/>
                <a:cs typeface="Times New Roman" pitchFamily="18" charset="0"/>
              </a:rPr>
              <a:t>路由信息协议</a:t>
            </a:r>
            <a:r>
              <a:rPr lang="en-US" altLang="zh-CN" sz="2400" dirty="0" smtClean="0">
                <a:solidFill>
                  <a:srgbClr val="007D7A"/>
                </a:solidFill>
                <a:latin typeface="Times New Roman" pitchFamily="18" charset="0"/>
                <a:ea typeface="+mn-ea"/>
                <a:cs typeface="Times New Roman" pitchFamily="18" charset="0"/>
              </a:rPr>
              <a:t>RIP</a:t>
            </a:r>
            <a:endParaRPr lang="zh-CN" altLang="en-US" sz="2400" dirty="0" smtClean="0">
              <a:solidFill>
                <a:srgbClr val="007D7A"/>
              </a:solidFill>
              <a:latin typeface="Times New Roman" pitchFamily="18" charset="0"/>
              <a:ea typeface="+mn-ea"/>
              <a:cs typeface="Times New Roman" pitchFamily="18" charset="0"/>
            </a:endParaRPr>
          </a:p>
        </p:txBody>
      </p:sp>
      <p:sp>
        <p:nvSpPr>
          <p:cNvPr id="377858" name="内容占位符 2"/>
          <p:cNvSpPr>
            <a:spLocks noGrp="1"/>
          </p:cNvSpPr>
          <p:nvPr>
            <p:ph idx="4294967295"/>
          </p:nvPr>
        </p:nvSpPr>
        <p:spPr>
          <a:xfrm>
            <a:off x="179512" y="1564432"/>
            <a:ext cx="6445919" cy="2884487"/>
          </a:xfrm>
        </p:spPr>
        <p:txBody>
          <a:bodyPr/>
          <a:lstStyle/>
          <a:p>
            <a:pPr marL="342900" lvl="1" indent="-342900">
              <a:spcAft>
                <a:spcPts val="600"/>
              </a:spcAft>
              <a:buFontTx/>
              <a:buChar char="•"/>
              <a:defRPr/>
            </a:pPr>
            <a:r>
              <a:rPr lang="zh-CN" altLang="en-US" kern="1200" dirty="0" smtClean="0">
                <a:solidFill>
                  <a:srgbClr val="C00000"/>
                </a:solidFill>
                <a:latin typeface="Times New Roman" pitchFamily="18" charset="0"/>
                <a:cs typeface="Times New Roman" pitchFamily="18" charset="0"/>
              </a:rPr>
              <a:t>路由信息协议</a:t>
            </a:r>
            <a:r>
              <a:rPr lang="zh-CN" altLang="en-US" kern="1200" dirty="0" smtClean="0">
                <a:solidFill>
                  <a:srgbClr val="1A3868"/>
                </a:solidFill>
                <a:latin typeface="Times New Roman" pitchFamily="18" charset="0"/>
                <a:cs typeface="Times New Roman" pitchFamily="18" charset="0"/>
              </a:rPr>
              <a:t>在</a:t>
            </a:r>
            <a:r>
              <a:rPr lang="zh-CN" altLang="en-US" kern="1200" dirty="0" smtClean="0">
                <a:solidFill>
                  <a:srgbClr val="C00000"/>
                </a:solidFill>
                <a:latin typeface="Times New Roman" pitchFamily="18" charset="0"/>
                <a:cs typeface="Times New Roman" pitchFamily="18" charset="0"/>
              </a:rPr>
              <a:t>向量</a:t>
            </a:r>
            <a:r>
              <a:rPr lang="en-US" altLang="zh-CN" kern="1200" dirty="0" smtClean="0">
                <a:solidFill>
                  <a:srgbClr val="C00000"/>
                </a:solidFill>
                <a:latin typeface="Times New Roman" pitchFamily="18" charset="0"/>
                <a:cs typeface="Times New Roman" pitchFamily="18" charset="0"/>
              </a:rPr>
              <a:t>-</a:t>
            </a:r>
            <a:r>
              <a:rPr lang="zh-CN" altLang="en-US" kern="1200" dirty="0" smtClean="0">
                <a:solidFill>
                  <a:srgbClr val="C00000"/>
                </a:solidFill>
                <a:latin typeface="Times New Roman" pitchFamily="18" charset="0"/>
                <a:cs typeface="Times New Roman" pitchFamily="18" charset="0"/>
              </a:rPr>
              <a:t>距离</a:t>
            </a:r>
            <a:r>
              <a:rPr lang="en-US" altLang="zh-CN" i="1" kern="1200" dirty="0" smtClean="0">
                <a:solidFill>
                  <a:srgbClr val="C00000"/>
                </a:solidFill>
                <a:latin typeface="Times New Roman" pitchFamily="18" charset="0"/>
                <a:cs typeface="Times New Roman" pitchFamily="18" charset="0"/>
              </a:rPr>
              <a:t>(V-D)</a:t>
            </a:r>
            <a:r>
              <a:rPr lang="zh-CN" altLang="en-US" kern="1200" dirty="0" smtClean="0">
                <a:solidFill>
                  <a:srgbClr val="C00000"/>
                </a:solidFill>
                <a:latin typeface="Times New Roman" pitchFamily="18" charset="0"/>
                <a:cs typeface="Times New Roman" pitchFamily="18" charset="0"/>
              </a:rPr>
              <a:t>路由选择算法</a:t>
            </a:r>
            <a:r>
              <a:rPr lang="zh-CN" altLang="en-US" kern="1200" dirty="0" smtClean="0">
                <a:solidFill>
                  <a:srgbClr val="1A3868"/>
                </a:solidFill>
                <a:latin typeface="Times New Roman" pitchFamily="18" charset="0"/>
                <a:cs typeface="Times New Roman" pitchFamily="18" charset="0"/>
              </a:rPr>
              <a:t>的基础上，规定了路由信息交互格式、错误处理方式，设置了周期更新定时器、延迟定时器、超时定时器与清除定时器等。</a:t>
            </a:r>
            <a:endParaRPr lang="en-US" altLang="zh-CN" kern="1200" dirty="0" smtClean="0">
              <a:solidFill>
                <a:srgbClr val="1A3868"/>
              </a:solidFill>
              <a:latin typeface="Times New Roman" pitchFamily="18" charset="0"/>
              <a:cs typeface="Times New Roman" pitchFamily="18" charset="0"/>
            </a:endParaRPr>
          </a:p>
          <a:p>
            <a:pPr marL="342900" lvl="1" indent="-342900">
              <a:spcAft>
                <a:spcPts val="600"/>
              </a:spcAft>
              <a:buFontTx/>
              <a:buChar char="•"/>
              <a:defRPr/>
            </a:pPr>
            <a:r>
              <a:rPr lang="zh-CN" altLang="zh-CN" kern="1200" dirty="0">
                <a:solidFill>
                  <a:srgbClr val="1A3868"/>
                </a:solidFill>
                <a:latin typeface="Times New Roman" pitchFamily="18" charset="0"/>
                <a:cs typeface="Times New Roman" pitchFamily="18" charset="0"/>
              </a:rPr>
              <a:t>RIP 协议使用运输层的用户数据报UDP进行传送（使用 UDP 的端口 520）</a:t>
            </a:r>
            <a:r>
              <a:rPr lang="zh-CN" altLang="zh-CN" kern="1200" dirty="0" smtClean="0">
                <a:solidFill>
                  <a:srgbClr val="1A3868"/>
                </a:solidFill>
                <a:latin typeface="Times New Roman" pitchFamily="18" charset="0"/>
                <a:cs typeface="Times New Roman" pitchFamily="18" charset="0"/>
              </a:rPr>
              <a:t>。因此 </a:t>
            </a:r>
            <a:r>
              <a:rPr lang="zh-CN" altLang="zh-CN" kern="1200" dirty="0">
                <a:solidFill>
                  <a:srgbClr val="C00000"/>
                </a:solidFill>
                <a:latin typeface="Times New Roman" pitchFamily="18" charset="0"/>
                <a:cs typeface="Times New Roman" pitchFamily="18" charset="0"/>
              </a:rPr>
              <a:t>RIP 是一个应用层协议</a:t>
            </a:r>
            <a:r>
              <a:rPr lang="zh-CN" altLang="zh-CN" kern="1200" dirty="0" smtClean="0">
                <a:solidFill>
                  <a:srgbClr val="1A3868"/>
                </a:solidFill>
                <a:latin typeface="Times New Roman" pitchFamily="18" charset="0"/>
                <a:cs typeface="Times New Roman" pitchFamily="18" charset="0"/>
              </a:rPr>
              <a:t>。</a:t>
            </a:r>
            <a:endParaRPr lang="en-US" altLang="zh-CN" kern="1200" dirty="0" smtClean="0">
              <a:solidFill>
                <a:srgbClr val="1A3868"/>
              </a:solidFill>
              <a:latin typeface="Times New Roman" pitchFamily="18" charset="0"/>
              <a:cs typeface="Times New Roman" pitchFamily="18" charset="0"/>
            </a:endParaRPr>
          </a:p>
          <a:p>
            <a:pPr marL="342900" lvl="1" indent="-342900">
              <a:spcAft>
                <a:spcPts val="600"/>
              </a:spcAft>
              <a:buFontTx/>
              <a:buChar char="•"/>
              <a:defRPr/>
            </a:pPr>
            <a:r>
              <a:rPr lang="zh-CN" altLang="zh-CN" kern="1200" dirty="0">
                <a:solidFill>
                  <a:srgbClr val="1A3868"/>
                </a:solidFill>
                <a:latin typeface="Times New Roman" pitchFamily="18" charset="0"/>
                <a:cs typeface="Times New Roman" pitchFamily="18" charset="0"/>
              </a:rPr>
              <a:t>较新的RIP版本是1998年11月公布的</a:t>
            </a:r>
            <a:r>
              <a:rPr lang="zh-CN" altLang="zh-CN" kern="1200" dirty="0" smtClean="0">
                <a:solidFill>
                  <a:srgbClr val="1A3868"/>
                </a:solidFill>
                <a:latin typeface="Times New Roman" pitchFamily="18" charset="0"/>
                <a:cs typeface="Times New Roman" pitchFamily="18" charset="0"/>
              </a:rPr>
              <a:t>RIP</a:t>
            </a:r>
            <a:r>
              <a:rPr lang="zh-CN" altLang="en-US" kern="1200" dirty="0" smtClean="0">
                <a:solidFill>
                  <a:srgbClr val="1A3868"/>
                </a:solidFill>
                <a:latin typeface="Times New Roman" pitchFamily="18" charset="0"/>
                <a:cs typeface="Times New Roman" pitchFamily="18" charset="0"/>
              </a:rPr>
              <a:t>，</a:t>
            </a:r>
            <a:r>
              <a:rPr lang="zh-CN" altLang="zh-CN" kern="1200" dirty="0" smtClean="0">
                <a:solidFill>
                  <a:srgbClr val="1A3868"/>
                </a:solidFill>
                <a:latin typeface="Times New Roman" pitchFamily="18" charset="0"/>
                <a:cs typeface="Times New Roman" pitchFamily="18" charset="0"/>
              </a:rPr>
              <a:t>可以</a:t>
            </a:r>
            <a:r>
              <a:rPr lang="zh-CN" altLang="zh-CN" kern="1200" dirty="0">
                <a:solidFill>
                  <a:srgbClr val="1A3868"/>
                </a:solidFill>
                <a:latin typeface="Times New Roman" pitchFamily="18" charset="0"/>
                <a:cs typeface="Times New Roman" pitchFamily="18" charset="0"/>
              </a:rPr>
              <a:t>支持变长子网掩码和</a:t>
            </a:r>
            <a:r>
              <a:rPr lang="zh-CN" altLang="zh-CN" kern="1200" dirty="0" smtClean="0">
                <a:solidFill>
                  <a:srgbClr val="1A3868"/>
                </a:solidFill>
                <a:latin typeface="Times New Roman" pitchFamily="18" charset="0"/>
                <a:cs typeface="Times New Roman" pitchFamily="18" charset="0"/>
              </a:rPr>
              <a:t>CIDR</a:t>
            </a:r>
            <a:r>
              <a:rPr lang="zh-CN" altLang="en-US" kern="1200" dirty="0" smtClean="0">
                <a:solidFill>
                  <a:srgbClr val="1A3868"/>
                </a:solidFill>
                <a:latin typeface="Times New Roman" pitchFamily="18" charset="0"/>
                <a:cs typeface="Times New Roman" pitchFamily="18" charset="0"/>
              </a:rPr>
              <a:t>。</a:t>
            </a:r>
            <a:endParaRPr lang="zh-CN" altLang="zh-CN" kern="1200" dirty="0">
              <a:solidFill>
                <a:srgbClr val="1A3868"/>
              </a:solidFill>
              <a:latin typeface="Times New Roman" pitchFamily="18" charset="0"/>
              <a:cs typeface="Times New Roman" pitchFamily="18" charset="0"/>
            </a:endParaRPr>
          </a:p>
          <a:p>
            <a:pPr marL="342900" lvl="1" indent="-342900">
              <a:spcAft>
                <a:spcPts val="600"/>
              </a:spcAft>
              <a:buFontTx/>
              <a:buChar char="•"/>
              <a:defRPr/>
            </a:pPr>
            <a:endParaRPr lang="zh-CN" altLang="en-US" kern="1200" dirty="0" smtClean="0">
              <a:solidFill>
                <a:srgbClr val="1A3868"/>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Line 2"/>
          <p:cNvSpPr>
            <a:spLocks noChangeShapeType="1"/>
          </p:cNvSpPr>
          <p:nvPr/>
        </p:nvSpPr>
        <p:spPr bwMode="auto">
          <a:xfrm>
            <a:off x="4268298" y="1117837"/>
            <a:ext cx="2722609" cy="0"/>
          </a:xfrm>
          <a:prstGeom prst="line">
            <a:avLst/>
          </a:prstGeom>
          <a:noFill/>
          <a:ln w="19050" cmpd="sng">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23556" name="Text Box 3"/>
          <p:cNvSpPr txBox="1">
            <a:spLocks noChangeArrowheads="1"/>
          </p:cNvSpPr>
          <p:nvPr/>
        </p:nvSpPr>
        <p:spPr bwMode="auto">
          <a:xfrm>
            <a:off x="5361629" y="977300"/>
            <a:ext cx="782587"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chemeClr val="tx1"/>
                </a:solidFill>
                <a:ea typeface="黑体" panose="02010609060101010101" pitchFamily="49" charset="-122"/>
              </a:rPr>
              <a:t> 4 字节</a:t>
            </a:r>
          </a:p>
        </p:txBody>
      </p:sp>
      <p:sp>
        <p:nvSpPr>
          <p:cNvPr id="23557" name="Rectangle 4"/>
          <p:cNvSpPr>
            <a:spLocks noChangeArrowheads="1"/>
          </p:cNvSpPr>
          <p:nvPr/>
        </p:nvSpPr>
        <p:spPr bwMode="auto">
          <a:xfrm>
            <a:off x="1841054" y="3984557"/>
            <a:ext cx="4335213" cy="485925"/>
          </a:xfrm>
          <a:prstGeom prst="rect">
            <a:avLst/>
          </a:prstGeom>
          <a:solidFill>
            <a:srgbClr val="FFCCFF"/>
          </a:solidFill>
          <a:ln w="9525" cmpd="sng">
            <a:solidFill>
              <a:srgbClr val="FF6600"/>
            </a:solidFill>
            <a:miter lim="800000"/>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23558" name="Line 5"/>
          <p:cNvSpPr>
            <a:spLocks noChangeShapeType="1"/>
          </p:cNvSpPr>
          <p:nvPr/>
        </p:nvSpPr>
        <p:spPr bwMode="auto">
          <a:xfrm>
            <a:off x="3277392" y="3757077"/>
            <a:ext cx="2894112" cy="10719"/>
          </a:xfrm>
          <a:prstGeom prst="line">
            <a:avLst/>
          </a:prstGeom>
          <a:noFill/>
          <a:ln w="19050" cmpd="sng">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23559" name="Text Box 6"/>
          <p:cNvSpPr txBox="1">
            <a:spLocks noChangeArrowheads="1"/>
          </p:cNvSpPr>
          <p:nvPr/>
        </p:nvSpPr>
        <p:spPr bwMode="auto">
          <a:xfrm>
            <a:off x="4273061" y="3584383"/>
            <a:ext cx="939424"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chemeClr val="tx1"/>
                </a:solidFill>
                <a:ea typeface="黑体" panose="02010609060101010101" pitchFamily="49" charset="-122"/>
              </a:rPr>
              <a:t>RIP 报文</a:t>
            </a:r>
          </a:p>
        </p:txBody>
      </p:sp>
      <p:sp>
        <p:nvSpPr>
          <p:cNvPr id="23560" name="Rectangle 7"/>
          <p:cNvSpPr>
            <a:spLocks noGrp="1" noChangeArrowheads="1"/>
          </p:cNvSpPr>
          <p:nvPr>
            <p:ph type="title" idx="4294967295"/>
          </p:nvPr>
        </p:nvSpPr>
        <p:spPr>
          <a:xfrm>
            <a:off x="229104" y="700336"/>
            <a:ext cx="3706906" cy="521655"/>
          </a:xfrm>
        </p:spPr>
        <p:txBody>
          <a:bodyPr anchorCtr="1"/>
          <a:lstStyle/>
          <a:p>
            <a:pPr algn="l">
              <a:defRPr/>
            </a:pPr>
            <a:r>
              <a:rPr lang="zh-CN" altLang="zh-CN" sz="2400" dirty="0">
                <a:solidFill>
                  <a:srgbClr val="007D7A"/>
                </a:solidFill>
                <a:latin typeface="Times New Roman" pitchFamily="18" charset="0"/>
                <a:ea typeface="+mn-ea"/>
                <a:cs typeface="Times New Roman" pitchFamily="18" charset="0"/>
              </a:rPr>
              <a:t>RIP协议的报文格式 </a:t>
            </a:r>
          </a:p>
        </p:txBody>
      </p:sp>
      <p:sp>
        <p:nvSpPr>
          <p:cNvPr id="23561" name="Freeform 8"/>
          <p:cNvSpPr>
            <a:spLocks noChangeArrowheads="1"/>
          </p:cNvSpPr>
          <p:nvPr/>
        </p:nvSpPr>
        <p:spPr bwMode="auto">
          <a:xfrm>
            <a:off x="3838349" y="2807857"/>
            <a:ext cx="3159703" cy="292984"/>
          </a:xfrm>
          <a:custGeom>
            <a:avLst/>
            <a:gdLst>
              <a:gd name="T0" fmla="*/ 306 w 2328"/>
              <a:gd name="T1" fmla="*/ 6 h 204"/>
              <a:gd name="T2" fmla="*/ 2328 w 2328"/>
              <a:gd name="T3" fmla="*/ 0 h 204"/>
              <a:gd name="T4" fmla="*/ 1716 w 2328"/>
              <a:gd name="T5" fmla="*/ 204 h 204"/>
              <a:gd name="T6" fmla="*/ 0 w 2328"/>
              <a:gd name="T7" fmla="*/ 204 h 204"/>
              <a:gd name="T8" fmla="*/ 306 w 2328"/>
              <a:gd name="T9" fmla="*/ 6 h 204"/>
              <a:gd name="T10" fmla="*/ 0 60000 65536"/>
              <a:gd name="T11" fmla="*/ 0 60000 65536"/>
              <a:gd name="T12" fmla="*/ 0 60000 65536"/>
              <a:gd name="T13" fmla="*/ 0 60000 65536"/>
              <a:gd name="T14" fmla="*/ 0 60000 65536"/>
              <a:gd name="T15" fmla="*/ 0 w 2328"/>
              <a:gd name="T16" fmla="*/ 0 h 204"/>
              <a:gd name="T17" fmla="*/ 2328 w 2328"/>
              <a:gd name="T18" fmla="*/ 204 h 204"/>
            </a:gdLst>
            <a:ahLst/>
            <a:cxnLst>
              <a:cxn ang="T10">
                <a:pos x="T0" y="T1"/>
              </a:cxn>
              <a:cxn ang="T11">
                <a:pos x="T2" y="T3"/>
              </a:cxn>
              <a:cxn ang="T12">
                <a:pos x="T4" y="T5"/>
              </a:cxn>
              <a:cxn ang="T13">
                <a:pos x="T6" y="T7"/>
              </a:cxn>
              <a:cxn ang="T14">
                <a:pos x="T8" y="T9"/>
              </a:cxn>
            </a:cxnLst>
            <a:rect l="T15" t="T16" r="T17" b="T18"/>
            <a:pathLst>
              <a:path w="2328" h="204">
                <a:moveTo>
                  <a:pt x="306" y="6"/>
                </a:moveTo>
                <a:lnTo>
                  <a:pt x="2328" y="0"/>
                </a:lnTo>
                <a:lnTo>
                  <a:pt x="1716" y="204"/>
                </a:lnTo>
                <a:lnTo>
                  <a:pt x="0" y="204"/>
                </a:lnTo>
                <a:lnTo>
                  <a:pt x="306" y="6"/>
                </a:lnTo>
                <a:close/>
              </a:path>
            </a:pathLst>
          </a:cu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23562" name="Rectangle 9"/>
          <p:cNvSpPr>
            <a:spLocks noChangeArrowheads="1"/>
          </p:cNvSpPr>
          <p:nvPr/>
        </p:nvSpPr>
        <p:spPr bwMode="auto">
          <a:xfrm>
            <a:off x="4261151" y="1289340"/>
            <a:ext cx="2753575" cy="1520898"/>
          </a:xfrm>
          <a:prstGeom prst="rect">
            <a:avLst/>
          </a:prstGeom>
          <a:solidFill>
            <a:srgbClr val="CCECFF"/>
          </a:solidFill>
          <a:ln w="9525" cmpd="sng">
            <a:solidFill>
              <a:srgbClr val="FF6600"/>
            </a:solidFill>
            <a:miter lim="800000"/>
            <a:headEnd/>
            <a:tailEnd/>
          </a:ln>
          <a:effectLst>
            <a:outerShdw dist="17961" dir="2700000" algn="ctr" rotWithShape="0">
              <a:schemeClr val="bg2"/>
            </a:outerShdw>
          </a:effec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23563" name="Line 10"/>
          <p:cNvSpPr>
            <a:spLocks noChangeShapeType="1"/>
          </p:cNvSpPr>
          <p:nvPr/>
        </p:nvSpPr>
        <p:spPr bwMode="auto">
          <a:xfrm>
            <a:off x="2733108" y="4665804"/>
            <a:ext cx="3464597" cy="4764"/>
          </a:xfrm>
          <a:prstGeom prst="line">
            <a:avLst/>
          </a:prstGeom>
          <a:noFill/>
          <a:ln w="19050" cmpd="sng">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23564" name="Text Box 11"/>
          <p:cNvSpPr txBox="1">
            <a:spLocks noChangeArrowheads="1"/>
          </p:cNvSpPr>
          <p:nvPr/>
        </p:nvSpPr>
        <p:spPr bwMode="auto">
          <a:xfrm>
            <a:off x="6644327" y="3272615"/>
            <a:ext cx="1963999" cy="1200329"/>
          </a:xfrm>
          <a:prstGeom prst="rect">
            <a:avLst/>
          </a:prstGeom>
          <a:solidFill>
            <a:srgbClr val="FFFF99"/>
          </a:solidFill>
          <a:ln w="9525" cmpd="sng">
            <a:solidFill>
              <a:srgbClr val="333399"/>
            </a:solidFill>
            <a:miter lim="800000"/>
            <a:headEnd/>
            <a:tailEnd/>
          </a:ln>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r>
              <a:rPr lang="zh-CN" altLang="zh-CN" sz="1800" u="none">
                <a:solidFill>
                  <a:srgbClr val="333399"/>
                </a:solidFill>
                <a:ea typeface="黑体" panose="02010609060101010101" pitchFamily="49" charset="-122"/>
              </a:rPr>
              <a:t>路由信息</a:t>
            </a:r>
          </a:p>
          <a:p>
            <a:pPr eaLnBrk="1" hangingPunct="1"/>
            <a:r>
              <a:rPr lang="zh-CN" altLang="zh-CN" sz="1800" u="none">
                <a:solidFill>
                  <a:srgbClr val="333399"/>
                </a:solidFill>
                <a:ea typeface="黑体" panose="02010609060101010101" pitchFamily="49" charset="-122"/>
              </a:rPr>
              <a:t>（20 字节/路由）</a:t>
            </a:r>
          </a:p>
          <a:p>
            <a:pPr eaLnBrk="1" hangingPunct="1"/>
            <a:r>
              <a:rPr lang="zh-CN" altLang="zh-CN" sz="1800" u="none">
                <a:solidFill>
                  <a:srgbClr val="333399"/>
                </a:solidFill>
                <a:ea typeface="黑体" panose="02010609060101010101" pitchFamily="49" charset="-122"/>
              </a:rPr>
              <a:t>可重复出现</a:t>
            </a:r>
          </a:p>
          <a:p>
            <a:pPr eaLnBrk="1" hangingPunct="1"/>
            <a:r>
              <a:rPr lang="zh-CN" altLang="zh-CN" sz="1800" u="none">
                <a:solidFill>
                  <a:srgbClr val="333399"/>
                </a:solidFill>
                <a:ea typeface="黑体" panose="02010609060101010101" pitchFamily="49" charset="-122"/>
              </a:rPr>
              <a:t>最多 25 个</a:t>
            </a:r>
          </a:p>
        </p:txBody>
      </p:sp>
      <p:sp>
        <p:nvSpPr>
          <p:cNvPr id="23565" name="Rectangle 12"/>
          <p:cNvSpPr>
            <a:spLocks noChangeArrowheads="1"/>
          </p:cNvSpPr>
          <p:nvPr/>
        </p:nvSpPr>
        <p:spPr bwMode="auto">
          <a:xfrm>
            <a:off x="3285729" y="3121087"/>
            <a:ext cx="2881011" cy="465678"/>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23566" name="Freeform 13"/>
          <p:cNvSpPr>
            <a:spLocks noChangeArrowheads="1"/>
          </p:cNvSpPr>
          <p:nvPr/>
        </p:nvSpPr>
        <p:spPr bwMode="auto">
          <a:xfrm>
            <a:off x="1231266" y="2255236"/>
            <a:ext cx="2704744" cy="853941"/>
          </a:xfrm>
          <a:custGeom>
            <a:avLst/>
            <a:gdLst>
              <a:gd name="T0" fmla="*/ 0 w 1992"/>
              <a:gd name="T1" fmla="*/ 12 h 612"/>
              <a:gd name="T2" fmla="*/ 1992 w 1992"/>
              <a:gd name="T3" fmla="*/ 0 h 612"/>
              <a:gd name="T4" fmla="*/ 1890 w 1992"/>
              <a:gd name="T5" fmla="*/ 606 h 612"/>
              <a:gd name="T6" fmla="*/ 1506 w 1992"/>
              <a:gd name="T7" fmla="*/ 612 h 612"/>
              <a:gd name="T8" fmla="*/ 0 w 1992"/>
              <a:gd name="T9" fmla="*/ 12 h 612"/>
              <a:gd name="T10" fmla="*/ 0 60000 65536"/>
              <a:gd name="T11" fmla="*/ 0 60000 65536"/>
              <a:gd name="T12" fmla="*/ 0 60000 65536"/>
              <a:gd name="T13" fmla="*/ 0 60000 65536"/>
              <a:gd name="T14" fmla="*/ 0 60000 65536"/>
              <a:gd name="T15" fmla="*/ 0 w 1992"/>
              <a:gd name="T16" fmla="*/ 0 h 612"/>
              <a:gd name="T17" fmla="*/ 1992 w 1992"/>
              <a:gd name="T18" fmla="*/ 612 h 612"/>
            </a:gdLst>
            <a:ahLst/>
            <a:cxnLst>
              <a:cxn ang="T10">
                <a:pos x="T0" y="T1"/>
              </a:cxn>
              <a:cxn ang="T11">
                <a:pos x="T2" y="T3"/>
              </a:cxn>
              <a:cxn ang="T12">
                <a:pos x="T4" y="T5"/>
              </a:cxn>
              <a:cxn ang="T13">
                <a:pos x="T6" y="T7"/>
              </a:cxn>
              <a:cxn ang="T14">
                <a:pos x="T8" y="T9"/>
              </a:cxn>
            </a:cxnLst>
            <a:rect l="T15" t="T16" r="T17" b="T18"/>
            <a:pathLst>
              <a:path w="1992" h="612">
                <a:moveTo>
                  <a:pt x="0" y="12"/>
                </a:moveTo>
                <a:lnTo>
                  <a:pt x="1992" y="0"/>
                </a:lnTo>
                <a:lnTo>
                  <a:pt x="1890" y="606"/>
                </a:lnTo>
                <a:lnTo>
                  <a:pt x="1506" y="612"/>
                </a:lnTo>
                <a:lnTo>
                  <a:pt x="0" y="12"/>
                </a:lnTo>
                <a:close/>
              </a:path>
            </a:pathLst>
          </a:cu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23567" name="Rectangle 14"/>
          <p:cNvSpPr>
            <a:spLocks noChangeArrowheads="1"/>
          </p:cNvSpPr>
          <p:nvPr/>
        </p:nvSpPr>
        <p:spPr bwMode="auto">
          <a:xfrm>
            <a:off x="3285729" y="3111559"/>
            <a:ext cx="2890539" cy="484734"/>
          </a:xfrm>
          <a:prstGeom prst="rect">
            <a:avLst/>
          </a:prstGeom>
          <a:noFill/>
          <a:ln w="9525" cmpd="sng">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C0C0C0"/>
                </a:outerShdw>
              </a:effectLst>
            </a:endParaRPr>
          </a:p>
        </p:txBody>
      </p:sp>
      <p:sp>
        <p:nvSpPr>
          <p:cNvPr id="23568" name="Line 15"/>
          <p:cNvSpPr>
            <a:spLocks noChangeShapeType="1"/>
          </p:cNvSpPr>
          <p:nvPr/>
        </p:nvSpPr>
        <p:spPr bwMode="auto">
          <a:xfrm flipH="1">
            <a:off x="1830335" y="4516930"/>
            <a:ext cx="10719" cy="491880"/>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23569" name="Rectangle 16"/>
          <p:cNvSpPr>
            <a:spLocks noChangeArrowheads="1"/>
          </p:cNvSpPr>
          <p:nvPr/>
        </p:nvSpPr>
        <p:spPr bwMode="auto">
          <a:xfrm>
            <a:off x="4008661" y="4662231"/>
            <a:ext cx="1074275" cy="20961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C0C0C0"/>
                </a:outerShdw>
              </a:effectLst>
            </a:endParaRPr>
          </a:p>
        </p:txBody>
      </p:sp>
      <p:sp>
        <p:nvSpPr>
          <p:cNvPr id="23570" name="Line 17"/>
          <p:cNvSpPr>
            <a:spLocks noChangeShapeType="1"/>
          </p:cNvSpPr>
          <p:nvPr/>
        </p:nvSpPr>
        <p:spPr bwMode="auto">
          <a:xfrm>
            <a:off x="1841054" y="4917103"/>
            <a:ext cx="4335213" cy="0"/>
          </a:xfrm>
          <a:prstGeom prst="line">
            <a:avLst/>
          </a:prstGeom>
          <a:noFill/>
          <a:ln w="19050" cmpd="sng">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23571" name="Text Box 18"/>
          <p:cNvSpPr txBox="1">
            <a:spLocks noChangeArrowheads="1"/>
          </p:cNvSpPr>
          <p:nvPr/>
        </p:nvSpPr>
        <p:spPr bwMode="auto">
          <a:xfrm>
            <a:off x="3394109" y="4751556"/>
            <a:ext cx="992323"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chemeClr val="tx1"/>
                </a:solidFill>
                <a:ea typeface="黑体" panose="02010609060101010101" pitchFamily="49" charset="-122"/>
              </a:rPr>
              <a:t>IP 数据报</a:t>
            </a:r>
          </a:p>
        </p:txBody>
      </p:sp>
      <p:sp>
        <p:nvSpPr>
          <p:cNvPr id="23572" name="Line 19"/>
          <p:cNvSpPr>
            <a:spLocks noChangeShapeType="1"/>
          </p:cNvSpPr>
          <p:nvPr/>
        </p:nvSpPr>
        <p:spPr bwMode="auto">
          <a:xfrm>
            <a:off x="4269488" y="1581134"/>
            <a:ext cx="2753575" cy="0"/>
          </a:xfrm>
          <a:prstGeom prst="line">
            <a:avLst/>
          </a:prstGeom>
          <a:noFill/>
          <a:ln w="9525" cmpd="sng">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23573" name="Line 20"/>
          <p:cNvSpPr>
            <a:spLocks noChangeShapeType="1"/>
          </p:cNvSpPr>
          <p:nvPr/>
        </p:nvSpPr>
        <p:spPr bwMode="auto">
          <a:xfrm>
            <a:off x="4269488" y="1899128"/>
            <a:ext cx="2753575" cy="0"/>
          </a:xfrm>
          <a:prstGeom prst="line">
            <a:avLst/>
          </a:prstGeom>
          <a:noFill/>
          <a:ln w="9525" cmpd="sng">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23574" name="Line 21"/>
          <p:cNvSpPr>
            <a:spLocks noChangeShapeType="1"/>
          </p:cNvSpPr>
          <p:nvPr/>
        </p:nvSpPr>
        <p:spPr bwMode="auto">
          <a:xfrm>
            <a:off x="4269488" y="2201641"/>
            <a:ext cx="2753575" cy="0"/>
          </a:xfrm>
          <a:prstGeom prst="line">
            <a:avLst/>
          </a:prstGeom>
          <a:noFill/>
          <a:ln w="9525" cmpd="sng">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23575" name="Line 22"/>
          <p:cNvSpPr>
            <a:spLocks noChangeShapeType="1"/>
          </p:cNvSpPr>
          <p:nvPr/>
        </p:nvSpPr>
        <p:spPr bwMode="auto">
          <a:xfrm>
            <a:off x="4269488" y="2489861"/>
            <a:ext cx="2753575" cy="0"/>
          </a:xfrm>
          <a:prstGeom prst="line">
            <a:avLst/>
          </a:prstGeom>
          <a:noFill/>
          <a:ln w="9525" cmpd="sng">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23576" name="Line 23"/>
          <p:cNvSpPr>
            <a:spLocks noChangeShapeType="1"/>
          </p:cNvSpPr>
          <p:nvPr/>
        </p:nvSpPr>
        <p:spPr bwMode="auto">
          <a:xfrm rot="5400000" flipH="1">
            <a:off x="5497996" y="1447147"/>
            <a:ext cx="296558" cy="0"/>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23577" name="Text Box 24"/>
          <p:cNvSpPr txBox="1">
            <a:spLocks noChangeArrowheads="1"/>
          </p:cNvSpPr>
          <p:nvPr/>
        </p:nvSpPr>
        <p:spPr bwMode="auto">
          <a:xfrm>
            <a:off x="5965462" y="1241701"/>
            <a:ext cx="95410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rgbClr val="333399"/>
                </a:solidFill>
                <a:ea typeface="黑体" panose="02010609060101010101" pitchFamily="49" charset="-122"/>
              </a:rPr>
              <a:t>路由标记</a:t>
            </a:r>
          </a:p>
        </p:txBody>
      </p:sp>
      <p:sp>
        <p:nvSpPr>
          <p:cNvPr id="23578" name="Text Box 25"/>
          <p:cNvSpPr txBox="1">
            <a:spLocks noChangeArrowheads="1"/>
          </p:cNvSpPr>
          <p:nvPr/>
        </p:nvSpPr>
        <p:spPr bwMode="auto">
          <a:xfrm>
            <a:off x="5222282" y="1557314"/>
            <a:ext cx="95410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rgbClr val="333399"/>
                </a:solidFill>
                <a:ea typeface="黑体" panose="02010609060101010101" pitchFamily="49" charset="-122"/>
              </a:rPr>
              <a:t>网络地址</a:t>
            </a:r>
          </a:p>
        </p:txBody>
      </p:sp>
      <p:sp>
        <p:nvSpPr>
          <p:cNvPr id="23579" name="Text Box 26"/>
          <p:cNvSpPr txBox="1">
            <a:spLocks noChangeArrowheads="1"/>
          </p:cNvSpPr>
          <p:nvPr/>
        </p:nvSpPr>
        <p:spPr bwMode="auto">
          <a:xfrm>
            <a:off x="4400497" y="1255993"/>
            <a:ext cx="13388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rgbClr val="333399"/>
                </a:solidFill>
                <a:ea typeface="黑体" panose="02010609060101010101" pitchFamily="49" charset="-122"/>
              </a:rPr>
              <a:t>地址族标识符</a:t>
            </a:r>
          </a:p>
        </p:txBody>
      </p:sp>
      <p:sp>
        <p:nvSpPr>
          <p:cNvPr id="23580" name="Text Box 27"/>
          <p:cNvSpPr txBox="1">
            <a:spLocks noChangeArrowheads="1"/>
          </p:cNvSpPr>
          <p:nvPr/>
        </p:nvSpPr>
        <p:spPr bwMode="auto">
          <a:xfrm>
            <a:off x="5181788" y="2492243"/>
            <a:ext cx="11368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rgbClr val="333399"/>
                </a:solidFill>
                <a:ea typeface="黑体" panose="02010609060101010101" pitchFamily="49" charset="-122"/>
              </a:rPr>
              <a:t>距离 (1-16)</a:t>
            </a:r>
          </a:p>
        </p:txBody>
      </p:sp>
      <p:sp>
        <p:nvSpPr>
          <p:cNvPr id="23581" name="Rectangle 28"/>
          <p:cNvSpPr>
            <a:spLocks noChangeArrowheads="1"/>
          </p:cNvSpPr>
          <p:nvPr/>
        </p:nvSpPr>
        <p:spPr bwMode="auto">
          <a:xfrm>
            <a:off x="3285729" y="3994085"/>
            <a:ext cx="2881011" cy="46686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23582" name="Line 29"/>
          <p:cNvSpPr>
            <a:spLocks noChangeShapeType="1"/>
          </p:cNvSpPr>
          <p:nvPr/>
        </p:nvSpPr>
        <p:spPr bwMode="auto">
          <a:xfrm>
            <a:off x="2743827" y="3984557"/>
            <a:ext cx="0" cy="485925"/>
          </a:xfrm>
          <a:prstGeom prst="line">
            <a:avLst/>
          </a:prstGeom>
          <a:noFill/>
          <a:ln w="9525" cmpd="sng">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23583" name="Text Box 30"/>
          <p:cNvSpPr txBox="1">
            <a:spLocks noChangeArrowheads="1"/>
          </p:cNvSpPr>
          <p:nvPr/>
        </p:nvSpPr>
        <p:spPr bwMode="auto">
          <a:xfrm>
            <a:off x="2029232" y="4007185"/>
            <a:ext cx="56938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lnSpc>
                <a:spcPct val="90000"/>
              </a:lnSpc>
            </a:pPr>
            <a:r>
              <a:rPr lang="zh-CN" altLang="zh-CN" sz="1500" u="none">
                <a:solidFill>
                  <a:srgbClr val="333399"/>
                </a:solidFill>
                <a:ea typeface="黑体" panose="02010609060101010101" pitchFamily="49" charset="-122"/>
              </a:rPr>
              <a:t>  IP </a:t>
            </a:r>
          </a:p>
          <a:p>
            <a:pPr algn="l" eaLnBrk="1" hangingPunct="1">
              <a:lnSpc>
                <a:spcPct val="90000"/>
              </a:lnSpc>
            </a:pPr>
            <a:r>
              <a:rPr lang="zh-CN" altLang="zh-CN" sz="1500" u="none">
                <a:solidFill>
                  <a:srgbClr val="333399"/>
                </a:solidFill>
                <a:ea typeface="黑体" panose="02010609060101010101" pitchFamily="49" charset="-122"/>
              </a:rPr>
              <a:t>首部</a:t>
            </a:r>
          </a:p>
        </p:txBody>
      </p:sp>
      <p:sp>
        <p:nvSpPr>
          <p:cNvPr id="23584" name="Line 31"/>
          <p:cNvSpPr>
            <a:spLocks noChangeShapeType="1"/>
          </p:cNvSpPr>
          <p:nvPr/>
        </p:nvSpPr>
        <p:spPr bwMode="auto">
          <a:xfrm>
            <a:off x="6176267" y="4516930"/>
            <a:ext cx="0" cy="464487"/>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23585" name="AutoShape 32"/>
          <p:cNvSpPr>
            <a:spLocks noChangeArrowheads="1"/>
          </p:cNvSpPr>
          <p:nvPr/>
        </p:nvSpPr>
        <p:spPr bwMode="auto">
          <a:xfrm>
            <a:off x="4550562" y="3915479"/>
            <a:ext cx="181031" cy="347770"/>
          </a:xfrm>
          <a:prstGeom prst="downArrow">
            <a:avLst>
              <a:gd name="adj1" fmla="val 50000"/>
              <a:gd name="adj2" fmla="val 48026"/>
            </a:avLst>
          </a:prstGeom>
          <a:solidFill>
            <a:schemeClr val="accent1"/>
          </a:solidFill>
          <a:ln w="9525" cmpd="sng">
            <a:solidFill>
              <a:srgbClr val="333399"/>
            </a:solidFill>
            <a:miter lim="800000"/>
            <a:headEnd/>
            <a:tailEnd/>
          </a:ln>
        </p:spPr>
        <p:txBody>
          <a:bodyPr vert="eaVert"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23586" name="Text Box 33"/>
          <p:cNvSpPr txBox="1">
            <a:spLocks noChangeArrowheads="1"/>
          </p:cNvSpPr>
          <p:nvPr/>
        </p:nvSpPr>
        <p:spPr bwMode="auto">
          <a:xfrm>
            <a:off x="2735490" y="4007185"/>
            <a:ext cx="64126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lnSpc>
                <a:spcPct val="90000"/>
              </a:lnSpc>
            </a:pPr>
            <a:r>
              <a:rPr lang="zh-CN" altLang="zh-CN" sz="1500" u="none">
                <a:solidFill>
                  <a:srgbClr val="333399"/>
                </a:solidFill>
                <a:ea typeface="黑体" panose="02010609060101010101" pitchFamily="49" charset="-122"/>
              </a:rPr>
              <a:t>UDP </a:t>
            </a:r>
          </a:p>
          <a:p>
            <a:pPr algn="l" eaLnBrk="1" hangingPunct="1">
              <a:lnSpc>
                <a:spcPct val="90000"/>
              </a:lnSpc>
            </a:pPr>
            <a:r>
              <a:rPr lang="zh-CN" altLang="zh-CN" sz="1500" u="none">
                <a:solidFill>
                  <a:srgbClr val="333399"/>
                </a:solidFill>
                <a:ea typeface="黑体" panose="02010609060101010101" pitchFamily="49" charset="-122"/>
              </a:rPr>
              <a:t>首部</a:t>
            </a:r>
          </a:p>
        </p:txBody>
      </p:sp>
      <p:sp>
        <p:nvSpPr>
          <p:cNvPr id="23587" name="Line 34"/>
          <p:cNvSpPr>
            <a:spLocks noChangeShapeType="1"/>
          </p:cNvSpPr>
          <p:nvPr/>
        </p:nvSpPr>
        <p:spPr bwMode="auto">
          <a:xfrm>
            <a:off x="3285728" y="3994084"/>
            <a:ext cx="0" cy="484734"/>
          </a:xfrm>
          <a:prstGeom prst="line">
            <a:avLst/>
          </a:prstGeom>
          <a:noFill/>
          <a:ln w="9525" cmpd="sng">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23588" name="AutoShape 35"/>
          <p:cNvSpPr>
            <a:spLocks/>
          </p:cNvSpPr>
          <p:nvPr/>
        </p:nvSpPr>
        <p:spPr bwMode="auto">
          <a:xfrm>
            <a:off x="7067130" y="1302442"/>
            <a:ext cx="184603" cy="1482785"/>
          </a:xfrm>
          <a:prstGeom prst="rightBrace">
            <a:avLst>
              <a:gd name="adj1" fmla="val 66936"/>
              <a:gd name="adj2" fmla="val 50000"/>
            </a:avLst>
          </a:prstGeom>
          <a:noFill/>
          <a:ln w="19050" cmpd="sng">
            <a:solidFill>
              <a:schemeClr val="tx1"/>
            </a:solidFill>
            <a:round/>
            <a:headEnd type="triangle" w="sm" len="med"/>
            <a:tailEnd type="triangle" w="sm"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C0C0C0"/>
                </a:outerShdw>
              </a:effectLst>
            </a:endParaRPr>
          </a:p>
        </p:txBody>
      </p:sp>
      <p:sp>
        <p:nvSpPr>
          <p:cNvPr id="23589" name="Line 36"/>
          <p:cNvSpPr>
            <a:spLocks noChangeShapeType="1"/>
          </p:cNvSpPr>
          <p:nvPr/>
        </p:nvSpPr>
        <p:spPr bwMode="auto">
          <a:xfrm>
            <a:off x="3795473" y="3109177"/>
            <a:ext cx="0" cy="484734"/>
          </a:xfrm>
          <a:prstGeom prst="line">
            <a:avLst/>
          </a:prstGeom>
          <a:noFill/>
          <a:ln w="9525" cmpd="sng">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23590" name="Line 37"/>
          <p:cNvSpPr>
            <a:spLocks noChangeShapeType="1"/>
          </p:cNvSpPr>
          <p:nvPr/>
        </p:nvSpPr>
        <p:spPr bwMode="auto">
          <a:xfrm>
            <a:off x="3285728" y="3649888"/>
            <a:ext cx="0" cy="241772"/>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23591" name="Line 38"/>
          <p:cNvSpPr>
            <a:spLocks noChangeShapeType="1"/>
          </p:cNvSpPr>
          <p:nvPr/>
        </p:nvSpPr>
        <p:spPr bwMode="auto">
          <a:xfrm>
            <a:off x="6179840" y="3627259"/>
            <a:ext cx="0" cy="241771"/>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23592" name="Text Box 39"/>
          <p:cNvSpPr txBox="1">
            <a:spLocks noChangeArrowheads="1"/>
          </p:cNvSpPr>
          <p:nvPr/>
        </p:nvSpPr>
        <p:spPr bwMode="auto">
          <a:xfrm>
            <a:off x="3273819" y="3159199"/>
            <a:ext cx="5693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rgbClr val="333399"/>
                </a:solidFill>
                <a:ea typeface="黑体" panose="02010609060101010101" pitchFamily="49" charset="-122"/>
              </a:rPr>
              <a:t>首部</a:t>
            </a:r>
          </a:p>
        </p:txBody>
      </p:sp>
      <p:sp>
        <p:nvSpPr>
          <p:cNvPr id="23593" name="Text Box 40"/>
          <p:cNvSpPr txBox="1">
            <a:spLocks noChangeArrowheads="1"/>
          </p:cNvSpPr>
          <p:nvPr/>
        </p:nvSpPr>
        <p:spPr bwMode="auto">
          <a:xfrm>
            <a:off x="4442183" y="3159199"/>
            <a:ext cx="95410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rgbClr val="333399"/>
                </a:solidFill>
                <a:ea typeface="黑体" panose="02010609060101010101" pitchFamily="49" charset="-122"/>
              </a:rPr>
              <a:t>路由部分</a:t>
            </a:r>
          </a:p>
        </p:txBody>
      </p:sp>
      <p:sp>
        <p:nvSpPr>
          <p:cNvPr id="23594" name="Rectangle 41"/>
          <p:cNvSpPr>
            <a:spLocks noChangeArrowheads="1"/>
          </p:cNvSpPr>
          <p:nvPr/>
        </p:nvSpPr>
        <p:spPr bwMode="auto">
          <a:xfrm>
            <a:off x="1222929" y="1953914"/>
            <a:ext cx="2722609" cy="301321"/>
          </a:xfrm>
          <a:prstGeom prst="rect">
            <a:avLst/>
          </a:prstGeom>
          <a:solidFill>
            <a:srgbClr val="CCECFF"/>
          </a:solidFill>
          <a:ln w="9525" cmpd="sng">
            <a:solidFill>
              <a:srgbClr val="FF6600"/>
            </a:solidFill>
            <a:miter lim="800000"/>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23595" name="Line 42"/>
          <p:cNvSpPr>
            <a:spLocks noChangeShapeType="1"/>
          </p:cNvSpPr>
          <p:nvPr/>
        </p:nvSpPr>
        <p:spPr bwMode="auto">
          <a:xfrm rot="16200000">
            <a:off x="1750539" y="2106361"/>
            <a:ext cx="304894" cy="0"/>
          </a:xfrm>
          <a:prstGeom prst="line">
            <a:avLst/>
          </a:prstGeom>
          <a:noFill/>
          <a:ln w="9525" cmpd="sng">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23596" name="Line 43"/>
          <p:cNvSpPr>
            <a:spLocks noChangeShapeType="1"/>
          </p:cNvSpPr>
          <p:nvPr/>
        </p:nvSpPr>
        <p:spPr bwMode="auto">
          <a:xfrm rot="16200000">
            <a:off x="2431191" y="2106957"/>
            <a:ext cx="306085" cy="0"/>
          </a:xfrm>
          <a:prstGeom prst="line">
            <a:avLst/>
          </a:prstGeom>
          <a:noFill/>
          <a:ln w="9525" cmpd="sng">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23597" name="Text Box 44"/>
          <p:cNvSpPr txBox="1">
            <a:spLocks noChangeArrowheads="1"/>
          </p:cNvSpPr>
          <p:nvPr/>
        </p:nvSpPr>
        <p:spPr bwMode="auto">
          <a:xfrm>
            <a:off x="2933195" y="1922948"/>
            <a:ext cx="7296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rgbClr val="333399"/>
                </a:solidFill>
                <a:ea typeface="黑体" panose="02010609060101010101" pitchFamily="49" charset="-122"/>
              </a:rPr>
              <a:t>必为 0</a:t>
            </a:r>
          </a:p>
        </p:txBody>
      </p:sp>
      <p:sp>
        <p:nvSpPr>
          <p:cNvPr id="23598" name="Text Box 45"/>
          <p:cNvSpPr txBox="1">
            <a:spLocks noChangeArrowheads="1"/>
          </p:cNvSpPr>
          <p:nvPr/>
        </p:nvSpPr>
        <p:spPr bwMode="auto">
          <a:xfrm>
            <a:off x="1997075" y="1918185"/>
            <a:ext cx="5693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rgbClr val="333399"/>
                </a:solidFill>
                <a:ea typeface="黑体" panose="02010609060101010101" pitchFamily="49" charset="-122"/>
              </a:rPr>
              <a:t>版本</a:t>
            </a:r>
          </a:p>
        </p:txBody>
      </p:sp>
      <p:sp>
        <p:nvSpPr>
          <p:cNvPr id="23599" name="Text Box 46"/>
          <p:cNvSpPr txBox="1">
            <a:spLocks noChangeArrowheads="1"/>
          </p:cNvSpPr>
          <p:nvPr/>
        </p:nvSpPr>
        <p:spPr bwMode="auto">
          <a:xfrm>
            <a:off x="1303917" y="1909848"/>
            <a:ext cx="5693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rgbClr val="333399"/>
                </a:solidFill>
                <a:ea typeface="黑体" panose="02010609060101010101" pitchFamily="49" charset="-122"/>
              </a:rPr>
              <a:t>命令</a:t>
            </a:r>
          </a:p>
        </p:txBody>
      </p:sp>
      <p:sp>
        <p:nvSpPr>
          <p:cNvPr id="23600" name="Line 47"/>
          <p:cNvSpPr>
            <a:spLocks noChangeShapeType="1"/>
          </p:cNvSpPr>
          <p:nvPr/>
        </p:nvSpPr>
        <p:spPr bwMode="auto">
          <a:xfrm>
            <a:off x="1238413" y="1760973"/>
            <a:ext cx="2721417" cy="0"/>
          </a:xfrm>
          <a:prstGeom prst="line">
            <a:avLst/>
          </a:prstGeom>
          <a:noFill/>
          <a:ln w="9525" cmpd="sng">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23601" name="Text Box 48"/>
          <p:cNvSpPr txBox="1">
            <a:spLocks noChangeArrowheads="1"/>
          </p:cNvSpPr>
          <p:nvPr/>
        </p:nvSpPr>
        <p:spPr bwMode="auto">
          <a:xfrm>
            <a:off x="2330553" y="1582325"/>
            <a:ext cx="782587"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chemeClr val="tx1"/>
                </a:solidFill>
                <a:ea typeface="黑体" panose="02010609060101010101" pitchFamily="49" charset="-122"/>
              </a:rPr>
              <a:t> 4 字节</a:t>
            </a:r>
          </a:p>
        </p:txBody>
      </p:sp>
      <p:sp>
        <p:nvSpPr>
          <p:cNvPr id="23602" name="Text Box 49"/>
          <p:cNvSpPr txBox="1">
            <a:spLocks noChangeArrowheads="1"/>
          </p:cNvSpPr>
          <p:nvPr/>
        </p:nvSpPr>
        <p:spPr bwMode="auto">
          <a:xfrm>
            <a:off x="5222282" y="1881264"/>
            <a:ext cx="95410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rgbClr val="333399"/>
                </a:solidFill>
                <a:ea typeface="黑体" panose="02010609060101010101" pitchFamily="49" charset="-122"/>
              </a:rPr>
              <a:t>子网掩码</a:t>
            </a:r>
          </a:p>
        </p:txBody>
      </p:sp>
      <p:sp>
        <p:nvSpPr>
          <p:cNvPr id="23603" name="Text Box 50"/>
          <p:cNvSpPr txBox="1">
            <a:spLocks noChangeArrowheads="1"/>
          </p:cNvSpPr>
          <p:nvPr/>
        </p:nvSpPr>
        <p:spPr bwMode="auto">
          <a:xfrm>
            <a:off x="4926916" y="2168293"/>
            <a:ext cx="172354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rgbClr val="333399"/>
                </a:solidFill>
                <a:ea typeface="黑体" panose="02010609060101010101" pitchFamily="49" charset="-122"/>
              </a:rPr>
              <a:t>下一跳路由器地址</a:t>
            </a:r>
          </a:p>
        </p:txBody>
      </p:sp>
      <p:sp>
        <p:nvSpPr>
          <p:cNvPr id="23604" name="Text Box 51"/>
          <p:cNvSpPr txBox="1">
            <a:spLocks noChangeArrowheads="1"/>
          </p:cNvSpPr>
          <p:nvPr/>
        </p:nvSpPr>
        <p:spPr bwMode="auto">
          <a:xfrm>
            <a:off x="3818102" y="4478818"/>
            <a:ext cx="1603068"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chemeClr val="tx1"/>
                </a:solidFill>
                <a:ea typeface="黑体" panose="02010609060101010101" pitchFamily="49" charset="-122"/>
              </a:rPr>
              <a:t>UDP 用户数据报</a:t>
            </a:r>
          </a:p>
        </p:txBody>
      </p:sp>
      <p:sp>
        <p:nvSpPr>
          <p:cNvPr id="23605" name="Line 52"/>
          <p:cNvSpPr>
            <a:spLocks noChangeShapeType="1"/>
          </p:cNvSpPr>
          <p:nvPr/>
        </p:nvSpPr>
        <p:spPr bwMode="auto">
          <a:xfrm>
            <a:off x="2746209" y="4516930"/>
            <a:ext cx="0" cy="241772"/>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23606" name="Freeform 53"/>
          <p:cNvSpPr>
            <a:spLocks/>
          </p:cNvSpPr>
          <p:nvPr/>
        </p:nvSpPr>
        <p:spPr bwMode="auto">
          <a:xfrm>
            <a:off x="7164791" y="2043239"/>
            <a:ext cx="438468" cy="1256497"/>
          </a:xfrm>
          <a:custGeom>
            <a:avLst/>
            <a:gdLst>
              <a:gd name="T0" fmla="*/ 46 w 363"/>
              <a:gd name="T1" fmla="*/ 0 h 1088"/>
              <a:gd name="T2" fmla="*/ 363 w 363"/>
              <a:gd name="T3" fmla="*/ 0 h 1088"/>
              <a:gd name="T4" fmla="*/ 0 w 363"/>
              <a:gd name="T5" fmla="*/ 1088 h 1088"/>
              <a:gd name="T6" fmla="*/ 0 60000 65536"/>
              <a:gd name="T7" fmla="*/ 0 60000 65536"/>
              <a:gd name="T8" fmla="*/ 0 60000 65536"/>
              <a:gd name="T9" fmla="*/ 0 w 363"/>
              <a:gd name="T10" fmla="*/ 0 h 1088"/>
              <a:gd name="T11" fmla="*/ 363 w 363"/>
              <a:gd name="T12" fmla="*/ 1088 h 1088"/>
            </a:gdLst>
            <a:ahLst/>
            <a:cxnLst>
              <a:cxn ang="T6">
                <a:pos x="T0" y="T1"/>
              </a:cxn>
              <a:cxn ang="T7">
                <a:pos x="T2" y="T3"/>
              </a:cxn>
              <a:cxn ang="T8">
                <a:pos x="T4" y="T5"/>
              </a:cxn>
            </a:cxnLst>
            <a:rect l="T9" t="T10" r="T11" b="T12"/>
            <a:pathLst>
              <a:path w="363" h="1088">
                <a:moveTo>
                  <a:pt x="46" y="0"/>
                </a:moveTo>
                <a:lnTo>
                  <a:pt x="363" y="0"/>
                </a:lnTo>
                <a:lnTo>
                  <a:pt x="0" y="1088"/>
                </a:lnTo>
              </a:path>
            </a:pathLst>
          </a:custGeom>
          <a:noFill/>
          <a:ln w="19050" cmpd="sng">
            <a:solidFill>
              <a:schemeClr val="tx1"/>
            </a:solidFill>
            <a:miter lim="800000"/>
            <a:headEnd type="triangle" w="sm" len="med"/>
            <a:tailEnd type="triangle" w="sm"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C0C0C0"/>
                </a:outerShdw>
              </a:effectLst>
            </a:endParaRPr>
          </a:p>
        </p:txBody>
      </p:sp>
    </p:spTree>
    <p:extLst>
      <p:ext uri="{BB962C8B-B14F-4D97-AF65-F5344CB8AC3E}">
        <p14:creationId xmlns:p14="http://schemas.microsoft.com/office/powerpoint/2010/main" val="5389031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7" name="标题 1"/>
          <p:cNvSpPr>
            <a:spLocks noGrp="1"/>
          </p:cNvSpPr>
          <p:nvPr>
            <p:ph type="title" idx="4294967295"/>
          </p:nvPr>
        </p:nvSpPr>
        <p:spPr>
          <a:xfrm>
            <a:off x="500063" y="760413"/>
            <a:ext cx="4714875" cy="668337"/>
          </a:xfrm>
        </p:spPr>
        <p:txBody>
          <a:bodyPr/>
          <a:lstStyle/>
          <a:p>
            <a:pPr algn="l">
              <a:defRPr/>
            </a:pPr>
            <a:r>
              <a:rPr lang="en-US" altLang="zh-CN" sz="2400" dirty="0" smtClean="0">
                <a:solidFill>
                  <a:srgbClr val="007D7A"/>
                </a:solidFill>
                <a:latin typeface="Times New Roman" pitchFamily="18" charset="0"/>
                <a:ea typeface="+mn-ea"/>
                <a:cs typeface="Times New Roman" pitchFamily="18" charset="0"/>
              </a:rPr>
              <a:t>RIP</a:t>
            </a:r>
            <a:r>
              <a:rPr lang="zh-CN" altLang="en-US" sz="2400" dirty="0" smtClean="0">
                <a:solidFill>
                  <a:srgbClr val="007D7A"/>
                </a:solidFill>
                <a:latin typeface="Times New Roman" pitchFamily="18" charset="0"/>
                <a:ea typeface="+mn-ea"/>
                <a:cs typeface="Times New Roman" pitchFamily="18" charset="0"/>
              </a:rPr>
              <a:t>协议的优缺点</a:t>
            </a:r>
          </a:p>
        </p:txBody>
      </p:sp>
      <p:sp>
        <p:nvSpPr>
          <p:cNvPr id="377858" name="内容占位符 2"/>
          <p:cNvSpPr>
            <a:spLocks noGrp="1"/>
          </p:cNvSpPr>
          <p:nvPr>
            <p:ph idx="4294967295"/>
          </p:nvPr>
        </p:nvSpPr>
        <p:spPr>
          <a:xfrm>
            <a:off x="214313" y="1474788"/>
            <a:ext cx="6215062" cy="2884487"/>
          </a:xfrm>
        </p:spPr>
        <p:txBody>
          <a:bodyPr/>
          <a:lstStyle/>
          <a:p>
            <a:pPr marL="342900" lvl="1" indent="-342900">
              <a:lnSpc>
                <a:spcPct val="120000"/>
              </a:lnSpc>
              <a:spcAft>
                <a:spcPts val="600"/>
              </a:spcAft>
              <a:buFontTx/>
              <a:buChar char="•"/>
              <a:defRPr/>
            </a:pPr>
            <a:r>
              <a:rPr lang="en-US" altLang="zh-CN" kern="1200" dirty="0" smtClean="0">
                <a:solidFill>
                  <a:srgbClr val="1A3868"/>
                </a:solidFill>
                <a:latin typeface="Times New Roman" pitchFamily="18" charset="0"/>
                <a:cs typeface="Times New Roman" pitchFamily="18" charset="0"/>
              </a:rPr>
              <a:t>RIP </a:t>
            </a:r>
            <a:r>
              <a:rPr lang="zh-CN" altLang="en-US" kern="1200" dirty="0">
                <a:solidFill>
                  <a:srgbClr val="1A3868"/>
                </a:solidFill>
                <a:latin typeface="Times New Roman" pitchFamily="18" charset="0"/>
                <a:cs typeface="Times New Roman" pitchFamily="18" charset="0"/>
              </a:rPr>
              <a:t>协议最大的优点就是实现简单，开销较小。</a:t>
            </a:r>
          </a:p>
          <a:p>
            <a:pPr marL="342900" lvl="1" indent="-342900">
              <a:lnSpc>
                <a:spcPct val="120000"/>
              </a:lnSpc>
              <a:spcAft>
                <a:spcPts val="600"/>
              </a:spcAft>
              <a:buFontTx/>
              <a:buChar char="•"/>
              <a:defRPr/>
            </a:pPr>
            <a:r>
              <a:rPr lang="en-US" altLang="zh-CN" kern="1200" dirty="0">
                <a:solidFill>
                  <a:srgbClr val="1A3868"/>
                </a:solidFill>
                <a:latin typeface="Times New Roman" pitchFamily="18" charset="0"/>
                <a:cs typeface="Times New Roman" pitchFamily="18" charset="0"/>
              </a:rPr>
              <a:t>RIP </a:t>
            </a:r>
            <a:r>
              <a:rPr lang="zh-CN" altLang="en-US" kern="1200" dirty="0">
                <a:solidFill>
                  <a:srgbClr val="C00000"/>
                </a:solidFill>
                <a:latin typeface="Times New Roman" pitchFamily="18" charset="0"/>
                <a:cs typeface="Times New Roman" pitchFamily="18" charset="0"/>
              </a:rPr>
              <a:t>限制了网络的规模</a:t>
            </a:r>
            <a:r>
              <a:rPr lang="zh-CN" altLang="en-US" kern="1200" dirty="0">
                <a:solidFill>
                  <a:srgbClr val="1A3868"/>
                </a:solidFill>
                <a:latin typeface="Times New Roman" pitchFamily="18" charset="0"/>
                <a:cs typeface="Times New Roman" pitchFamily="18" charset="0"/>
              </a:rPr>
              <a:t>，它能使用的最大距离为 </a:t>
            </a:r>
            <a:r>
              <a:rPr lang="en-US" altLang="zh-CN" kern="1200" dirty="0">
                <a:solidFill>
                  <a:srgbClr val="1A3868"/>
                </a:solidFill>
                <a:latin typeface="Times New Roman" pitchFamily="18" charset="0"/>
                <a:cs typeface="Times New Roman" pitchFamily="18" charset="0"/>
              </a:rPr>
              <a:t>15</a:t>
            </a:r>
            <a:r>
              <a:rPr lang="zh-CN" altLang="en-US" kern="1200" dirty="0">
                <a:solidFill>
                  <a:srgbClr val="1A3868"/>
                </a:solidFill>
                <a:latin typeface="Times New Roman" pitchFamily="18" charset="0"/>
                <a:cs typeface="Times New Roman" pitchFamily="18" charset="0"/>
              </a:rPr>
              <a:t>（</a:t>
            </a:r>
            <a:r>
              <a:rPr lang="en-US" altLang="zh-CN" kern="1200" dirty="0">
                <a:solidFill>
                  <a:srgbClr val="1A3868"/>
                </a:solidFill>
                <a:latin typeface="Times New Roman" pitchFamily="18" charset="0"/>
                <a:cs typeface="Times New Roman" pitchFamily="18" charset="0"/>
              </a:rPr>
              <a:t>16 </a:t>
            </a:r>
            <a:r>
              <a:rPr lang="zh-CN" altLang="en-US" kern="1200" dirty="0">
                <a:solidFill>
                  <a:srgbClr val="1A3868"/>
                </a:solidFill>
                <a:latin typeface="Times New Roman" pitchFamily="18" charset="0"/>
                <a:cs typeface="Times New Roman" pitchFamily="18" charset="0"/>
              </a:rPr>
              <a:t>表示不可达）。</a:t>
            </a:r>
          </a:p>
          <a:p>
            <a:pPr marL="342900" lvl="1" indent="-342900">
              <a:lnSpc>
                <a:spcPct val="120000"/>
              </a:lnSpc>
              <a:spcAft>
                <a:spcPts val="600"/>
              </a:spcAft>
              <a:buFontTx/>
              <a:buChar char="•"/>
              <a:defRPr/>
            </a:pPr>
            <a:r>
              <a:rPr lang="zh-CN" altLang="en-US" kern="1200" dirty="0">
                <a:solidFill>
                  <a:srgbClr val="1A3868"/>
                </a:solidFill>
                <a:latin typeface="Times New Roman" pitchFamily="18" charset="0"/>
                <a:cs typeface="Times New Roman" pitchFamily="18" charset="0"/>
              </a:rPr>
              <a:t>路由器之间交换的路由信息是路由器中的完整路由表，因而随着网络规模的扩大，开销也就增加</a:t>
            </a:r>
            <a:r>
              <a:rPr lang="zh-CN" altLang="en-US" kern="1200" dirty="0" smtClean="0">
                <a:solidFill>
                  <a:srgbClr val="1A3868"/>
                </a:solidFill>
                <a:latin typeface="Times New Roman" pitchFamily="18" charset="0"/>
                <a:cs typeface="Times New Roman" pitchFamily="18" charset="0"/>
              </a:rPr>
              <a:t>。</a:t>
            </a:r>
            <a:endParaRPr lang="en-US" altLang="zh-CN" kern="1200" dirty="0" smtClean="0">
              <a:solidFill>
                <a:srgbClr val="1A3868"/>
              </a:solidFill>
              <a:latin typeface="Times New Roman" pitchFamily="18" charset="0"/>
              <a:cs typeface="Times New Roman" pitchFamily="18" charset="0"/>
            </a:endParaRPr>
          </a:p>
          <a:p>
            <a:pPr marL="342900" lvl="1" indent="-342900">
              <a:lnSpc>
                <a:spcPct val="120000"/>
              </a:lnSpc>
              <a:spcAft>
                <a:spcPts val="600"/>
              </a:spcAft>
              <a:buFontTx/>
              <a:buChar char="•"/>
              <a:defRPr/>
            </a:pPr>
            <a:r>
              <a:rPr lang="en-US" altLang="zh-CN" kern="1200" dirty="0" smtClean="0">
                <a:solidFill>
                  <a:srgbClr val="1A3868"/>
                </a:solidFill>
                <a:latin typeface="Times New Roman" pitchFamily="18" charset="0"/>
                <a:cs typeface="Times New Roman" pitchFamily="18" charset="0"/>
              </a:rPr>
              <a:t>RIP </a:t>
            </a:r>
            <a:r>
              <a:rPr lang="zh-CN" altLang="en-US" kern="1200" dirty="0">
                <a:solidFill>
                  <a:srgbClr val="1A3868"/>
                </a:solidFill>
                <a:latin typeface="Times New Roman" pitchFamily="18" charset="0"/>
                <a:cs typeface="Times New Roman" pitchFamily="18" charset="0"/>
              </a:rPr>
              <a:t>存在的一个问题是</a:t>
            </a:r>
            <a:r>
              <a:rPr lang="zh-CN" altLang="en-US" kern="1200" dirty="0">
                <a:solidFill>
                  <a:srgbClr val="C00000"/>
                </a:solidFill>
                <a:latin typeface="Times New Roman" pitchFamily="18" charset="0"/>
                <a:cs typeface="Times New Roman" pitchFamily="18" charset="0"/>
              </a:rPr>
              <a:t>当网络出现故障时</a:t>
            </a:r>
            <a:r>
              <a:rPr lang="zh-CN" altLang="en-US" kern="1200" dirty="0">
                <a:solidFill>
                  <a:srgbClr val="1A3868"/>
                </a:solidFill>
                <a:latin typeface="Times New Roman" pitchFamily="18" charset="0"/>
                <a:cs typeface="Times New Roman" pitchFamily="18" charset="0"/>
              </a:rPr>
              <a:t>，要经过比较长的时间才能将此信息传送到所有的路由器</a:t>
            </a:r>
            <a:r>
              <a:rPr lang="zh-CN" altLang="en-US" kern="1200" dirty="0" smtClean="0">
                <a:solidFill>
                  <a:srgbClr val="1A3868"/>
                </a:solidFill>
                <a:latin typeface="Times New Roman" pitchFamily="18" charset="0"/>
                <a:cs typeface="Times New Roman" pitchFamily="18" charset="0"/>
              </a:rPr>
              <a:t>。 </a:t>
            </a:r>
          </a:p>
        </p:txBody>
      </p:sp>
    </p:spTree>
    <p:extLst>
      <p:ext uri="{BB962C8B-B14F-4D97-AF65-F5344CB8AC3E}">
        <p14:creationId xmlns:p14="http://schemas.microsoft.com/office/powerpoint/2010/main" val="11871798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页脚占位符 3"/>
          <p:cNvSpPr txBox="1">
            <a:spLocks noGrp="1" noChangeArrowheads="1"/>
          </p:cNvSpPr>
          <p:nvPr/>
        </p:nvSpPr>
        <p:spPr bwMode="auto">
          <a:xfrm>
            <a:off x="5462862" y="4943811"/>
            <a:ext cx="2539196" cy="20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r>
              <a:rPr lang="zh-CN" altLang="zh-CN" sz="900">
                <a:solidFill>
                  <a:schemeClr val="folHlink"/>
                </a:solidFill>
                <a:effectLst>
                  <a:outerShdw blurRad="38100" dist="38100" dir="2700000" algn="tl">
                    <a:srgbClr val="C0C0C0"/>
                  </a:outerShdw>
                </a:effectLst>
                <a:latin typeface="Verdana" panose="020B0604030504040204" pitchFamily="34" charset="0"/>
                <a:ea typeface="方正舒体" panose="02010601030101010101" pitchFamily="2" charset="-122"/>
              </a:rPr>
              <a:t>安徽财经大学 《计算机网络》   </a:t>
            </a:r>
            <a:fld id="{6761B8F2-47A7-45DB-A1AF-D71C9FBF6923}" type="slidenum">
              <a:rPr lang="zh-CN" altLang="zh-CN" sz="900">
                <a:solidFill>
                  <a:schemeClr val="folHlink"/>
                </a:solidFill>
                <a:effectLst>
                  <a:outerShdw blurRad="38100" dist="38100" dir="2700000" algn="tl">
                    <a:srgbClr val="C0C0C0"/>
                  </a:outerShdw>
                </a:effectLst>
                <a:latin typeface="Verdana" panose="020B0604030504040204" pitchFamily="34" charset="0"/>
                <a:ea typeface="方正舒体" panose="02010601030101010101" pitchFamily="2" charset="-122"/>
              </a:rPr>
              <a:pPr eaLnBrk="1" hangingPunct="1"/>
              <a:t>28</a:t>
            </a:fld>
            <a:endParaRPr lang="zh-CN" altLang="zh-CN" sz="900">
              <a:solidFill>
                <a:schemeClr val="folHlink"/>
              </a:solidFill>
              <a:effectLst>
                <a:outerShdw blurRad="38100" dist="38100" dir="2700000" algn="tl">
                  <a:srgbClr val="C0C0C0"/>
                </a:outerShdw>
              </a:effectLst>
              <a:latin typeface="Verdana" panose="020B0604030504040204" pitchFamily="34" charset="0"/>
              <a:ea typeface="方正舒体" panose="02010601030101010101" pitchFamily="2" charset="-122"/>
            </a:endParaRPr>
          </a:p>
        </p:txBody>
      </p:sp>
      <p:sp>
        <p:nvSpPr>
          <p:cNvPr id="25603" name="Rectangle 2"/>
          <p:cNvSpPr>
            <a:spLocks noGrp="1" noChangeArrowheads="1"/>
          </p:cNvSpPr>
          <p:nvPr>
            <p:ph type="title" idx="4294967295"/>
          </p:nvPr>
        </p:nvSpPr>
        <p:spPr>
          <a:xfrm>
            <a:off x="1493285" y="0"/>
            <a:ext cx="6174105" cy="855133"/>
          </a:xfrm>
        </p:spPr>
        <p:txBody>
          <a:bodyPr anchorCtr="1"/>
          <a:lstStyle/>
          <a:p>
            <a:r>
              <a:rPr lang="zh-CN" altLang="zh-CN" sz="2400" dirty="0">
                <a:solidFill>
                  <a:srgbClr val="C00000"/>
                </a:solidFill>
                <a:latin typeface="Times New Roman" pitchFamily="18" charset="0"/>
                <a:ea typeface="+mn-ea"/>
                <a:cs typeface="Times New Roman" pitchFamily="18" charset="0"/>
              </a:rPr>
              <a:t>好消息传得快，坏消息传得慢</a:t>
            </a:r>
          </a:p>
        </p:txBody>
      </p:sp>
      <p:sp>
        <p:nvSpPr>
          <p:cNvPr id="25604" name="Rectangle 3"/>
          <p:cNvSpPr>
            <a:spLocks noGrp="1" noChangeArrowheads="1"/>
          </p:cNvSpPr>
          <p:nvPr>
            <p:ph type="body" idx="4294967295"/>
          </p:nvPr>
        </p:nvSpPr>
        <p:spPr>
          <a:xfrm>
            <a:off x="1493285" y="898009"/>
            <a:ext cx="6174105" cy="3727806"/>
          </a:xfrm>
        </p:spPr>
        <p:txBody>
          <a:bodyPr/>
          <a:lstStyle/>
          <a:p>
            <a:endParaRPr lang="zh-CN" altLang="zh-CN">
              <a:effectLst>
                <a:outerShdw blurRad="38100" dist="38100" dir="2700000" algn="tl">
                  <a:srgbClr val="C0C0C0"/>
                </a:outerShdw>
              </a:effectLst>
            </a:endParaRPr>
          </a:p>
        </p:txBody>
      </p:sp>
      <p:pic>
        <p:nvPicPr>
          <p:cNvPr id="25605"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21739" y="714596"/>
            <a:ext cx="6780320" cy="4430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6"/>
          <p:cNvSpPr>
            <a:spLocks noChangeArrowheads="1"/>
          </p:cNvSpPr>
          <p:nvPr/>
        </p:nvSpPr>
        <p:spPr bwMode="auto">
          <a:xfrm>
            <a:off x="2844028" y="3432079"/>
            <a:ext cx="3888432" cy="1248005"/>
          </a:xfrm>
          <a:prstGeom prst="roundRect">
            <a:avLst>
              <a:gd name="adj" fmla="val 16667"/>
            </a:avLst>
          </a:prstGeom>
          <a:gradFill flip="none" rotWithShape="1">
            <a:gsLst>
              <a:gs pos="0">
                <a:srgbClr val="29667B">
                  <a:shade val="30000"/>
                  <a:satMod val="115000"/>
                </a:srgbClr>
              </a:gs>
              <a:gs pos="50000">
                <a:srgbClr val="29667B">
                  <a:shade val="67500"/>
                  <a:satMod val="115000"/>
                </a:srgbClr>
              </a:gs>
              <a:gs pos="100000">
                <a:srgbClr val="29667B">
                  <a:shade val="100000"/>
                  <a:satMod val="115000"/>
                </a:srgbClr>
              </a:gs>
            </a:gsLst>
            <a:lin ang="13500000" scaled="1"/>
            <a:tileRect/>
          </a:gradFill>
          <a:ln w="9525">
            <a:solidFill>
              <a:schemeClr val="tx1"/>
            </a:solidFill>
            <a:miter lim="800000"/>
            <a:headEnd/>
            <a:tailEnd/>
          </a:ln>
          <a:effectLst>
            <a:innerShdw blurRad="63500" dist="50800" dir="2700000">
              <a:prstClr val="black">
                <a:alpha val="50000"/>
              </a:prstClr>
            </a:innerShdw>
            <a:softEdge rad="31750"/>
          </a:effectLst>
          <a:scene3d>
            <a:camera prst="orthographicFront"/>
            <a:lightRig rig="threePt" dir="t"/>
          </a:scene3d>
          <a:sp3d>
            <a:bevelT prst="relaxedInset"/>
          </a:sp3d>
        </p:spPr>
        <p:txBody>
          <a:bodyPr/>
          <a:lstStyle/>
          <a:p>
            <a:pPr>
              <a:lnSpc>
                <a:spcPct val="110000"/>
              </a:lnSpc>
              <a:defRPr/>
            </a:pPr>
            <a:r>
              <a:rPr lang="zh-CN" altLang="en-US" sz="2000" b="0" u="none" dirty="0" smtClean="0">
                <a:solidFill>
                  <a:srgbClr val="FFFF00"/>
                </a:solidFill>
              </a:rPr>
              <a:t>更新消息未发送，收到</a:t>
            </a:r>
            <a:r>
              <a:rPr lang="en-US" altLang="zh-CN" sz="2000" b="0" u="none" dirty="0" smtClean="0">
                <a:solidFill>
                  <a:srgbClr val="FFFF00"/>
                </a:solidFill>
              </a:rPr>
              <a:t>R2</a:t>
            </a:r>
            <a:r>
              <a:rPr lang="zh-CN" altLang="en-US" sz="2000" b="0" u="none" dirty="0" smtClean="0">
                <a:solidFill>
                  <a:srgbClr val="FFFF00"/>
                </a:solidFill>
              </a:rPr>
              <a:t>更新报文，误以为可经过</a:t>
            </a:r>
            <a:r>
              <a:rPr lang="en-US" altLang="zh-CN" sz="2000" b="0" u="none" dirty="0" smtClean="0">
                <a:solidFill>
                  <a:srgbClr val="FFFF00"/>
                </a:solidFill>
              </a:rPr>
              <a:t>R2</a:t>
            </a:r>
            <a:r>
              <a:rPr lang="zh-CN" altLang="en-US" sz="2000" b="0" u="none" dirty="0" smtClean="0">
                <a:solidFill>
                  <a:srgbClr val="FFFF00"/>
                </a:solidFill>
              </a:rPr>
              <a:t>到达网</a:t>
            </a:r>
            <a:r>
              <a:rPr lang="en-US" altLang="zh-CN" sz="2000" b="0" u="none" dirty="0" smtClean="0">
                <a:solidFill>
                  <a:srgbClr val="FFFF00"/>
                </a:solidFill>
              </a:rPr>
              <a:t>1</a:t>
            </a:r>
            <a:r>
              <a:rPr lang="zh-CN" altLang="en-US" sz="2000" b="0" u="none" dirty="0" smtClean="0">
                <a:solidFill>
                  <a:srgbClr val="FFFF00"/>
                </a:solidFill>
              </a:rPr>
              <a:t>，于是进行更新</a:t>
            </a:r>
            <a:r>
              <a:rPr lang="en-US" altLang="zh-CN" sz="2000" b="0" u="none" dirty="0" smtClean="0">
                <a:solidFill>
                  <a:srgbClr val="FFFF00"/>
                </a:solidFill>
              </a:rPr>
              <a:t>……</a:t>
            </a:r>
            <a:endParaRPr lang="zh-CN" altLang="en-US" sz="2000" b="0" u="none" dirty="0">
              <a:solidFill>
                <a:srgbClr val="FFFF00"/>
              </a:solidFill>
            </a:endParaRPr>
          </a:p>
        </p:txBody>
      </p:sp>
    </p:spTree>
    <p:extLst>
      <p:ext uri="{BB962C8B-B14F-4D97-AF65-F5344CB8AC3E}">
        <p14:creationId xmlns:p14="http://schemas.microsoft.com/office/powerpoint/2010/main" val="389829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页脚占位符 3"/>
          <p:cNvSpPr txBox="1">
            <a:spLocks noGrp="1" noChangeArrowheads="1"/>
          </p:cNvSpPr>
          <p:nvPr/>
        </p:nvSpPr>
        <p:spPr bwMode="auto">
          <a:xfrm>
            <a:off x="5462862" y="4943811"/>
            <a:ext cx="2539196" cy="20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r>
              <a:rPr lang="zh-CN" altLang="zh-CN" sz="900">
                <a:solidFill>
                  <a:schemeClr val="folHlink"/>
                </a:solidFill>
                <a:effectLst>
                  <a:outerShdw blurRad="38100" dist="38100" dir="2700000" algn="tl">
                    <a:srgbClr val="C0C0C0"/>
                  </a:outerShdw>
                </a:effectLst>
                <a:latin typeface="Verdana" panose="020B0604030504040204" pitchFamily="34" charset="0"/>
                <a:ea typeface="方正舒体" panose="02010601030101010101" pitchFamily="2" charset="-122"/>
              </a:rPr>
              <a:t>安徽财经大学 《计算机网络》   </a:t>
            </a:r>
            <a:fld id="{55D0F50F-ED14-4023-98FB-EFA25B566CA4}" type="slidenum">
              <a:rPr lang="zh-CN" altLang="zh-CN" sz="900">
                <a:solidFill>
                  <a:schemeClr val="folHlink"/>
                </a:solidFill>
                <a:effectLst>
                  <a:outerShdw blurRad="38100" dist="38100" dir="2700000" algn="tl">
                    <a:srgbClr val="C0C0C0"/>
                  </a:outerShdw>
                </a:effectLst>
                <a:latin typeface="Verdana" panose="020B0604030504040204" pitchFamily="34" charset="0"/>
                <a:ea typeface="方正舒体" panose="02010601030101010101" pitchFamily="2" charset="-122"/>
              </a:rPr>
              <a:pPr eaLnBrk="1" hangingPunct="1"/>
              <a:t>29</a:t>
            </a:fld>
            <a:endParaRPr lang="zh-CN" altLang="zh-CN" sz="900">
              <a:solidFill>
                <a:schemeClr val="folHlink"/>
              </a:solidFill>
              <a:effectLst>
                <a:outerShdw blurRad="38100" dist="38100" dir="2700000" algn="tl">
                  <a:srgbClr val="C0C0C0"/>
                </a:outerShdw>
              </a:effectLst>
              <a:latin typeface="Verdana" panose="020B0604030504040204" pitchFamily="34" charset="0"/>
              <a:ea typeface="方正舒体" panose="02010601030101010101" pitchFamily="2" charset="-122"/>
            </a:endParaRPr>
          </a:p>
        </p:txBody>
      </p:sp>
      <p:sp>
        <p:nvSpPr>
          <p:cNvPr id="26627" name="Rectangle 2"/>
          <p:cNvSpPr>
            <a:spLocks noGrp="1" noChangeArrowheads="1"/>
          </p:cNvSpPr>
          <p:nvPr>
            <p:ph type="title" idx="4294967295"/>
          </p:nvPr>
        </p:nvSpPr>
        <p:spPr>
          <a:xfrm>
            <a:off x="1493285" y="0"/>
            <a:ext cx="6174105" cy="855133"/>
          </a:xfrm>
        </p:spPr>
        <p:txBody>
          <a:bodyPr anchorCtr="1"/>
          <a:lstStyle/>
          <a:p>
            <a:r>
              <a:rPr lang="zh-CN" altLang="zh-CN" sz="2400" dirty="0">
                <a:solidFill>
                  <a:srgbClr val="C00000"/>
                </a:solidFill>
                <a:latin typeface="Times New Roman" pitchFamily="18" charset="0"/>
                <a:ea typeface="+mn-ea"/>
                <a:cs typeface="Times New Roman" pitchFamily="18" charset="0"/>
              </a:rPr>
              <a:t>好消息传得快，坏消息传得慢</a:t>
            </a:r>
          </a:p>
        </p:txBody>
      </p:sp>
      <p:sp>
        <p:nvSpPr>
          <p:cNvPr id="26628" name="Rectangle 3"/>
          <p:cNvSpPr>
            <a:spLocks noGrp="1" noChangeArrowheads="1"/>
          </p:cNvSpPr>
          <p:nvPr>
            <p:ph type="body" idx="4294967295"/>
          </p:nvPr>
        </p:nvSpPr>
        <p:spPr>
          <a:xfrm>
            <a:off x="1493285" y="898009"/>
            <a:ext cx="6174105" cy="3727806"/>
          </a:xfrm>
        </p:spPr>
        <p:txBody>
          <a:bodyPr/>
          <a:lstStyle/>
          <a:p>
            <a:endParaRPr lang="zh-CN" altLang="zh-CN">
              <a:effectLst>
                <a:outerShdw blurRad="38100" dist="38100" dir="2700000" algn="tl">
                  <a:srgbClr val="C0C0C0"/>
                </a:outerShdw>
              </a:effectLst>
            </a:endParaRPr>
          </a:p>
        </p:txBody>
      </p:sp>
      <p:pic>
        <p:nvPicPr>
          <p:cNvPr id="26629"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21739" y="714596"/>
            <a:ext cx="6780320" cy="4430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93348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标题 1"/>
          <p:cNvSpPr>
            <a:spLocks noGrp="1"/>
          </p:cNvSpPr>
          <p:nvPr>
            <p:ph type="title" idx="4294967295"/>
          </p:nvPr>
        </p:nvSpPr>
        <p:spPr>
          <a:xfrm>
            <a:off x="285750" y="642938"/>
            <a:ext cx="6429375" cy="857250"/>
          </a:xfrm>
        </p:spPr>
        <p:txBody>
          <a:bodyPr/>
          <a:lstStyle/>
          <a:p>
            <a:pPr algn="l">
              <a:defRPr/>
            </a:pPr>
            <a:r>
              <a:rPr lang="zh-CN" altLang="en-US" sz="2400" dirty="0" smtClean="0">
                <a:solidFill>
                  <a:srgbClr val="007D7A"/>
                </a:solidFill>
                <a:latin typeface="Times New Roman" pitchFamily="18" charset="0"/>
                <a:ea typeface="+mn-ea"/>
                <a:cs typeface="Times New Roman" pitchFamily="18" charset="0"/>
              </a:rPr>
              <a:t>一、路由选择协议与路由选择算法</a:t>
            </a:r>
          </a:p>
        </p:txBody>
      </p:sp>
      <p:sp>
        <p:nvSpPr>
          <p:cNvPr id="371714" name="内容占位符 2"/>
          <p:cNvSpPr>
            <a:spLocks noGrp="1"/>
          </p:cNvSpPr>
          <p:nvPr>
            <p:ph idx="4294967295"/>
          </p:nvPr>
        </p:nvSpPr>
        <p:spPr>
          <a:xfrm>
            <a:off x="357188" y="1564431"/>
            <a:ext cx="6807100" cy="3312369"/>
          </a:xfrm>
        </p:spPr>
        <p:txBody>
          <a:bodyPr/>
          <a:lstStyle/>
          <a:p>
            <a:pPr marL="268288" indent="-268288" eaLnBrk="0" hangingPunct="0">
              <a:spcBef>
                <a:spcPts val="300"/>
              </a:spcBef>
              <a:spcAft>
                <a:spcPts val="300"/>
              </a:spcAft>
              <a:buFont typeface="Arial" pitchFamily="34" charset="0"/>
              <a:buChar char="•"/>
              <a:defRPr/>
            </a:pPr>
            <a:r>
              <a:rPr lang="zh-CN" altLang="en-US" sz="2000" kern="1200" dirty="0" smtClean="0">
                <a:solidFill>
                  <a:srgbClr val="C00000"/>
                </a:solidFill>
                <a:latin typeface="Times New Roman" pitchFamily="18" charset="0"/>
                <a:cs typeface="Times New Roman" pitchFamily="18" charset="0"/>
              </a:rPr>
              <a:t>路由选择</a:t>
            </a:r>
            <a:r>
              <a:rPr lang="zh-CN" altLang="en-US" sz="2000" kern="1200" dirty="0">
                <a:solidFill>
                  <a:srgbClr val="C00000"/>
                </a:solidFill>
                <a:latin typeface="Times New Roman" pitchFamily="18" charset="0"/>
                <a:cs typeface="Times New Roman" pitchFamily="18" charset="0"/>
              </a:rPr>
              <a:t>算法</a:t>
            </a:r>
            <a:r>
              <a:rPr lang="zh-CN" altLang="en-US" sz="2000" kern="1200" dirty="0">
                <a:solidFill>
                  <a:srgbClr val="1A3868"/>
                </a:solidFill>
                <a:latin typeface="Times New Roman" pitchFamily="18" charset="0"/>
                <a:cs typeface="Times New Roman" pitchFamily="18" charset="0"/>
              </a:rPr>
              <a:t>（</a:t>
            </a:r>
            <a:r>
              <a:rPr lang="en-US" altLang="zh-CN" sz="2000" kern="1200" dirty="0">
                <a:solidFill>
                  <a:srgbClr val="1A3868"/>
                </a:solidFill>
                <a:latin typeface="Times New Roman" pitchFamily="18" charset="0"/>
                <a:cs typeface="Times New Roman" pitchFamily="18" charset="0"/>
              </a:rPr>
              <a:t>routing algorithm</a:t>
            </a:r>
            <a:r>
              <a:rPr lang="zh-CN" altLang="en-US" sz="2000" kern="1200" dirty="0">
                <a:solidFill>
                  <a:srgbClr val="1A3868"/>
                </a:solidFill>
                <a:latin typeface="Times New Roman" pitchFamily="18" charset="0"/>
                <a:cs typeface="Times New Roman" pitchFamily="18" charset="0"/>
              </a:rPr>
              <a:t>） ，</a:t>
            </a:r>
            <a:r>
              <a:rPr lang="zh-CN" altLang="zh-CN" sz="2000" dirty="0"/>
              <a:t>确定一条从源结点到目的结点的传输路径的</a:t>
            </a:r>
            <a:r>
              <a:rPr lang="zh-CN" altLang="zh-CN" sz="2000" dirty="0" smtClean="0"/>
              <a:t>方法</a:t>
            </a:r>
            <a:r>
              <a:rPr lang="zh-CN" altLang="en-US" sz="2000" dirty="0" smtClean="0">
                <a:effectLst>
                  <a:outerShdw blurRad="38100" dist="38100" dir="2700000" algn="tl">
                    <a:srgbClr val="C0C0C0"/>
                  </a:outerShdw>
                </a:effectLst>
              </a:rPr>
              <a:t>。</a:t>
            </a:r>
            <a:r>
              <a:rPr lang="zh-CN" altLang="en-US" sz="2000" kern="1200" dirty="0" smtClean="0">
                <a:solidFill>
                  <a:srgbClr val="1A3868"/>
                </a:solidFill>
                <a:latin typeface="Times New Roman" pitchFamily="18" charset="0"/>
                <a:cs typeface="Times New Roman" pitchFamily="18" charset="0"/>
              </a:rPr>
              <a:t>目标是</a:t>
            </a:r>
            <a:r>
              <a:rPr lang="zh-CN" altLang="en-US" sz="2000" kern="1200" dirty="0">
                <a:solidFill>
                  <a:srgbClr val="C00000"/>
                </a:solidFill>
                <a:latin typeface="Times New Roman" pitchFamily="18" charset="0"/>
                <a:cs typeface="Times New Roman" pitchFamily="18" charset="0"/>
              </a:rPr>
              <a:t>产生一个路由表</a:t>
            </a:r>
            <a:r>
              <a:rPr lang="zh-CN" altLang="en-US" sz="2000" kern="1200" dirty="0" smtClean="0">
                <a:solidFill>
                  <a:srgbClr val="1A3868"/>
                </a:solidFill>
                <a:latin typeface="Times New Roman" pitchFamily="18" charset="0"/>
                <a:cs typeface="Times New Roman" pitchFamily="18" charset="0"/>
              </a:rPr>
              <a:t>，为路由器转发</a:t>
            </a:r>
            <a:r>
              <a:rPr lang="en-US" altLang="zh-CN" sz="2000" kern="1200" dirty="0" smtClean="0">
                <a:solidFill>
                  <a:srgbClr val="1A3868"/>
                </a:solidFill>
                <a:latin typeface="Times New Roman" pitchFamily="18" charset="0"/>
                <a:cs typeface="Times New Roman" pitchFamily="18" charset="0"/>
              </a:rPr>
              <a:t>IP</a:t>
            </a:r>
            <a:r>
              <a:rPr lang="zh-CN" altLang="en-US" sz="2000" kern="1200" dirty="0" smtClean="0">
                <a:solidFill>
                  <a:srgbClr val="1A3868"/>
                </a:solidFill>
                <a:latin typeface="Times New Roman" pitchFamily="18" charset="0"/>
                <a:cs typeface="Times New Roman" pitchFamily="18" charset="0"/>
              </a:rPr>
              <a:t>分组找出适当的下一跳路由器；</a:t>
            </a:r>
            <a:endParaRPr lang="en-US" altLang="zh-CN" sz="2000" kern="1200" dirty="0" smtClean="0">
              <a:solidFill>
                <a:srgbClr val="1A3868"/>
              </a:solidFill>
              <a:latin typeface="Times New Roman" pitchFamily="18" charset="0"/>
              <a:cs typeface="Times New Roman" pitchFamily="18" charset="0"/>
            </a:endParaRPr>
          </a:p>
          <a:p>
            <a:pPr marL="268288" indent="-268288" eaLnBrk="0" hangingPunct="0">
              <a:spcBef>
                <a:spcPts val="300"/>
              </a:spcBef>
              <a:spcAft>
                <a:spcPts val="300"/>
              </a:spcAft>
              <a:buFont typeface="Arial" pitchFamily="34" charset="0"/>
              <a:buChar char="•"/>
              <a:defRPr/>
            </a:pPr>
            <a:r>
              <a:rPr lang="zh-CN" altLang="en-US" sz="2000" kern="1200" dirty="0">
                <a:solidFill>
                  <a:srgbClr val="C00000"/>
                </a:solidFill>
                <a:latin typeface="Times New Roman" pitchFamily="18" charset="0"/>
                <a:cs typeface="Times New Roman" pitchFamily="18" charset="0"/>
              </a:rPr>
              <a:t>路由选择协议</a:t>
            </a:r>
            <a:r>
              <a:rPr lang="zh-CN" altLang="en-US" sz="2000" kern="1200" dirty="0">
                <a:solidFill>
                  <a:srgbClr val="1A3868"/>
                </a:solidFill>
                <a:latin typeface="Times New Roman" pitchFamily="18" charset="0"/>
                <a:cs typeface="Times New Roman" pitchFamily="18" charset="0"/>
              </a:rPr>
              <a:t>（</a:t>
            </a:r>
            <a:r>
              <a:rPr lang="en-US" altLang="zh-CN" sz="2000" kern="1200" dirty="0">
                <a:solidFill>
                  <a:srgbClr val="1A3868"/>
                </a:solidFill>
                <a:latin typeface="Times New Roman" pitchFamily="18" charset="0"/>
                <a:cs typeface="Times New Roman" pitchFamily="18" charset="0"/>
              </a:rPr>
              <a:t>routing protocol</a:t>
            </a:r>
            <a:r>
              <a:rPr lang="zh-CN" altLang="en-US" sz="2000" kern="1200" dirty="0">
                <a:solidFill>
                  <a:srgbClr val="1A3868"/>
                </a:solidFill>
                <a:latin typeface="Times New Roman" pitchFamily="18" charset="0"/>
                <a:cs typeface="Times New Roman" pitchFamily="18" charset="0"/>
              </a:rPr>
              <a:t>） ，</a:t>
            </a:r>
            <a:r>
              <a:rPr lang="zh-CN" altLang="en-US" sz="2000" dirty="0"/>
              <a:t>是</a:t>
            </a:r>
            <a:r>
              <a:rPr lang="zh-CN" altLang="zh-CN" sz="2000" dirty="0"/>
              <a:t>通信协议，是对路由选择算法的实现。</a:t>
            </a:r>
            <a:r>
              <a:rPr lang="zh-CN" altLang="en-US" sz="2000" kern="1200" dirty="0" smtClean="0">
                <a:solidFill>
                  <a:srgbClr val="1A3868"/>
                </a:solidFill>
                <a:latin typeface="Times New Roman" pitchFamily="18" charset="0"/>
                <a:cs typeface="Times New Roman" pitchFamily="18" charset="0"/>
              </a:rPr>
              <a:t>目标是实现</a:t>
            </a:r>
            <a:r>
              <a:rPr lang="zh-CN" altLang="en-US" sz="2000" kern="1200" dirty="0" smtClean="0">
                <a:solidFill>
                  <a:srgbClr val="C00000"/>
                </a:solidFill>
                <a:latin typeface="Times New Roman" pitchFamily="18" charset="0"/>
                <a:cs typeface="Times New Roman" pitchFamily="18" charset="0"/>
              </a:rPr>
              <a:t>路由表中路由信息的动态更新</a:t>
            </a:r>
            <a:r>
              <a:rPr lang="zh-CN" altLang="en-US" sz="2000" kern="1200" dirty="0" smtClean="0">
                <a:solidFill>
                  <a:srgbClr val="1A3868"/>
                </a:solidFill>
                <a:latin typeface="Times New Roman" pitchFamily="18" charset="0"/>
                <a:cs typeface="Times New Roman" pitchFamily="18" charset="0"/>
              </a:rPr>
              <a:t>。</a:t>
            </a:r>
            <a:endParaRPr lang="en-US" altLang="zh-CN" sz="2000" kern="1200" dirty="0" smtClean="0">
              <a:solidFill>
                <a:srgbClr val="1A3868"/>
              </a:solidFill>
              <a:latin typeface="Times New Roman" pitchFamily="18" charset="0"/>
              <a:cs typeface="Times New Roman" pitchFamily="18" charset="0"/>
            </a:endParaRPr>
          </a:p>
          <a:p>
            <a:pPr marL="268288" indent="-268288" eaLnBrk="0" hangingPunct="0">
              <a:spcBef>
                <a:spcPts val="300"/>
              </a:spcBef>
              <a:spcAft>
                <a:spcPts val="300"/>
              </a:spcAft>
              <a:buFont typeface="Arial" pitchFamily="34" charset="0"/>
              <a:buChar char="•"/>
              <a:defRPr/>
            </a:pPr>
            <a:r>
              <a:rPr lang="zh-CN" altLang="zh-CN" sz="2000" kern="1200" dirty="0">
                <a:solidFill>
                  <a:srgbClr val="1A3868"/>
                </a:solidFill>
                <a:latin typeface="Times New Roman" pitchFamily="18" charset="0"/>
                <a:cs typeface="Times New Roman" pitchFamily="18" charset="0"/>
              </a:rPr>
              <a:t>路由选择算法是路由选择协议的核心，特定的路由选择协议总与特定路由选择算法相关联。</a:t>
            </a:r>
            <a:endParaRPr lang="zh-CN" altLang="en-US" sz="2000" kern="1200" dirty="0">
              <a:solidFill>
                <a:srgbClr val="1A3868"/>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页脚占位符 3"/>
          <p:cNvSpPr txBox="1">
            <a:spLocks noGrp="1" noChangeArrowheads="1"/>
          </p:cNvSpPr>
          <p:nvPr/>
        </p:nvSpPr>
        <p:spPr bwMode="auto">
          <a:xfrm>
            <a:off x="5462862" y="4943811"/>
            <a:ext cx="2539196" cy="20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r>
              <a:rPr lang="zh-CN" altLang="zh-CN" sz="900">
                <a:solidFill>
                  <a:schemeClr val="folHlink"/>
                </a:solidFill>
                <a:effectLst>
                  <a:outerShdw blurRad="38100" dist="38100" dir="2700000" algn="tl">
                    <a:srgbClr val="C0C0C0"/>
                  </a:outerShdw>
                </a:effectLst>
                <a:latin typeface="Verdana" panose="020B0604030504040204" pitchFamily="34" charset="0"/>
                <a:ea typeface="方正舒体" panose="02010601030101010101" pitchFamily="2" charset="-122"/>
              </a:rPr>
              <a:t>安徽财经大学 《计算机网络》   </a:t>
            </a:r>
            <a:fld id="{A573BAAF-F6CD-4445-BE47-C3FEFE718734}" type="slidenum">
              <a:rPr lang="zh-CN" altLang="zh-CN" sz="900">
                <a:solidFill>
                  <a:schemeClr val="folHlink"/>
                </a:solidFill>
                <a:effectLst>
                  <a:outerShdw blurRad="38100" dist="38100" dir="2700000" algn="tl">
                    <a:srgbClr val="C0C0C0"/>
                  </a:outerShdw>
                </a:effectLst>
                <a:latin typeface="Verdana" panose="020B0604030504040204" pitchFamily="34" charset="0"/>
                <a:ea typeface="方正舒体" panose="02010601030101010101" pitchFamily="2" charset="-122"/>
              </a:rPr>
              <a:pPr eaLnBrk="1" hangingPunct="1"/>
              <a:t>30</a:t>
            </a:fld>
            <a:endParaRPr lang="zh-CN" altLang="zh-CN" sz="900">
              <a:solidFill>
                <a:schemeClr val="folHlink"/>
              </a:solidFill>
              <a:effectLst>
                <a:outerShdw blurRad="38100" dist="38100" dir="2700000" algn="tl">
                  <a:srgbClr val="C0C0C0"/>
                </a:outerShdw>
              </a:effectLst>
              <a:latin typeface="Verdana" panose="020B0604030504040204" pitchFamily="34" charset="0"/>
              <a:ea typeface="方正舒体" panose="02010601030101010101" pitchFamily="2" charset="-122"/>
            </a:endParaRPr>
          </a:p>
        </p:txBody>
      </p:sp>
      <p:sp>
        <p:nvSpPr>
          <p:cNvPr id="27651" name="Rectangle 2"/>
          <p:cNvSpPr>
            <a:spLocks noGrp="1" noChangeArrowheads="1"/>
          </p:cNvSpPr>
          <p:nvPr>
            <p:ph type="title" idx="4294967295"/>
          </p:nvPr>
        </p:nvSpPr>
        <p:spPr>
          <a:xfrm>
            <a:off x="1493285" y="0"/>
            <a:ext cx="6174105" cy="855133"/>
          </a:xfrm>
        </p:spPr>
        <p:txBody>
          <a:bodyPr anchorCtr="1"/>
          <a:lstStyle/>
          <a:p>
            <a:r>
              <a:rPr lang="zh-CN" altLang="zh-CN" sz="2400" dirty="0">
                <a:solidFill>
                  <a:srgbClr val="C00000"/>
                </a:solidFill>
                <a:latin typeface="Times New Roman" pitchFamily="18" charset="0"/>
                <a:ea typeface="+mn-ea"/>
                <a:cs typeface="Times New Roman" pitchFamily="18" charset="0"/>
              </a:rPr>
              <a:t>好消息传得快，坏消息传得慢</a:t>
            </a:r>
          </a:p>
        </p:txBody>
      </p:sp>
      <p:sp>
        <p:nvSpPr>
          <p:cNvPr id="27652" name="Rectangle 3"/>
          <p:cNvSpPr>
            <a:spLocks noGrp="1" noChangeArrowheads="1"/>
          </p:cNvSpPr>
          <p:nvPr>
            <p:ph type="body" idx="4294967295"/>
          </p:nvPr>
        </p:nvSpPr>
        <p:spPr>
          <a:xfrm>
            <a:off x="1493285" y="898009"/>
            <a:ext cx="6174105" cy="3727806"/>
          </a:xfrm>
        </p:spPr>
        <p:txBody>
          <a:bodyPr/>
          <a:lstStyle/>
          <a:p>
            <a:endParaRPr lang="zh-CN" altLang="zh-CN">
              <a:effectLst>
                <a:outerShdw blurRad="38100" dist="38100" dir="2700000" algn="tl">
                  <a:srgbClr val="C0C0C0"/>
                </a:outerShdw>
              </a:effectLst>
            </a:endParaRPr>
          </a:p>
        </p:txBody>
      </p:sp>
      <p:pic>
        <p:nvPicPr>
          <p:cNvPr id="27653"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21739" y="714596"/>
            <a:ext cx="6780320" cy="4430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17781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页脚占位符 3"/>
          <p:cNvSpPr txBox="1">
            <a:spLocks noGrp="1" noChangeArrowheads="1"/>
          </p:cNvSpPr>
          <p:nvPr/>
        </p:nvSpPr>
        <p:spPr bwMode="auto">
          <a:xfrm>
            <a:off x="5462862" y="4943811"/>
            <a:ext cx="2539196" cy="20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r>
              <a:rPr lang="zh-CN" altLang="zh-CN" sz="900">
                <a:solidFill>
                  <a:schemeClr val="folHlink"/>
                </a:solidFill>
                <a:effectLst>
                  <a:outerShdw blurRad="38100" dist="38100" dir="2700000" algn="tl">
                    <a:srgbClr val="C0C0C0"/>
                  </a:outerShdw>
                </a:effectLst>
                <a:latin typeface="Verdana" panose="020B0604030504040204" pitchFamily="34" charset="0"/>
                <a:ea typeface="方正舒体" panose="02010601030101010101" pitchFamily="2" charset="-122"/>
              </a:rPr>
              <a:t>安徽财经大学 《计算机网络》   </a:t>
            </a:r>
            <a:fld id="{7B2C9B78-5A18-43A0-9DB9-87EB35FD69F7}" type="slidenum">
              <a:rPr lang="zh-CN" altLang="zh-CN" sz="900">
                <a:solidFill>
                  <a:schemeClr val="folHlink"/>
                </a:solidFill>
                <a:effectLst>
                  <a:outerShdw blurRad="38100" dist="38100" dir="2700000" algn="tl">
                    <a:srgbClr val="C0C0C0"/>
                  </a:outerShdw>
                </a:effectLst>
                <a:latin typeface="Verdana" panose="020B0604030504040204" pitchFamily="34" charset="0"/>
                <a:ea typeface="方正舒体" panose="02010601030101010101" pitchFamily="2" charset="-122"/>
              </a:rPr>
              <a:pPr eaLnBrk="1" hangingPunct="1"/>
              <a:t>31</a:t>
            </a:fld>
            <a:endParaRPr lang="zh-CN" altLang="zh-CN" sz="900">
              <a:solidFill>
                <a:schemeClr val="folHlink"/>
              </a:solidFill>
              <a:effectLst>
                <a:outerShdw blurRad="38100" dist="38100" dir="2700000" algn="tl">
                  <a:srgbClr val="C0C0C0"/>
                </a:outerShdw>
              </a:effectLst>
              <a:latin typeface="Verdana" panose="020B0604030504040204" pitchFamily="34" charset="0"/>
              <a:ea typeface="方正舒体" panose="02010601030101010101" pitchFamily="2" charset="-122"/>
            </a:endParaRPr>
          </a:p>
        </p:txBody>
      </p:sp>
      <p:sp>
        <p:nvSpPr>
          <p:cNvPr id="28675" name="Rectangle 2"/>
          <p:cNvSpPr>
            <a:spLocks noGrp="1" noChangeArrowheads="1"/>
          </p:cNvSpPr>
          <p:nvPr>
            <p:ph type="title" idx="4294967295"/>
          </p:nvPr>
        </p:nvSpPr>
        <p:spPr>
          <a:xfrm>
            <a:off x="1493285" y="0"/>
            <a:ext cx="6174105" cy="855133"/>
          </a:xfrm>
        </p:spPr>
        <p:txBody>
          <a:bodyPr anchorCtr="1"/>
          <a:lstStyle/>
          <a:p>
            <a:r>
              <a:rPr lang="zh-CN" altLang="zh-CN" sz="2400" dirty="0">
                <a:solidFill>
                  <a:srgbClr val="C00000"/>
                </a:solidFill>
                <a:latin typeface="Times New Roman" pitchFamily="18" charset="0"/>
                <a:ea typeface="+mn-ea"/>
                <a:cs typeface="Times New Roman" pitchFamily="18" charset="0"/>
              </a:rPr>
              <a:t>好消息传得快，坏消息传得慢</a:t>
            </a:r>
          </a:p>
        </p:txBody>
      </p:sp>
      <p:sp>
        <p:nvSpPr>
          <p:cNvPr id="28676" name="Rectangle 3"/>
          <p:cNvSpPr>
            <a:spLocks noGrp="1" noChangeArrowheads="1"/>
          </p:cNvSpPr>
          <p:nvPr>
            <p:ph type="body" idx="4294967295"/>
          </p:nvPr>
        </p:nvSpPr>
        <p:spPr>
          <a:xfrm>
            <a:off x="1493285" y="898009"/>
            <a:ext cx="6174105" cy="3727806"/>
          </a:xfrm>
        </p:spPr>
        <p:txBody>
          <a:bodyPr/>
          <a:lstStyle/>
          <a:p>
            <a:endParaRPr lang="zh-CN" altLang="zh-CN">
              <a:effectLst>
                <a:outerShdw blurRad="38100" dist="38100" dir="2700000" algn="tl">
                  <a:srgbClr val="C0C0C0"/>
                </a:outerShdw>
              </a:effectLst>
            </a:endParaRPr>
          </a:p>
        </p:txBody>
      </p:sp>
      <p:pic>
        <p:nvPicPr>
          <p:cNvPr id="28677"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21739" y="714596"/>
            <a:ext cx="6780320" cy="4430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57993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标题 1"/>
          <p:cNvSpPr>
            <a:spLocks noGrp="1"/>
          </p:cNvSpPr>
          <p:nvPr>
            <p:ph type="title" idx="4294967295"/>
          </p:nvPr>
        </p:nvSpPr>
        <p:spPr>
          <a:xfrm>
            <a:off x="328613" y="773113"/>
            <a:ext cx="7815262" cy="747712"/>
          </a:xfrm>
        </p:spPr>
        <p:txBody>
          <a:bodyPr/>
          <a:lstStyle/>
          <a:p>
            <a:pPr algn="l">
              <a:defRPr/>
            </a:pPr>
            <a:r>
              <a:rPr lang="zh-CN" altLang="en-US" sz="2400" dirty="0" smtClean="0">
                <a:solidFill>
                  <a:srgbClr val="007D7A"/>
                </a:solidFill>
                <a:latin typeface="Times New Roman" pitchFamily="18" charset="0"/>
                <a:ea typeface="+mn-ea"/>
                <a:cs typeface="Times New Roman" pitchFamily="18" charset="0"/>
              </a:rPr>
              <a:t>三、开放最短路径优先协议</a:t>
            </a:r>
            <a:r>
              <a:rPr lang="en-US" altLang="zh-CN" sz="2400" dirty="0" smtClean="0">
                <a:solidFill>
                  <a:srgbClr val="007D7A"/>
                </a:solidFill>
                <a:latin typeface="Times New Roman" pitchFamily="18" charset="0"/>
                <a:ea typeface="+mn-ea"/>
                <a:cs typeface="Times New Roman" pitchFamily="18" charset="0"/>
              </a:rPr>
              <a:t>OSPF</a:t>
            </a:r>
            <a:endParaRPr lang="zh-CN" altLang="en-US" sz="2400" dirty="0" smtClean="0">
              <a:solidFill>
                <a:srgbClr val="007D7A"/>
              </a:solidFill>
              <a:latin typeface="Times New Roman" pitchFamily="18" charset="0"/>
              <a:ea typeface="+mn-ea"/>
              <a:cs typeface="Times New Roman" pitchFamily="18" charset="0"/>
            </a:endParaRPr>
          </a:p>
        </p:txBody>
      </p:sp>
      <p:sp>
        <p:nvSpPr>
          <p:cNvPr id="378882" name="内容占位符 2"/>
          <p:cNvSpPr>
            <a:spLocks noGrp="1"/>
          </p:cNvSpPr>
          <p:nvPr>
            <p:ph idx="4294967295"/>
          </p:nvPr>
        </p:nvSpPr>
        <p:spPr>
          <a:xfrm>
            <a:off x="395536" y="1475178"/>
            <a:ext cx="6086475" cy="3305175"/>
          </a:xfrm>
        </p:spPr>
        <p:txBody>
          <a:bodyPr/>
          <a:lstStyle/>
          <a:p>
            <a:pPr marL="342900" lvl="1" indent="-342900">
              <a:lnSpc>
                <a:spcPct val="110000"/>
              </a:lnSpc>
              <a:spcAft>
                <a:spcPts val="0"/>
              </a:spcAft>
              <a:buFontTx/>
              <a:buNone/>
            </a:pPr>
            <a:r>
              <a:rPr lang="en-US" altLang="zh-CN" dirty="0" smtClean="0">
                <a:solidFill>
                  <a:srgbClr val="1A3868"/>
                </a:solidFill>
                <a:latin typeface="Times New Roman" pitchFamily="18" charset="0"/>
                <a:cs typeface="Times New Roman" pitchFamily="18" charset="0"/>
              </a:rPr>
              <a:t>OSPF</a:t>
            </a:r>
            <a:r>
              <a:rPr lang="zh-CN" altLang="en-US" dirty="0" smtClean="0">
                <a:solidFill>
                  <a:srgbClr val="1A3868"/>
                </a:solidFill>
                <a:latin typeface="Times New Roman" pitchFamily="18" charset="0"/>
                <a:cs typeface="Times New Roman" pitchFamily="18" charset="0"/>
              </a:rPr>
              <a:t>（</a:t>
            </a:r>
            <a:r>
              <a:rPr lang="en-US" altLang="zh-CN" dirty="0" smtClean="0">
                <a:solidFill>
                  <a:srgbClr val="1A3868"/>
                </a:solidFill>
                <a:latin typeface="Times New Roman" pitchFamily="18" charset="0"/>
                <a:cs typeface="Times New Roman" pitchFamily="18" charset="0"/>
              </a:rPr>
              <a:t>Open </a:t>
            </a:r>
            <a:r>
              <a:rPr lang="en-US" altLang="zh-CN" dirty="0">
                <a:solidFill>
                  <a:srgbClr val="1A3868"/>
                </a:solidFill>
                <a:latin typeface="Times New Roman" pitchFamily="18" charset="0"/>
                <a:cs typeface="Times New Roman" pitchFamily="18" charset="0"/>
              </a:rPr>
              <a:t>Shortest Path </a:t>
            </a:r>
            <a:r>
              <a:rPr lang="en-US" altLang="zh-CN" dirty="0" smtClean="0">
                <a:solidFill>
                  <a:srgbClr val="1A3868"/>
                </a:solidFill>
                <a:latin typeface="Times New Roman" pitchFamily="18" charset="0"/>
                <a:cs typeface="Times New Roman" pitchFamily="18" charset="0"/>
              </a:rPr>
              <a:t>First</a:t>
            </a:r>
            <a:r>
              <a:rPr lang="zh-CN" altLang="en-US" dirty="0" smtClean="0">
                <a:solidFill>
                  <a:srgbClr val="1A3868"/>
                </a:solidFill>
                <a:latin typeface="Times New Roman" pitchFamily="18" charset="0"/>
                <a:cs typeface="Times New Roman" pitchFamily="18" charset="0"/>
              </a:rPr>
              <a:t>）协议的主要特点：</a:t>
            </a:r>
            <a:endParaRPr lang="en-US" altLang="zh-CN" dirty="0" smtClean="0">
              <a:solidFill>
                <a:srgbClr val="1A3868"/>
              </a:solidFill>
              <a:latin typeface="Times New Roman" pitchFamily="18" charset="0"/>
              <a:cs typeface="Times New Roman" pitchFamily="18" charset="0"/>
            </a:endParaRPr>
          </a:p>
          <a:p>
            <a:pPr marL="342900" lvl="1" indent="-342900">
              <a:lnSpc>
                <a:spcPct val="110000"/>
              </a:lnSpc>
              <a:spcAft>
                <a:spcPts val="0"/>
              </a:spcAft>
              <a:buFontTx/>
              <a:buChar char="•"/>
            </a:pPr>
            <a:r>
              <a:rPr lang="zh-CN" altLang="en-US" dirty="0" smtClean="0">
                <a:solidFill>
                  <a:srgbClr val="C00000"/>
                </a:solidFill>
                <a:latin typeface="Times New Roman" pitchFamily="18" charset="0"/>
                <a:cs typeface="Times New Roman" pitchFamily="18" charset="0"/>
              </a:rPr>
              <a:t>“开放”</a:t>
            </a:r>
            <a:r>
              <a:rPr lang="zh-CN" altLang="en-US" dirty="0">
                <a:solidFill>
                  <a:srgbClr val="1A3868"/>
                </a:solidFill>
                <a:latin typeface="Times New Roman" pitchFamily="18" charset="0"/>
                <a:cs typeface="Times New Roman" pitchFamily="18" charset="0"/>
              </a:rPr>
              <a:t>表明 </a:t>
            </a:r>
            <a:r>
              <a:rPr lang="en-US" altLang="zh-CN" dirty="0">
                <a:solidFill>
                  <a:srgbClr val="1A3868"/>
                </a:solidFill>
                <a:latin typeface="Times New Roman" pitchFamily="18" charset="0"/>
                <a:cs typeface="Times New Roman" pitchFamily="18" charset="0"/>
              </a:rPr>
              <a:t>OSPF </a:t>
            </a:r>
            <a:r>
              <a:rPr lang="zh-CN" altLang="en-US" dirty="0">
                <a:solidFill>
                  <a:srgbClr val="1A3868"/>
                </a:solidFill>
                <a:latin typeface="Times New Roman" pitchFamily="18" charset="0"/>
                <a:cs typeface="Times New Roman" pitchFamily="18" charset="0"/>
              </a:rPr>
              <a:t>协议不是受某一家厂商控制，而是公开发表的。</a:t>
            </a:r>
          </a:p>
          <a:p>
            <a:pPr marL="342900" lvl="1" indent="-342900">
              <a:lnSpc>
                <a:spcPct val="110000"/>
              </a:lnSpc>
              <a:spcAft>
                <a:spcPts val="0"/>
              </a:spcAft>
              <a:buFontTx/>
              <a:buChar char="•"/>
            </a:pPr>
            <a:r>
              <a:rPr lang="zh-CN" altLang="en-US" dirty="0">
                <a:solidFill>
                  <a:srgbClr val="C00000"/>
                </a:solidFill>
                <a:latin typeface="Times New Roman" pitchFamily="18" charset="0"/>
                <a:cs typeface="Times New Roman" pitchFamily="18" charset="0"/>
              </a:rPr>
              <a:t>“最短路径优先”</a:t>
            </a:r>
            <a:r>
              <a:rPr lang="zh-CN" altLang="en-US" dirty="0">
                <a:solidFill>
                  <a:srgbClr val="1A3868"/>
                </a:solidFill>
                <a:latin typeface="Times New Roman" pitchFamily="18" charset="0"/>
                <a:cs typeface="Times New Roman" pitchFamily="18" charset="0"/>
              </a:rPr>
              <a:t>是因为使用了 </a:t>
            </a:r>
            <a:r>
              <a:rPr lang="en-US" altLang="zh-CN" dirty="0" err="1">
                <a:solidFill>
                  <a:srgbClr val="1A3868"/>
                </a:solidFill>
                <a:latin typeface="Times New Roman" pitchFamily="18" charset="0"/>
                <a:cs typeface="Times New Roman" pitchFamily="18" charset="0"/>
              </a:rPr>
              <a:t>Dijkstra</a:t>
            </a:r>
            <a:r>
              <a:rPr lang="en-US" altLang="zh-CN" dirty="0">
                <a:solidFill>
                  <a:srgbClr val="1A3868"/>
                </a:solidFill>
                <a:latin typeface="Times New Roman" pitchFamily="18" charset="0"/>
                <a:cs typeface="Times New Roman" pitchFamily="18" charset="0"/>
              </a:rPr>
              <a:t> </a:t>
            </a:r>
            <a:r>
              <a:rPr lang="zh-CN" altLang="en-US" dirty="0" smtClean="0">
                <a:solidFill>
                  <a:srgbClr val="1A3868"/>
                </a:solidFill>
                <a:latin typeface="Times New Roman" pitchFamily="18" charset="0"/>
                <a:cs typeface="Times New Roman" pitchFamily="18" charset="0"/>
              </a:rPr>
              <a:t>提出的</a:t>
            </a:r>
            <a:r>
              <a:rPr lang="zh-CN" altLang="en-US" dirty="0">
                <a:solidFill>
                  <a:srgbClr val="1A3868"/>
                </a:solidFill>
                <a:latin typeface="Times New Roman" pitchFamily="18" charset="0"/>
                <a:cs typeface="Times New Roman" pitchFamily="18" charset="0"/>
              </a:rPr>
              <a:t>最短路径算法</a:t>
            </a:r>
            <a:r>
              <a:rPr lang="en-US" altLang="zh-CN" dirty="0">
                <a:solidFill>
                  <a:srgbClr val="1A3868"/>
                </a:solidFill>
                <a:latin typeface="Times New Roman" pitchFamily="18" charset="0"/>
                <a:cs typeface="Times New Roman" pitchFamily="18" charset="0"/>
              </a:rPr>
              <a:t>SPF</a:t>
            </a:r>
          </a:p>
          <a:p>
            <a:pPr marL="342900" lvl="1" indent="-342900">
              <a:lnSpc>
                <a:spcPct val="110000"/>
              </a:lnSpc>
              <a:spcAft>
                <a:spcPts val="0"/>
              </a:spcAft>
              <a:buFontTx/>
              <a:buChar char="•"/>
            </a:pPr>
            <a:r>
              <a:rPr lang="zh-CN" altLang="zh-CN" dirty="0">
                <a:solidFill>
                  <a:srgbClr val="1A3868"/>
                </a:solidFill>
                <a:latin typeface="Times New Roman" pitchFamily="18" charset="0"/>
                <a:cs typeface="Times New Roman" pitchFamily="18" charset="0"/>
              </a:rPr>
              <a:t>分布式、</a:t>
            </a:r>
            <a:r>
              <a:rPr lang="zh-CN" altLang="zh-CN" dirty="0">
                <a:solidFill>
                  <a:srgbClr val="C00000"/>
                </a:solidFill>
                <a:latin typeface="Times New Roman" pitchFamily="18" charset="0"/>
                <a:cs typeface="Times New Roman" pitchFamily="18" charset="0"/>
              </a:rPr>
              <a:t>基于链路状态</a:t>
            </a:r>
            <a:r>
              <a:rPr lang="zh-CN" altLang="zh-CN" dirty="0">
                <a:solidFill>
                  <a:srgbClr val="1A3868"/>
                </a:solidFill>
                <a:latin typeface="Times New Roman" pitchFamily="18" charset="0"/>
                <a:cs typeface="Times New Roman" pitchFamily="18" charset="0"/>
              </a:rPr>
              <a:t>的路由选择</a:t>
            </a:r>
            <a:r>
              <a:rPr lang="zh-CN" altLang="zh-CN" dirty="0" smtClean="0">
                <a:solidFill>
                  <a:srgbClr val="1A3868"/>
                </a:solidFill>
                <a:latin typeface="Times New Roman" pitchFamily="18" charset="0"/>
                <a:cs typeface="Times New Roman" pitchFamily="18" charset="0"/>
              </a:rPr>
              <a:t>协议</a:t>
            </a:r>
            <a:r>
              <a:rPr lang="zh-CN" altLang="en-US" dirty="0" smtClean="0">
                <a:solidFill>
                  <a:srgbClr val="1A3868"/>
                </a:solidFill>
                <a:latin typeface="Times New Roman" pitchFamily="18" charset="0"/>
                <a:cs typeface="Times New Roman" pitchFamily="18" charset="0"/>
              </a:rPr>
              <a:t>，</a:t>
            </a:r>
            <a:r>
              <a:rPr lang="zh-CN" altLang="zh-CN" dirty="0" smtClean="0">
                <a:solidFill>
                  <a:srgbClr val="1A3868"/>
                </a:solidFill>
                <a:latin typeface="Times New Roman" pitchFamily="18" charset="0"/>
                <a:cs typeface="Times New Roman" pitchFamily="18" charset="0"/>
              </a:rPr>
              <a:t>能够</a:t>
            </a:r>
            <a:r>
              <a:rPr lang="zh-CN" altLang="zh-CN" dirty="0">
                <a:solidFill>
                  <a:srgbClr val="1A3868"/>
                </a:solidFill>
                <a:latin typeface="Times New Roman" pitchFamily="18" charset="0"/>
                <a:cs typeface="Times New Roman" pitchFamily="18" charset="0"/>
              </a:rPr>
              <a:t>适应较大规模的</a:t>
            </a:r>
            <a:r>
              <a:rPr lang="zh-CN" altLang="zh-CN" dirty="0" smtClean="0">
                <a:solidFill>
                  <a:srgbClr val="1A3868"/>
                </a:solidFill>
                <a:latin typeface="Times New Roman" pitchFamily="18" charset="0"/>
                <a:cs typeface="Times New Roman" pitchFamily="18" charset="0"/>
              </a:rPr>
              <a:t>自治系统</a:t>
            </a:r>
            <a:r>
              <a:rPr lang="zh-CN" altLang="en-US" dirty="0" smtClean="0">
                <a:solidFill>
                  <a:srgbClr val="1A3868"/>
                </a:solidFill>
                <a:latin typeface="Times New Roman" pitchFamily="18" charset="0"/>
                <a:cs typeface="Times New Roman" pitchFamily="18" charset="0"/>
              </a:rPr>
              <a:t>。 </a:t>
            </a:r>
            <a:endParaRPr lang="zh-CN" altLang="en-US" dirty="0">
              <a:solidFill>
                <a:srgbClr val="1A3868"/>
              </a:solidFill>
              <a:latin typeface="Times New Roman" pitchFamily="18" charset="0"/>
              <a:cs typeface="Times New Roman" pitchFamily="18" charset="0"/>
            </a:endParaRPr>
          </a:p>
          <a:p>
            <a:pPr marL="342900" lvl="1" indent="-342900">
              <a:lnSpc>
                <a:spcPct val="110000"/>
              </a:lnSpc>
              <a:spcAft>
                <a:spcPts val="0"/>
              </a:spcAft>
              <a:buFontTx/>
              <a:buChar char="•"/>
            </a:pPr>
            <a:endParaRPr lang="en-US" altLang="zh-CN" dirty="0" smtClean="0">
              <a:solidFill>
                <a:srgbClr val="1A3868"/>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标题 1"/>
          <p:cNvSpPr>
            <a:spLocks noGrp="1"/>
          </p:cNvSpPr>
          <p:nvPr>
            <p:ph type="title" idx="4294967295"/>
          </p:nvPr>
        </p:nvSpPr>
        <p:spPr>
          <a:xfrm>
            <a:off x="328613" y="773113"/>
            <a:ext cx="7815262" cy="747712"/>
          </a:xfrm>
        </p:spPr>
        <p:txBody>
          <a:bodyPr/>
          <a:lstStyle/>
          <a:p>
            <a:pPr algn="l">
              <a:defRPr/>
            </a:pPr>
            <a:r>
              <a:rPr lang="en-US" altLang="zh-CN" sz="2400" dirty="0" smtClean="0">
                <a:solidFill>
                  <a:srgbClr val="007D7A"/>
                </a:solidFill>
                <a:latin typeface="Times New Roman" pitchFamily="18" charset="0"/>
                <a:ea typeface="+mn-ea"/>
                <a:cs typeface="Times New Roman" pitchFamily="18" charset="0"/>
              </a:rPr>
              <a:t>OSPF</a:t>
            </a:r>
            <a:r>
              <a:rPr lang="zh-CN" altLang="en-US" sz="2400" dirty="0" smtClean="0">
                <a:solidFill>
                  <a:srgbClr val="007D7A"/>
                </a:solidFill>
                <a:latin typeface="Times New Roman" pitchFamily="18" charset="0"/>
                <a:ea typeface="+mn-ea"/>
                <a:cs typeface="Times New Roman" pitchFamily="18" charset="0"/>
              </a:rPr>
              <a:t>协议的三个要点</a:t>
            </a:r>
          </a:p>
        </p:txBody>
      </p:sp>
      <p:sp>
        <p:nvSpPr>
          <p:cNvPr id="378882" name="内容占位符 2"/>
          <p:cNvSpPr>
            <a:spLocks noGrp="1"/>
          </p:cNvSpPr>
          <p:nvPr>
            <p:ph idx="4294967295"/>
          </p:nvPr>
        </p:nvSpPr>
        <p:spPr>
          <a:xfrm>
            <a:off x="395536" y="1475178"/>
            <a:ext cx="6408712" cy="3305175"/>
          </a:xfrm>
        </p:spPr>
        <p:txBody>
          <a:bodyPr/>
          <a:lstStyle/>
          <a:p>
            <a:pPr marL="342900" lvl="1" indent="-342900">
              <a:lnSpc>
                <a:spcPct val="110000"/>
              </a:lnSpc>
              <a:spcAft>
                <a:spcPts val="0"/>
              </a:spcAft>
              <a:buFont typeface="Arial" panose="020B0604020202020204" pitchFamily="34" charset="0"/>
              <a:buChar char="•"/>
            </a:pPr>
            <a:r>
              <a:rPr lang="zh-CN" altLang="en-US" dirty="0">
                <a:solidFill>
                  <a:srgbClr val="1A3868"/>
                </a:solidFill>
                <a:latin typeface="Times New Roman" pitchFamily="18" charset="0"/>
                <a:cs typeface="Times New Roman" pitchFamily="18" charset="0"/>
              </a:rPr>
              <a:t>向本自治系统中</a:t>
            </a:r>
            <a:r>
              <a:rPr lang="zh-CN" altLang="en-US" dirty="0">
                <a:solidFill>
                  <a:srgbClr val="C00000"/>
                </a:solidFill>
                <a:latin typeface="Times New Roman" pitchFamily="18" charset="0"/>
                <a:cs typeface="Times New Roman" pitchFamily="18" charset="0"/>
              </a:rPr>
              <a:t>所有路由器</a:t>
            </a:r>
            <a:r>
              <a:rPr lang="zh-CN" altLang="en-US" dirty="0">
                <a:solidFill>
                  <a:srgbClr val="1A3868"/>
                </a:solidFill>
                <a:latin typeface="Times New Roman" pitchFamily="18" charset="0"/>
                <a:cs typeface="Times New Roman" pitchFamily="18" charset="0"/>
              </a:rPr>
              <a:t>发送信息，这里使用的方法是</a:t>
            </a:r>
            <a:r>
              <a:rPr lang="zh-CN" altLang="en-US" dirty="0">
                <a:solidFill>
                  <a:srgbClr val="C00000"/>
                </a:solidFill>
                <a:latin typeface="Times New Roman" pitchFamily="18" charset="0"/>
                <a:cs typeface="Times New Roman" pitchFamily="18" charset="0"/>
              </a:rPr>
              <a:t>洪泛</a:t>
            </a:r>
            <a:r>
              <a:rPr lang="zh-CN" altLang="en-US" dirty="0" smtClean="0">
                <a:solidFill>
                  <a:srgbClr val="C00000"/>
                </a:solidFill>
                <a:latin typeface="Times New Roman" pitchFamily="18" charset="0"/>
                <a:cs typeface="Times New Roman" pitchFamily="18" charset="0"/>
              </a:rPr>
              <a:t>法</a:t>
            </a:r>
            <a:r>
              <a:rPr lang="zh-CN" altLang="en-US" dirty="0">
                <a:solidFill>
                  <a:srgbClr val="1A3868"/>
                </a:solidFill>
                <a:latin typeface="Times New Roman" pitchFamily="18" charset="0"/>
                <a:cs typeface="Times New Roman" pitchFamily="18" charset="0"/>
              </a:rPr>
              <a:t>（</a:t>
            </a:r>
            <a:r>
              <a:rPr lang="en-US" altLang="zh-CN" dirty="0">
                <a:solidFill>
                  <a:srgbClr val="1A3868"/>
                </a:solidFill>
                <a:latin typeface="Times New Roman" pitchFamily="18" charset="0"/>
                <a:cs typeface="Times New Roman" pitchFamily="18" charset="0"/>
              </a:rPr>
              <a:t>Flooding</a:t>
            </a:r>
            <a:r>
              <a:rPr lang="zh-CN" altLang="en-US" dirty="0" smtClean="0">
                <a:solidFill>
                  <a:srgbClr val="1A3868"/>
                </a:solidFill>
                <a:latin typeface="Times New Roman" pitchFamily="18" charset="0"/>
                <a:cs typeface="Times New Roman" pitchFamily="18" charset="0"/>
              </a:rPr>
              <a:t>）</a:t>
            </a:r>
            <a:endParaRPr lang="en-US" altLang="zh-CN" dirty="0" smtClean="0">
              <a:solidFill>
                <a:srgbClr val="1A3868"/>
              </a:solidFill>
              <a:latin typeface="Times New Roman" pitchFamily="18" charset="0"/>
              <a:cs typeface="Times New Roman" pitchFamily="18" charset="0"/>
            </a:endParaRPr>
          </a:p>
          <a:p>
            <a:pPr marL="742950" lvl="2" indent="-342900">
              <a:lnSpc>
                <a:spcPct val="110000"/>
              </a:lnSpc>
              <a:spcAft>
                <a:spcPts val="0"/>
              </a:spcAft>
              <a:buFont typeface="Wingdings" panose="05000000000000000000" pitchFamily="2" charset="2"/>
              <a:buChar char="ü"/>
            </a:pPr>
            <a:r>
              <a:rPr lang="zh-CN" altLang="en-US" sz="1800" dirty="0">
                <a:solidFill>
                  <a:srgbClr val="1A3868"/>
                </a:solidFill>
                <a:latin typeface="Times New Roman" pitchFamily="18" charset="0"/>
                <a:cs typeface="Times New Roman" pitchFamily="18" charset="0"/>
              </a:rPr>
              <a:t>要求接收到信息</a:t>
            </a:r>
            <a:r>
              <a:rPr lang="zh-CN" altLang="en-US" sz="1800" dirty="0" smtClean="0">
                <a:solidFill>
                  <a:srgbClr val="1A3868"/>
                </a:solidFill>
                <a:latin typeface="Times New Roman" pitchFamily="18" charset="0"/>
                <a:cs typeface="Times New Roman" pitchFamily="18" charset="0"/>
              </a:rPr>
              <a:t>的路由器转发至所有相邻路由器。</a:t>
            </a:r>
            <a:endParaRPr lang="zh-CN" altLang="en-US" sz="1800" dirty="0">
              <a:solidFill>
                <a:srgbClr val="1A3868"/>
              </a:solidFill>
              <a:latin typeface="Times New Roman" pitchFamily="18" charset="0"/>
              <a:cs typeface="Times New Roman" pitchFamily="18" charset="0"/>
            </a:endParaRPr>
          </a:p>
          <a:p>
            <a:pPr marL="342900" lvl="1" indent="-342900">
              <a:lnSpc>
                <a:spcPct val="110000"/>
              </a:lnSpc>
              <a:spcAft>
                <a:spcPts val="0"/>
              </a:spcAft>
              <a:buFont typeface="Arial" panose="020B0604020202020204" pitchFamily="34" charset="0"/>
              <a:buChar char="•"/>
            </a:pPr>
            <a:r>
              <a:rPr lang="zh-CN" altLang="en-US" dirty="0">
                <a:solidFill>
                  <a:srgbClr val="1A3868"/>
                </a:solidFill>
                <a:latin typeface="Times New Roman" pitchFamily="18" charset="0"/>
                <a:cs typeface="Times New Roman" pitchFamily="18" charset="0"/>
              </a:rPr>
              <a:t>发送的信息就是与本路由器</a:t>
            </a:r>
            <a:r>
              <a:rPr lang="zh-CN" altLang="en-US" dirty="0">
                <a:solidFill>
                  <a:srgbClr val="C00000"/>
                </a:solidFill>
                <a:latin typeface="Times New Roman" pitchFamily="18" charset="0"/>
                <a:cs typeface="Times New Roman" pitchFamily="18" charset="0"/>
              </a:rPr>
              <a:t>相邻的所有路由器的链路状态</a:t>
            </a:r>
            <a:r>
              <a:rPr lang="zh-CN" altLang="en-US" dirty="0">
                <a:solidFill>
                  <a:srgbClr val="1A3868"/>
                </a:solidFill>
                <a:latin typeface="Times New Roman" pitchFamily="18" charset="0"/>
                <a:cs typeface="Times New Roman" pitchFamily="18" charset="0"/>
              </a:rPr>
              <a:t>，但这只是路由器所知道的部分信息。</a:t>
            </a:r>
          </a:p>
          <a:p>
            <a:pPr marL="742950" lvl="2" indent="-342900">
              <a:lnSpc>
                <a:spcPct val="110000"/>
              </a:lnSpc>
              <a:spcAft>
                <a:spcPts val="0"/>
              </a:spcAft>
              <a:buFont typeface="Wingdings" panose="05000000000000000000" pitchFamily="2" charset="2"/>
              <a:buChar char="ü"/>
            </a:pPr>
            <a:r>
              <a:rPr lang="zh-CN" altLang="en-US" sz="1800" dirty="0">
                <a:solidFill>
                  <a:srgbClr val="1A3868"/>
                </a:solidFill>
                <a:latin typeface="Times New Roman" pitchFamily="18" charset="0"/>
                <a:cs typeface="Times New Roman" pitchFamily="18" charset="0"/>
              </a:rPr>
              <a:t>“链路状态”就是说明本路由器都和哪些路由器相邻，以及该链路的“度量”</a:t>
            </a:r>
            <a:r>
              <a:rPr lang="en-US" altLang="zh-CN" sz="1800" dirty="0">
                <a:solidFill>
                  <a:srgbClr val="1A3868"/>
                </a:solidFill>
                <a:latin typeface="Times New Roman" pitchFamily="18" charset="0"/>
                <a:cs typeface="Times New Roman" pitchFamily="18" charset="0"/>
              </a:rPr>
              <a:t>(</a:t>
            </a:r>
            <a:r>
              <a:rPr lang="en-US" altLang="zh-CN" sz="1800" dirty="0" smtClean="0">
                <a:solidFill>
                  <a:srgbClr val="1A3868"/>
                </a:solidFill>
                <a:latin typeface="Times New Roman" pitchFamily="18" charset="0"/>
                <a:cs typeface="Times New Roman" pitchFamily="18" charset="0"/>
              </a:rPr>
              <a:t>metric</a:t>
            </a:r>
            <a:r>
              <a:rPr lang="zh-CN" altLang="en-US" sz="1800" dirty="0" smtClean="0">
                <a:solidFill>
                  <a:srgbClr val="1A3868"/>
                </a:solidFill>
                <a:latin typeface="Times New Roman" pitchFamily="18" charset="0"/>
                <a:cs typeface="Times New Roman" pitchFamily="18" charset="0"/>
              </a:rPr>
              <a:t>，费用、距离等</a:t>
            </a:r>
            <a:r>
              <a:rPr lang="en-US" altLang="zh-CN" sz="1800" dirty="0">
                <a:solidFill>
                  <a:srgbClr val="1A3868"/>
                </a:solidFill>
                <a:latin typeface="Times New Roman" pitchFamily="18" charset="0"/>
                <a:cs typeface="Times New Roman" pitchFamily="18" charset="0"/>
              </a:rPr>
              <a:t>) </a:t>
            </a:r>
            <a:r>
              <a:rPr lang="zh-CN" altLang="en-US" sz="1800" dirty="0" smtClean="0">
                <a:solidFill>
                  <a:srgbClr val="1A3868"/>
                </a:solidFill>
                <a:latin typeface="Times New Roman" pitchFamily="18" charset="0"/>
                <a:cs typeface="Times New Roman" pitchFamily="18" charset="0"/>
              </a:rPr>
              <a:t>。 </a:t>
            </a:r>
            <a:endParaRPr lang="zh-CN" altLang="en-US" sz="1800" dirty="0">
              <a:solidFill>
                <a:srgbClr val="1A3868"/>
              </a:solidFill>
              <a:latin typeface="Times New Roman" pitchFamily="18" charset="0"/>
              <a:cs typeface="Times New Roman" pitchFamily="18" charset="0"/>
            </a:endParaRPr>
          </a:p>
          <a:p>
            <a:pPr marL="342900" lvl="1" indent="-342900">
              <a:lnSpc>
                <a:spcPct val="110000"/>
              </a:lnSpc>
              <a:spcAft>
                <a:spcPts val="0"/>
              </a:spcAft>
              <a:buFont typeface="Arial" panose="020B0604020202020204" pitchFamily="34" charset="0"/>
              <a:buChar char="•"/>
            </a:pPr>
            <a:r>
              <a:rPr lang="zh-CN" altLang="en-US" dirty="0">
                <a:solidFill>
                  <a:srgbClr val="1A3868"/>
                </a:solidFill>
                <a:latin typeface="Times New Roman" pitchFamily="18" charset="0"/>
                <a:cs typeface="Times New Roman" pitchFamily="18" charset="0"/>
              </a:rPr>
              <a:t>只有当链路状态</a:t>
            </a:r>
            <a:r>
              <a:rPr lang="zh-CN" altLang="en-US" dirty="0">
                <a:solidFill>
                  <a:srgbClr val="C00000"/>
                </a:solidFill>
                <a:latin typeface="Times New Roman" pitchFamily="18" charset="0"/>
                <a:cs typeface="Times New Roman" pitchFamily="18" charset="0"/>
              </a:rPr>
              <a:t>发生变化时</a:t>
            </a:r>
            <a:r>
              <a:rPr lang="zh-CN" altLang="en-US" dirty="0">
                <a:solidFill>
                  <a:srgbClr val="1A3868"/>
                </a:solidFill>
                <a:latin typeface="Times New Roman" pitchFamily="18" charset="0"/>
                <a:cs typeface="Times New Roman" pitchFamily="18" charset="0"/>
              </a:rPr>
              <a:t>，路由器才用洪泛法向所有路由器发送此信息。 </a:t>
            </a:r>
            <a:endParaRPr lang="en-US" altLang="zh-CN" dirty="0" smtClean="0">
              <a:solidFill>
                <a:srgbClr val="1A3868"/>
              </a:solidFill>
              <a:latin typeface="Times New Roman" pitchFamily="18" charset="0"/>
              <a:cs typeface="Times New Roman" pitchFamily="18" charset="0"/>
            </a:endParaRPr>
          </a:p>
        </p:txBody>
      </p:sp>
    </p:spTree>
    <p:extLst>
      <p:ext uri="{BB962C8B-B14F-4D97-AF65-F5344CB8AC3E}">
        <p14:creationId xmlns:p14="http://schemas.microsoft.com/office/powerpoint/2010/main" val="28138830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标题 1"/>
          <p:cNvSpPr>
            <a:spLocks noGrp="1"/>
          </p:cNvSpPr>
          <p:nvPr>
            <p:ph type="title" idx="4294967295"/>
          </p:nvPr>
        </p:nvSpPr>
        <p:spPr>
          <a:xfrm>
            <a:off x="328613" y="773113"/>
            <a:ext cx="7815262" cy="747712"/>
          </a:xfrm>
        </p:spPr>
        <p:txBody>
          <a:bodyPr/>
          <a:lstStyle/>
          <a:p>
            <a:pPr algn="l">
              <a:defRPr/>
            </a:pPr>
            <a:r>
              <a:rPr lang="zh-CN" altLang="en-US" sz="2400" dirty="0">
                <a:solidFill>
                  <a:srgbClr val="007D7A"/>
                </a:solidFill>
                <a:latin typeface="Times New Roman" pitchFamily="18" charset="0"/>
                <a:ea typeface="+mn-ea"/>
                <a:cs typeface="Times New Roman" pitchFamily="18" charset="0"/>
              </a:rPr>
              <a:t>链路状态</a:t>
            </a:r>
            <a:r>
              <a:rPr lang="zh-CN" altLang="en-US" sz="2400" dirty="0" smtClean="0">
                <a:solidFill>
                  <a:srgbClr val="007D7A"/>
                </a:solidFill>
                <a:latin typeface="Times New Roman" pitchFamily="18" charset="0"/>
                <a:ea typeface="+mn-ea"/>
                <a:cs typeface="Times New Roman" pitchFamily="18" charset="0"/>
              </a:rPr>
              <a:t>数据库</a:t>
            </a:r>
            <a:r>
              <a:rPr lang="en-US" altLang="zh-CN" sz="2400" dirty="0" smtClean="0">
                <a:solidFill>
                  <a:srgbClr val="007D7A"/>
                </a:solidFill>
                <a:latin typeface="Times New Roman" pitchFamily="18" charset="0"/>
                <a:ea typeface="+mn-ea"/>
                <a:cs typeface="Times New Roman" pitchFamily="18" charset="0"/>
              </a:rPr>
              <a:t>(</a:t>
            </a:r>
            <a:r>
              <a:rPr lang="en-US" altLang="zh-CN" sz="2400" dirty="0">
                <a:solidFill>
                  <a:srgbClr val="007D7A"/>
                </a:solidFill>
                <a:latin typeface="Times New Roman" pitchFamily="18" charset="0"/>
                <a:ea typeface="+mn-ea"/>
                <a:cs typeface="Times New Roman" pitchFamily="18" charset="0"/>
              </a:rPr>
              <a:t>link-state database) </a:t>
            </a:r>
            <a:endParaRPr lang="zh-CN" altLang="en-US" sz="2400" dirty="0" smtClean="0">
              <a:solidFill>
                <a:srgbClr val="007D7A"/>
              </a:solidFill>
              <a:latin typeface="Times New Roman" pitchFamily="18" charset="0"/>
              <a:ea typeface="+mn-ea"/>
              <a:cs typeface="Times New Roman" pitchFamily="18" charset="0"/>
            </a:endParaRPr>
          </a:p>
        </p:txBody>
      </p:sp>
      <p:sp>
        <p:nvSpPr>
          <p:cNvPr id="378882" name="内容占位符 2"/>
          <p:cNvSpPr>
            <a:spLocks noGrp="1"/>
          </p:cNvSpPr>
          <p:nvPr>
            <p:ph idx="4294967295"/>
          </p:nvPr>
        </p:nvSpPr>
        <p:spPr>
          <a:xfrm>
            <a:off x="179512" y="1636440"/>
            <a:ext cx="6624736" cy="3024336"/>
          </a:xfrm>
        </p:spPr>
        <p:txBody>
          <a:bodyPr/>
          <a:lstStyle/>
          <a:p>
            <a:pPr marL="342900" lvl="1" indent="-342900">
              <a:lnSpc>
                <a:spcPct val="110000"/>
              </a:lnSpc>
              <a:spcAft>
                <a:spcPts val="0"/>
              </a:spcAft>
              <a:buFont typeface="Arial" panose="020B0604020202020204" pitchFamily="34" charset="0"/>
              <a:buChar char="•"/>
            </a:pPr>
            <a:r>
              <a:rPr lang="zh-CN" altLang="en-US" dirty="0">
                <a:solidFill>
                  <a:srgbClr val="1A3868"/>
                </a:solidFill>
                <a:latin typeface="Times New Roman" pitchFamily="18" charset="0"/>
                <a:cs typeface="Times New Roman" pitchFamily="18" charset="0"/>
              </a:rPr>
              <a:t>由于各路由器之间频繁地</a:t>
            </a:r>
            <a:r>
              <a:rPr lang="zh-CN" altLang="en-US" dirty="0">
                <a:solidFill>
                  <a:srgbClr val="C00000"/>
                </a:solidFill>
                <a:latin typeface="Times New Roman" pitchFamily="18" charset="0"/>
                <a:cs typeface="Times New Roman" pitchFamily="18" charset="0"/>
              </a:rPr>
              <a:t>交换链路状态信息</a:t>
            </a:r>
            <a:r>
              <a:rPr lang="zh-CN" altLang="en-US" dirty="0">
                <a:solidFill>
                  <a:srgbClr val="1A3868"/>
                </a:solidFill>
                <a:latin typeface="Times New Roman" pitchFamily="18" charset="0"/>
                <a:cs typeface="Times New Roman" pitchFamily="18" charset="0"/>
              </a:rPr>
              <a:t>，因此所有的路由器最终都能建立一个</a:t>
            </a:r>
            <a:r>
              <a:rPr lang="zh-CN" altLang="en-US" dirty="0">
                <a:solidFill>
                  <a:srgbClr val="C00000"/>
                </a:solidFill>
                <a:latin typeface="Times New Roman" pitchFamily="18" charset="0"/>
                <a:cs typeface="Times New Roman" pitchFamily="18" charset="0"/>
              </a:rPr>
              <a:t>链路状态数据库</a:t>
            </a:r>
            <a:r>
              <a:rPr lang="zh-CN" altLang="en-US" dirty="0">
                <a:solidFill>
                  <a:srgbClr val="1A3868"/>
                </a:solidFill>
                <a:latin typeface="Times New Roman" pitchFamily="18" charset="0"/>
                <a:cs typeface="Times New Roman" pitchFamily="18" charset="0"/>
              </a:rPr>
              <a:t>。</a:t>
            </a:r>
          </a:p>
          <a:p>
            <a:pPr marL="342900" lvl="1" indent="-342900">
              <a:lnSpc>
                <a:spcPct val="110000"/>
              </a:lnSpc>
              <a:spcAft>
                <a:spcPts val="0"/>
              </a:spcAft>
              <a:buFont typeface="Arial" panose="020B0604020202020204" pitchFamily="34" charset="0"/>
              <a:buChar char="•"/>
            </a:pPr>
            <a:r>
              <a:rPr lang="zh-CN" altLang="en-US" dirty="0">
                <a:solidFill>
                  <a:srgbClr val="1A3868"/>
                </a:solidFill>
                <a:latin typeface="Times New Roman" pitchFamily="18" charset="0"/>
                <a:cs typeface="Times New Roman" pitchFamily="18" charset="0"/>
              </a:rPr>
              <a:t>这个数据库实际上就是</a:t>
            </a:r>
            <a:r>
              <a:rPr lang="zh-CN" altLang="en-US" dirty="0">
                <a:solidFill>
                  <a:srgbClr val="C00000"/>
                </a:solidFill>
                <a:latin typeface="Times New Roman" pitchFamily="18" charset="0"/>
                <a:cs typeface="Times New Roman" pitchFamily="18" charset="0"/>
              </a:rPr>
              <a:t>全网的拓扑结构图</a:t>
            </a:r>
            <a:r>
              <a:rPr lang="zh-CN" altLang="en-US" dirty="0">
                <a:solidFill>
                  <a:srgbClr val="1A3868"/>
                </a:solidFill>
                <a:latin typeface="Times New Roman" pitchFamily="18" charset="0"/>
                <a:cs typeface="Times New Roman" pitchFamily="18" charset="0"/>
              </a:rPr>
              <a:t>，它在全网范围内是一致的（这称为</a:t>
            </a:r>
            <a:r>
              <a:rPr lang="zh-CN" altLang="en-US" dirty="0">
                <a:solidFill>
                  <a:srgbClr val="C00000"/>
                </a:solidFill>
                <a:latin typeface="Times New Roman" pitchFamily="18" charset="0"/>
                <a:cs typeface="Times New Roman" pitchFamily="18" charset="0"/>
              </a:rPr>
              <a:t>链路状态数据库的同步</a:t>
            </a:r>
            <a:r>
              <a:rPr lang="zh-CN" altLang="en-US" dirty="0">
                <a:solidFill>
                  <a:srgbClr val="1A3868"/>
                </a:solidFill>
                <a:latin typeface="Times New Roman" pitchFamily="18" charset="0"/>
                <a:cs typeface="Times New Roman" pitchFamily="18" charset="0"/>
              </a:rPr>
              <a:t>）</a:t>
            </a:r>
            <a:r>
              <a:rPr lang="zh-CN" altLang="en-US" dirty="0" smtClean="0">
                <a:solidFill>
                  <a:srgbClr val="1A3868"/>
                </a:solidFill>
                <a:latin typeface="Times New Roman" pitchFamily="18" charset="0"/>
                <a:cs typeface="Times New Roman" pitchFamily="18" charset="0"/>
              </a:rPr>
              <a:t>。</a:t>
            </a:r>
            <a:endParaRPr lang="en-US" altLang="zh-CN" dirty="0" smtClean="0">
              <a:solidFill>
                <a:srgbClr val="1A3868"/>
              </a:solidFill>
              <a:latin typeface="Times New Roman" pitchFamily="18" charset="0"/>
              <a:cs typeface="Times New Roman" pitchFamily="18" charset="0"/>
            </a:endParaRPr>
          </a:p>
          <a:p>
            <a:pPr marL="342900" lvl="1" indent="-342900">
              <a:lnSpc>
                <a:spcPct val="110000"/>
              </a:lnSpc>
              <a:spcAft>
                <a:spcPts val="0"/>
              </a:spcAft>
              <a:buFont typeface="Arial" panose="020B0604020202020204" pitchFamily="34" charset="0"/>
              <a:buChar char="•"/>
            </a:pPr>
            <a:r>
              <a:rPr lang="zh-CN" altLang="en-US" dirty="0" smtClean="0">
                <a:solidFill>
                  <a:srgbClr val="1A3868"/>
                </a:solidFill>
                <a:latin typeface="Times New Roman" pitchFamily="18" charset="0"/>
                <a:cs typeface="Times New Roman" pitchFamily="18" charset="0"/>
              </a:rPr>
              <a:t>每个路由器</a:t>
            </a:r>
            <a:r>
              <a:rPr lang="zh-CN" altLang="en-US" dirty="0">
                <a:solidFill>
                  <a:srgbClr val="1A3868"/>
                </a:solidFill>
                <a:latin typeface="Times New Roman" pitchFamily="18" charset="0"/>
                <a:cs typeface="Times New Roman" pitchFamily="18" charset="0"/>
              </a:rPr>
              <a:t>使用链路状态数据库中的数据</a:t>
            </a:r>
            <a:r>
              <a:rPr lang="zh-CN" altLang="en-US" dirty="0" smtClean="0">
                <a:solidFill>
                  <a:srgbClr val="C00000"/>
                </a:solidFill>
                <a:latin typeface="Times New Roman" pitchFamily="18" charset="0"/>
                <a:cs typeface="Times New Roman" pitchFamily="18" charset="0"/>
              </a:rPr>
              <a:t>构造自己的路由表。</a:t>
            </a:r>
            <a:r>
              <a:rPr lang="en-US" altLang="zh-CN" dirty="0" smtClean="0">
                <a:solidFill>
                  <a:srgbClr val="1A3868"/>
                </a:solidFill>
                <a:latin typeface="Times New Roman" pitchFamily="18" charset="0"/>
                <a:cs typeface="Times New Roman" pitchFamily="18" charset="0"/>
              </a:rPr>
              <a:t>OSPF </a:t>
            </a:r>
            <a:r>
              <a:rPr lang="zh-CN" altLang="en-US" dirty="0">
                <a:solidFill>
                  <a:srgbClr val="1A3868"/>
                </a:solidFill>
                <a:latin typeface="Times New Roman" pitchFamily="18" charset="0"/>
                <a:cs typeface="Times New Roman" pitchFamily="18" charset="0"/>
              </a:rPr>
              <a:t>的链路状态数据库能较快地进行更新，使各个路由器能及时更新其路由表。</a:t>
            </a:r>
            <a:r>
              <a:rPr lang="en-US" altLang="zh-CN" dirty="0">
                <a:solidFill>
                  <a:srgbClr val="1A3868"/>
                </a:solidFill>
                <a:latin typeface="Times New Roman" pitchFamily="18" charset="0"/>
                <a:cs typeface="Times New Roman" pitchFamily="18" charset="0"/>
              </a:rPr>
              <a:t>OSPF </a:t>
            </a:r>
            <a:r>
              <a:rPr lang="zh-CN" altLang="en-US" dirty="0">
                <a:solidFill>
                  <a:srgbClr val="1A3868"/>
                </a:solidFill>
                <a:latin typeface="Times New Roman" pitchFamily="18" charset="0"/>
                <a:cs typeface="Times New Roman" pitchFamily="18" charset="0"/>
              </a:rPr>
              <a:t>的更新过程收敛得快是其重要优点。 </a:t>
            </a:r>
            <a:endParaRPr lang="en-US" altLang="zh-CN" dirty="0">
              <a:solidFill>
                <a:srgbClr val="1A3868"/>
              </a:solidFill>
              <a:latin typeface="Times New Roman" pitchFamily="18" charset="0"/>
              <a:cs typeface="Times New Roman" pitchFamily="18" charset="0"/>
            </a:endParaRPr>
          </a:p>
        </p:txBody>
      </p:sp>
    </p:spTree>
    <p:extLst>
      <p:ext uri="{BB962C8B-B14F-4D97-AF65-F5344CB8AC3E}">
        <p14:creationId xmlns:p14="http://schemas.microsoft.com/office/powerpoint/2010/main" val="26161073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标题 1"/>
          <p:cNvSpPr>
            <a:spLocks noGrp="1"/>
          </p:cNvSpPr>
          <p:nvPr>
            <p:ph type="title" idx="4294967295"/>
          </p:nvPr>
        </p:nvSpPr>
        <p:spPr>
          <a:xfrm>
            <a:off x="755575" y="773113"/>
            <a:ext cx="7388299" cy="747712"/>
          </a:xfrm>
        </p:spPr>
        <p:txBody>
          <a:bodyPr/>
          <a:lstStyle/>
          <a:p>
            <a:pPr algn="l">
              <a:defRPr/>
            </a:pPr>
            <a:r>
              <a:rPr lang="en-US" altLang="zh-CN" sz="2400" dirty="0">
                <a:solidFill>
                  <a:srgbClr val="007D7A"/>
                </a:solidFill>
                <a:latin typeface="Times New Roman" pitchFamily="18" charset="0"/>
                <a:ea typeface="+mn-ea"/>
                <a:cs typeface="Times New Roman" pitchFamily="18" charset="0"/>
              </a:rPr>
              <a:t>OSPF </a:t>
            </a:r>
            <a:r>
              <a:rPr lang="zh-CN" altLang="en-US" sz="2400" dirty="0">
                <a:solidFill>
                  <a:srgbClr val="007D7A"/>
                </a:solidFill>
                <a:latin typeface="Times New Roman" pitchFamily="18" charset="0"/>
                <a:ea typeface="+mn-ea"/>
                <a:cs typeface="Times New Roman" pitchFamily="18" charset="0"/>
              </a:rPr>
              <a:t>的区域</a:t>
            </a:r>
            <a:r>
              <a:rPr lang="en-US" altLang="zh-CN" sz="2400" dirty="0">
                <a:solidFill>
                  <a:srgbClr val="007D7A"/>
                </a:solidFill>
                <a:latin typeface="Times New Roman" pitchFamily="18" charset="0"/>
                <a:ea typeface="+mn-ea"/>
                <a:cs typeface="Times New Roman" pitchFamily="18" charset="0"/>
              </a:rPr>
              <a:t>(area) </a:t>
            </a:r>
            <a:endParaRPr lang="zh-CN" altLang="en-US" sz="2400" dirty="0" smtClean="0">
              <a:solidFill>
                <a:srgbClr val="007D7A"/>
              </a:solidFill>
              <a:latin typeface="Times New Roman" pitchFamily="18" charset="0"/>
              <a:ea typeface="+mn-ea"/>
              <a:cs typeface="Times New Roman" pitchFamily="18" charset="0"/>
            </a:endParaRPr>
          </a:p>
        </p:txBody>
      </p:sp>
      <p:sp>
        <p:nvSpPr>
          <p:cNvPr id="378882" name="内容占位符 2"/>
          <p:cNvSpPr>
            <a:spLocks noGrp="1"/>
          </p:cNvSpPr>
          <p:nvPr>
            <p:ph idx="4294967295"/>
          </p:nvPr>
        </p:nvSpPr>
        <p:spPr>
          <a:xfrm>
            <a:off x="395536" y="1780457"/>
            <a:ext cx="6552728" cy="3024336"/>
          </a:xfrm>
        </p:spPr>
        <p:txBody>
          <a:bodyPr/>
          <a:lstStyle/>
          <a:p>
            <a:pPr marL="342900" lvl="1" indent="-342900">
              <a:lnSpc>
                <a:spcPct val="110000"/>
              </a:lnSpc>
              <a:spcAft>
                <a:spcPts val="0"/>
              </a:spcAft>
              <a:buFont typeface="Arial" panose="020B0604020202020204" pitchFamily="34" charset="0"/>
              <a:buChar char="•"/>
            </a:pPr>
            <a:r>
              <a:rPr lang="zh-CN" altLang="en-US" dirty="0">
                <a:solidFill>
                  <a:srgbClr val="1A3868"/>
                </a:solidFill>
                <a:latin typeface="Times New Roman" pitchFamily="18" charset="0"/>
                <a:cs typeface="Times New Roman" pitchFamily="18" charset="0"/>
              </a:rPr>
              <a:t>为了使 </a:t>
            </a:r>
            <a:r>
              <a:rPr lang="en-US" altLang="zh-CN" dirty="0">
                <a:solidFill>
                  <a:srgbClr val="1A3868"/>
                </a:solidFill>
                <a:latin typeface="Times New Roman" pitchFamily="18" charset="0"/>
                <a:cs typeface="Times New Roman" pitchFamily="18" charset="0"/>
              </a:rPr>
              <a:t>OSPF </a:t>
            </a:r>
            <a:r>
              <a:rPr lang="zh-CN" altLang="en-US" dirty="0">
                <a:solidFill>
                  <a:srgbClr val="1A3868"/>
                </a:solidFill>
                <a:latin typeface="Times New Roman" pitchFamily="18" charset="0"/>
                <a:cs typeface="Times New Roman" pitchFamily="18" charset="0"/>
              </a:rPr>
              <a:t>能够用于规模很大的网络，</a:t>
            </a:r>
            <a:r>
              <a:rPr lang="en-US" altLang="zh-CN" dirty="0">
                <a:solidFill>
                  <a:srgbClr val="1A3868"/>
                </a:solidFill>
                <a:latin typeface="Times New Roman" pitchFamily="18" charset="0"/>
                <a:cs typeface="Times New Roman" pitchFamily="18" charset="0"/>
              </a:rPr>
              <a:t>OSPF </a:t>
            </a:r>
            <a:r>
              <a:rPr lang="zh-CN" altLang="en-US" dirty="0">
                <a:solidFill>
                  <a:srgbClr val="1A3868"/>
                </a:solidFill>
                <a:latin typeface="Times New Roman" pitchFamily="18" charset="0"/>
                <a:cs typeface="Times New Roman" pitchFamily="18" charset="0"/>
              </a:rPr>
              <a:t>将一个自治系统再划分为若干个更小的范围，叫作</a:t>
            </a:r>
            <a:r>
              <a:rPr lang="zh-CN" altLang="en-US" dirty="0">
                <a:solidFill>
                  <a:srgbClr val="C00000"/>
                </a:solidFill>
                <a:latin typeface="Times New Roman" pitchFamily="18" charset="0"/>
                <a:cs typeface="Times New Roman" pitchFamily="18" charset="0"/>
              </a:rPr>
              <a:t>区域</a:t>
            </a:r>
            <a:r>
              <a:rPr lang="zh-CN" altLang="en-US" dirty="0">
                <a:solidFill>
                  <a:srgbClr val="1A3868"/>
                </a:solidFill>
                <a:latin typeface="Times New Roman" pitchFamily="18" charset="0"/>
                <a:cs typeface="Times New Roman" pitchFamily="18" charset="0"/>
              </a:rPr>
              <a:t>。</a:t>
            </a:r>
          </a:p>
          <a:p>
            <a:pPr marL="342900" lvl="1" indent="-342900">
              <a:lnSpc>
                <a:spcPct val="110000"/>
              </a:lnSpc>
              <a:spcAft>
                <a:spcPts val="0"/>
              </a:spcAft>
              <a:buFont typeface="Arial" panose="020B0604020202020204" pitchFamily="34" charset="0"/>
              <a:buChar char="•"/>
            </a:pPr>
            <a:r>
              <a:rPr lang="zh-CN" altLang="en-US" dirty="0">
                <a:solidFill>
                  <a:srgbClr val="1A3868"/>
                </a:solidFill>
                <a:latin typeface="Times New Roman" pitchFamily="18" charset="0"/>
                <a:cs typeface="Times New Roman" pitchFamily="18" charset="0"/>
              </a:rPr>
              <a:t>每一个区域都有一个 </a:t>
            </a:r>
            <a:r>
              <a:rPr lang="en-US" altLang="zh-CN" dirty="0">
                <a:solidFill>
                  <a:srgbClr val="C00000"/>
                </a:solidFill>
                <a:latin typeface="Times New Roman" pitchFamily="18" charset="0"/>
                <a:cs typeface="Times New Roman" pitchFamily="18" charset="0"/>
              </a:rPr>
              <a:t>32 </a:t>
            </a:r>
            <a:r>
              <a:rPr lang="zh-CN" altLang="en-US" dirty="0">
                <a:solidFill>
                  <a:srgbClr val="C00000"/>
                </a:solidFill>
                <a:latin typeface="Times New Roman" pitchFamily="18" charset="0"/>
                <a:cs typeface="Times New Roman" pitchFamily="18" charset="0"/>
              </a:rPr>
              <a:t>位的区域标识符</a:t>
            </a:r>
            <a:r>
              <a:rPr lang="zh-CN" altLang="en-US" dirty="0">
                <a:solidFill>
                  <a:srgbClr val="1A3868"/>
                </a:solidFill>
                <a:latin typeface="Times New Roman" pitchFamily="18" charset="0"/>
                <a:cs typeface="Times New Roman" pitchFamily="18" charset="0"/>
              </a:rPr>
              <a:t>（用点分十进制表示）。</a:t>
            </a:r>
          </a:p>
          <a:p>
            <a:pPr marL="342900" lvl="1" indent="-342900">
              <a:lnSpc>
                <a:spcPct val="110000"/>
              </a:lnSpc>
              <a:spcAft>
                <a:spcPts val="0"/>
              </a:spcAft>
              <a:buFont typeface="Arial" panose="020B0604020202020204" pitchFamily="34" charset="0"/>
              <a:buChar char="•"/>
            </a:pPr>
            <a:r>
              <a:rPr lang="zh-CN" altLang="en-US" dirty="0">
                <a:solidFill>
                  <a:srgbClr val="1A3868"/>
                </a:solidFill>
                <a:latin typeface="Times New Roman" pitchFamily="18" charset="0"/>
                <a:cs typeface="Times New Roman" pitchFamily="18" charset="0"/>
              </a:rPr>
              <a:t>区域也不能太大，在一个区域内的路由器最好不超过 </a:t>
            </a:r>
            <a:r>
              <a:rPr lang="en-US" altLang="zh-CN" dirty="0">
                <a:solidFill>
                  <a:srgbClr val="1A3868"/>
                </a:solidFill>
                <a:latin typeface="Times New Roman" pitchFamily="18" charset="0"/>
                <a:cs typeface="Times New Roman" pitchFamily="18" charset="0"/>
              </a:rPr>
              <a:t>200 </a:t>
            </a:r>
            <a:r>
              <a:rPr lang="zh-CN" altLang="en-US" dirty="0">
                <a:solidFill>
                  <a:srgbClr val="1A3868"/>
                </a:solidFill>
                <a:latin typeface="Times New Roman" pitchFamily="18" charset="0"/>
                <a:cs typeface="Times New Roman" pitchFamily="18" charset="0"/>
              </a:rPr>
              <a:t>个。 </a:t>
            </a:r>
            <a:endParaRPr lang="en-US" altLang="zh-CN" dirty="0">
              <a:solidFill>
                <a:srgbClr val="1A3868"/>
              </a:solidFill>
              <a:latin typeface="Times New Roman" pitchFamily="18" charset="0"/>
              <a:cs typeface="Times New Roman" pitchFamily="18" charset="0"/>
            </a:endParaRPr>
          </a:p>
        </p:txBody>
      </p:sp>
    </p:spTree>
    <p:extLst>
      <p:ext uri="{BB962C8B-B14F-4D97-AF65-F5344CB8AC3E}">
        <p14:creationId xmlns:p14="http://schemas.microsoft.com/office/powerpoint/2010/main" val="27208551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标题 1"/>
          <p:cNvSpPr>
            <a:spLocks noGrp="1"/>
          </p:cNvSpPr>
          <p:nvPr>
            <p:ph type="title" idx="4294967295"/>
          </p:nvPr>
        </p:nvSpPr>
        <p:spPr>
          <a:xfrm>
            <a:off x="357188" y="671513"/>
            <a:ext cx="6429375" cy="614362"/>
          </a:xfrm>
        </p:spPr>
        <p:txBody>
          <a:bodyPr/>
          <a:lstStyle/>
          <a:p>
            <a:pPr algn="l">
              <a:buFontTx/>
              <a:buNone/>
              <a:defRPr/>
            </a:pPr>
            <a:r>
              <a:rPr lang="zh-CN" altLang="en-US" sz="2400" dirty="0">
                <a:solidFill>
                  <a:srgbClr val="007D7A"/>
                </a:solidFill>
                <a:latin typeface="Times New Roman" pitchFamily="18" charset="0"/>
                <a:ea typeface="+mn-ea"/>
                <a:cs typeface="Times New Roman" pitchFamily="18" charset="0"/>
              </a:rPr>
              <a:t>一个自治系统划分</a:t>
            </a:r>
            <a:r>
              <a:rPr lang="zh-CN" altLang="en-US" sz="2400" dirty="0" smtClean="0">
                <a:solidFill>
                  <a:srgbClr val="007D7A"/>
                </a:solidFill>
                <a:latin typeface="Times New Roman" pitchFamily="18" charset="0"/>
                <a:ea typeface="+mn-ea"/>
                <a:cs typeface="Times New Roman" pitchFamily="18" charset="0"/>
              </a:rPr>
              <a:t>为两种不同</a:t>
            </a:r>
            <a:r>
              <a:rPr lang="zh-CN" altLang="en-US" sz="2400" dirty="0">
                <a:solidFill>
                  <a:srgbClr val="007D7A"/>
                </a:solidFill>
                <a:latin typeface="Times New Roman" pitchFamily="18" charset="0"/>
                <a:ea typeface="+mn-ea"/>
                <a:cs typeface="Times New Roman" pitchFamily="18" charset="0"/>
              </a:rPr>
              <a:t>层次</a:t>
            </a:r>
            <a:r>
              <a:rPr lang="zh-CN" altLang="en-US" sz="2400" dirty="0" smtClean="0">
                <a:solidFill>
                  <a:srgbClr val="007D7A"/>
                </a:solidFill>
                <a:latin typeface="Times New Roman" pitchFamily="18" charset="0"/>
                <a:ea typeface="+mn-ea"/>
                <a:cs typeface="Times New Roman" pitchFamily="18" charset="0"/>
              </a:rPr>
              <a:t>的区域</a:t>
            </a:r>
            <a:endParaRPr lang="zh-CN" altLang="en-US" sz="2400" dirty="0">
              <a:solidFill>
                <a:srgbClr val="007D7A"/>
              </a:solidFill>
              <a:latin typeface="Times New Roman" pitchFamily="18" charset="0"/>
              <a:ea typeface="+mn-ea"/>
              <a:cs typeface="Times New Roman" pitchFamily="18" charset="0"/>
            </a:endParaRPr>
          </a:p>
        </p:txBody>
      </p:sp>
      <p:grpSp>
        <p:nvGrpSpPr>
          <p:cNvPr id="6" name="Group 2"/>
          <p:cNvGrpSpPr/>
          <p:nvPr/>
        </p:nvGrpSpPr>
        <p:grpSpPr bwMode="auto">
          <a:xfrm>
            <a:off x="125065" y="1352929"/>
            <a:ext cx="8836810" cy="3739895"/>
            <a:chOff x="79" y="1560"/>
            <a:chExt cx="5582" cy="2369"/>
          </a:xfrm>
        </p:grpSpPr>
        <p:sp>
          <p:nvSpPr>
            <p:cNvPr id="7" name="AutoShape 3"/>
            <p:cNvSpPr>
              <a:spLocks noChangeArrowheads="1"/>
            </p:cNvSpPr>
            <p:nvPr/>
          </p:nvSpPr>
          <p:spPr bwMode="auto">
            <a:xfrm>
              <a:off x="79" y="1570"/>
              <a:ext cx="5582" cy="2359"/>
            </a:xfrm>
            <a:prstGeom prst="roundRect">
              <a:avLst>
                <a:gd name="adj" fmla="val 16667"/>
              </a:avLst>
            </a:prstGeom>
            <a:solidFill>
              <a:srgbClr val="CCECFF"/>
            </a:solidFill>
            <a:ln w="19050">
              <a:solidFill>
                <a:schemeClr val="tx1"/>
              </a:solidFill>
              <a:round/>
            </a:ln>
            <a:effectLst>
              <a:outerShdw dist="35921" dir="2700000" algn="ctr" rotWithShape="0">
                <a:schemeClr val="bg2"/>
              </a:outerShdw>
            </a:effectLst>
          </p:spPr>
          <p:txBody>
            <a:bodyPr wrap="none" anchor="ctr"/>
            <a:lstStyle/>
            <a:p>
              <a:pPr>
                <a:defRPr/>
              </a:pPr>
              <a:endParaRPr lang="zh-CN" altLang="en-US" sz="2400" u="none" dirty="0">
                <a:ea typeface="黑体" panose="02010609060101010101" pitchFamily="2" charset="-122"/>
              </a:endParaRPr>
            </a:p>
          </p:txBody>
        </p:sp>
        <p:sp>
          <p:nvSpPr>
            <p:cNvPr id="8" name="Text Box 4"/>
            <p:cNvSpPr txBox="1">
              <a:spLocks noChangeArrowheads="1"/>
            </p:cNvSpPr>
            <p:nvPr/>
          </p:nvSpPr>
          <p:spPr bwMode="auto">
            <a:xfrm>
              <a:off x="247" y="1560"/>
              <a:ext cx="1033" cy="253"/>
            </a:xfrm>
            <a:prstGeom prst="rect">
              <a:avLst/>
            </a:prstGeom>
            <a:noFill/>
            <a:ln w="9525">
              <a:noFill/>
              <a:miter lim="800000"/>
            </a:ln>
          </p:spPr>
          <p:txBody>
            <a:bodyPr wrap="none">
              <a:spAutoFit/>
            </a:bodyPr>
            <a:lstStyle/>
            <a:p>
              <a:r>
                <a:rPr kumimoji="1" lang="zh-CN" altLang="en-US" sz="2000" u="none" dirty="0">
                  <a:solidFill>
                    <a:srgbClr val="333399"/>
                  </a:solidFill>
                  <a:latin typeface="Arial" panose="020B0604020202020204" pitchFamily="34" charset="0"/>
                  <a:ea typeface="黑体" panose="02010609060101010101" pitchFamily="2" charset="-122"/>
                </a:rPr>
                <a:t>自治系统 </a:t>
              </a:r>
              <a:r>
                <a:rPr kumimoji="1" lang="en-US" altLang="zh-CN" sz="2000" u="none" dirty="0">
                  <a:solidFill>
                    <a:srgbClr val="333399"/>
                  </a:solidFill>
                  <a:latin typeface="Arial" panose="020B0604020202020204" pitchFamily="34" charset="0"/>
                  <a:ea typeface="黑体" panose="02010609060101010101" pitchFamily="2" charset="-122"/>
                </a:rPr>
                <a:t>AS</a:t>
              </a:r>
            </a:p>
          </p:txBody>
        </p:sp>
      </p:grpSp>
      <p:sp>
        <p:nvSpPr>
          <p:cNvPr id="9" name="Oval 6"/>
          <p:cNvSpPr>
            <a:spLocks noChangeArrowheads="1"/>
          </p:cNvSpPr>
          <p:nvPr/>
        </p:nvSpPr>
        <p:spPr bwMode="auto">
          <a:xfrm>
            <a:off x="3493881" y="1937040"/>
            <a:ext cx="2885973" cy="1502904"/>
          </a:xfrm>
          <a:prstGeom prst="ellipse">
            <a:avLst/>
          </a:prstGeom>
          <a:solidFill>
            <a:srgbClr val="FFCCFF"/>
          </a:solidFill>
          <a:ln w="9525">
            <a:solidFill>
              <a:schemeClr val="tx1"/>
            </a:solidFill>
            <a:round/>
          </a:ln>
          <a:effectLst>
            <a:outerShdw dist="35921" dir="2700000" algn="ctr" rotWithShape="0">
              <a:schemeClr val="bg2"/>
            </a:outerShdw>
          </a:effectLst>
        </p:spPr>
        <p:txBody>
          <a:bodyPr wrap="none" lIns="91074" tIns="45537" rIns="91074" bIns="45537" anchor="ctr"/>
          <a:lstStyle/>
          <a:p>
            <a:pPr>
              <a:defRPr/>
            </a:pPr>
            <a:endParaRPr lang="zh-CN" altLang="en-US" sz="2400" u="none" dirty="0">
              <a:ea typeface="黑体" panose="02010609060101010101" pitchFamily="2" charset="-122"/>
            </a:endParaRPr>
          </a:p>
        </p:txBody>
      </p:sp>
      <p:sp>
        <p:nvSpPr>
          <p:cNvPr id="10" name="Oval 7"/>
          <p:cNvSpPr>
            <a:spLocks noChangeArrowheads="1"/>
          </p:cNvSpPr>
          <p:nvPr/>
        </p:nvSpPr>
        <p:spPr bwMode="auto">
          <a:xfrm>
            <a:off x="227965" y="1867578"/>
            <a:ext cx="3158266" cy="239328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lIns="91074" tIns="45537" rIns="91074" bIns="45537" anchor="ctr"/>
          <a:lstStyle/>
          <a:p>
            <a:pPr>
              <a:defRPr/>
            </a:pPr>
            <a:endParaRPr lang="zh-CN" altLang="en-US" sz="2400" u="none" dirty="0">
              <a:ea typeface="黑体" panose="02010609060101010101" pitchFamily="2" charset="-122"/>
            </a:endParaRPr>
          </a:p>
        </p:txBody>
      </p:sp>
      <p:sp>
        <p:nvSpPr>
          <p:cNvPr id="11" name="Oval 8"/>
          <p:cNvSpPr>
            <a:spLocks noChangeArrowheads="1"/>
          </p:cNvSpPr>
          <p:nvPr/>
        </p:nvSpPr>
        <p:spPr bwMode="auto">
          <a:xfrm>
            <a:off x="6455843" y="1867578"/>
            <a:ext cx="2398382" cy="239328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lIns="91074" tIns="45537" rIns="91074" bIns="45537" anchor="ctr"/>
          <a:lstStyle/>
          <a:p>
            <a:pPr>
              <a:defRPr/>
            </a:pPr>
            <a:endParaRPr lang="zh-CN" altLang="en-US" sz="2400" u="none" dirty="0">
              <a:ea typeface="黑体" panose="02010609060101010101" pitchFamily="2" charset="-122"/>
            </a:endParaRPr>
          </a:p>
        </p:txBody>
      </p:sp>
      <p:sp>
        <p:nvSpPr>
          <p:cNvPr id="12" name="Text Box 9"/>
          <p:cNvSpPr txBox="1">
            <a:spLocks noChangeArrowheads="1"/>
          </p:cNvSpPr>
          <p:nvPr/>
        </p:nvSpPr>
        <p:spPr bwMode="auto">
          <a:xfrm>
            <a:off x="897613" y="4234021"/>
            <a:ext cx="1552891" cy="399740"/>
          </a:xfrm>
          <a:prstGeom prst="rect">
            <a:avLst/>
          </a:prstGeom>
          <a:noFill/>
          <a:ln w="9525">
            <a:noFill/>
            <a:miter lim="800000"/>
          </a:ln>
        </p:spPr>
        <p:txBody>
          <a:bodyPr wrap="none" lIns="91074" tIns="45537" rIns="91074" bIns="45537">
            <a:spAutoFit/>
          </a:bodyPr>
          <a:lstStyle/>
          <a:p>
            <a:r>
              <a:rPr kumimoji="1" lang="zh-CN" altLang="en-US" sz="2000" u="none" dirty="0">
                <a:solidFill>
                  <a:srgbClr val="C00000"/>
                </a:solidFill>
                <a:latin typeface="Arial" panose="020B0604020202020204" pitchFamily="34" charset="0"/>
                <a:ea typeface="黑体" panose="02010609060101010101" pitchFamily="2" charset="-122"/>
              </a:rPr>
              <a:t>区域</a:t>
            </a:r>
            <a:r>
              <a:rPr kumimoji="1" lang="zh-CN" altLang="en-US" sz="2000" u="none" dirty="0">
                <a:solidFill>
                  <a:srgbClr val="333399"/>
                </a:solidFill>
                <a:latin typeface="Arial" panose="020B0604020202020204" pitchFamily="34" charset="0"/>
                <a:ea typeface="黑体" panose="02010609060101010101" pitchFamily="2" charset="-122"/>
              </a:rPr>
              <a:t> </a:t>
            </a:r>
            <a:r>
              <a:rPr kumimoji="1" lang="en-US" altLang="zh-CN" sz="2000" u="none" dirty="0">
                <a:solidFill>
                  <a:srgbClr val="333399"/>
                </a:solidFill>
                <a:latin typeface="Arial" panose="020B0604020202020204" pitchFamily="34" charset="0"/>
                <a:ea typeface="黑体" panose="02010609060101010101" pitchFamily="2" charset="-122"/>
              </a:rPr>
              <a:t>0.0.0.1</a:t>
            </a:r>
          </a:p>
        </p:txBody>
      </p:sp>
      <p:sp>
        <p:nvSpPr>
          <p:cNvPr id="13" name="Text Box 10"/>
          <p:cNvSpPr txBox="1">
            <a:spLocks noChangeArrowheads="1"/>
          </p:cNvSpPr>
          <p:nvPr/>
        </p:nvSpPr>
        <p:spPr bwMode="auto">
          <a:xfrm>
            <a:off x="6929187" y="4305061"/>
            <a:ext cx="1552891" cy="399740"/>
          </a:xfrm>
          <a:prstGeom prst="rect">
            <a:avLst/>
          </a:prstGeom>
          <a:noFill/>
          <a:ln w="9525">
            <a:noFill/>
            <a:miter lim="800000"/>
          </a:ln>
        </p:spPr>
        <p:txBody>
          <a:bodyPr wrap="none" lIns="91074" tIns="45537" rIns="91074" bIns="45537">
            <a:spAutoFit/>
          </a:bodyPr>
          <a:lstStyle/>
          <a:p>
            <a:r>
              <a:rPr kumimoji="1" lang="zh-CN" altLang="en-US" sz="2000" u="none" dirty="0">
                <a:solidFill>
                  <a:srgbClr val="333399"/>
                </a:solidFill>
                <a:latin typeface="Arial" panose="020B0604020202020204" pitchFamily="34" charset="0"/>
                <a:ea typeface="黑体" panose="02010609060101010101" pitchFamily="2" charset="-122"/>
              </a:rPr>
              <a:t>区域 </a:t>
            </a:r>
            <a:r>
              <a:rPr kumimoji="1" lang="en-US" altLang="zh-CN" sz="2000" u="none" dirty="0">
                <a:solidFill>
                  <a:srgbClr val="333399"/>
                </a:solidFill>
                <a:latin typeface="Arial" panose="020B0604020202020204" pitchFamily="34" charset="0"/>
                <a:ea typeface="黑体" panose="02010609060101010101" pitchFamily="2" charset="-122"/>
              </a:rPr>
              <a:t>0.0.0.3</a:t>
            </a:r>
          </a:p>
        </p:txBody>
      </p:sp>
      <p:sp>
        <p:nvSpPr>
          <p:cNvPr id="14" name="Text Box 11"/>
          <p:cNvSpPr txBox="1">
            <a:spLocks noChangeArrowheads="1"/>
          </p:cNvSpPr>
          <p:nvPr/>
        </p:nvSpPr>
        <p:spPr bwMode="auto">
          <a:xfrm>
            <a:off x="3497047" y="1436599"/>
            <a:ext cx="2069058" cy="399740"/>
          </a:xfrm>
          <a:prstGeom prst="rect">
            <a:avLst/>
          </a:prstGeom>
          <a:noFill/>
          <a:ln w="9525">
            <a:noFill/>
            <a:miter lim="800000"/>
          </a:ln>
        </p:spPr>
        <p:txBody>
          <a:bodyPr wrap="none" lIns="91074" tIns="45537" rIns="91074" bIns="45537">
            <a:spAutoFit/>
          </a:bodyPr>
          <a:lstStyle/>
          <a:p>
            <a:r>
              <a:rPr kumimoji="1" lang="zh-CN" altLang="en-US" sz="2000" u="none" dirty="0">
                <a:solidFill>
                  <a:srgbClr val="C00000"/>
                </a:solidFill>
                <a:latin typeface="Arial" panose="020B0604020202020204" pitchFamily="34" charset="0"/>
                <a:ea typeface="黑体" panose="02010609060101010101" pitchFamily="2" charset="-122"/>
              </a:rPr>
              <a:t>主干区域 </a:t>
            </a:r>
            <a:r>
              <a:rPr kumimoji="1" lang="en-US" altLang="zh-CN" sz="2000" u="none" dirty="0">
                <a:solidFill>
                  <a:srgbClr val="333399"/>
                </a:solidFill>
                <a:latin typeface="Arial" panose="020B0604020202020204" pitchFamily="34" charset="0"/>
                <a:ea typeface="黑体" panose="02010609060101010101" pitchFamily="2" charset="-122"/>
              </a:rPr>
              <a:t>0.0.0.0</a:t>
            </a:r>
          </a:p>
        </p:txBody>
      </p:sp>
      <p:sp>
        <p:nvSpPr>
          <p:cNvPr id="15" name="Line 12"/>
          <p:cNvSpPr>
            <a:spLocks noChangeShapeType="1"/>
          </p:cNvSpPr>
          <p:nvPr/>
        </p:nvSpPr>
        <p:spPr bwMode="auto">
          <a:xfrm flipV="1">
            <a:off x="4937659" y="1253473"/>
            <a:ext cx="1062253" cy="956680"/>
          </a:xfrm>
          <a:prstGeom prst="line">
            <a:avLst/>
          </a:prstGeom>
          <a:noFill/>
          <a:ln w="38100">
            <a:solidFill>
              <a:srgbClr val="333399"/>
            </a:solidFill>
            <a:round/>
            <a:tailEnd type="triangle" w="sm" len="med"/>
          </a:ln>
        </p:spPr>
        <p:txBody>
          <a:bodyPr lIns="91074" tIns="45537" rIns="91074" bIns="45537"/>
          <a:lstStyle/>
          <a:p>
            <a:endParaRPr lang="zh-CN" altLang="en-US" sz="2400" u="none" dirty="0">
              <a:ea typeface="黑体" panose="02010609060101010101" pitchFamily="2" charset="-122"/>
            </a:endParaRPr>
          </a:p>
        </p:txBody>
      </p:sp>
      <p:sp>
        <p:nvSpPr>
          <p:cNvPr id="16" name="Text Box 13"/>
          <p:cNvSpPr txBox="1">
            <a:spLocks noChangeArrowheads="1"/>
          </p:cNvSpPr>
          <p:nvPr/>
        </p:nvSpPr>
        <p:spPr bwMode="auto">
          <a:xfrm>
            <a:off x="5933904" y="989497"/>
            <a:ext cx="1990512" cy="399740"/>
          </a:xfrm>
          <a:prstGeom prst="rect">
            <a:avLst/>
          </a:prstGeom>
          <a:noFill/>
          <a:ln w="9525">
            <a:noFill/>
            <a:miter lim="800000"/>
          </a:ln>
        </p:spPr>
        <p:txBody>
          <a:bodyPr wrap="none" lIns="91074" tIns="45537" rIns="91074" bIns="45537">
            <a:spAutoFit/>
          </a:bodyPr>
          <a:lstStyle/>
          <a:p>
            <a:r>
              <a:rPr kumimoji="1" lang="zh-CN" altLang="en-US" sz="2000" u="none" dirty="0">
                <a:solidFill>
                  <a:srgbClr val="333399"/>
                </a:solidFill>
                <a:latin typeface="Arial" panose="020B0604020202020204" pitchFamily="34" charset="0"/>
                <a:ea typeface="黑体" panose="02010609060101010101" pitchFamily="2" charset="-122"/>
              </a:rPr>
              <a:t>至其他自治系统</a:t>
            </a:r>
          </a:p>
        </p:txBody>
      </p:sp>
      <p:sp>
        <p:nvSpPr>
          <p:cNvPr id="17" name="Line 14"/>
          <p:cNvSpPr>
            <a:spLocks noChangeShapeType="1"/>
          </p:cNvSpPr>
          <p:nvPr/>
        </p:nvSpPr>
        <p:spPr bwMode="auto">
          <a:xfrm>
            <a:off x="6455842" y="2756376"/>
            <a:ext cx="835872" cy="271533"/>
          </a:xfrm>
          <a:prstGeom prst="line">
            <a:avLst/>
          </a:prstGeom>
          <a:noFill/>
          <a:ln w="19050">
            <a:solidFill>
              <a:srgbClr val="333399"/>
            </a:solidFill>
            <a:round/>
          </a:ln>
        </p:spPr>
        <p:txBody>
          <a:bodyPr lIns="91074" tIns="45537" rIns="91074" bIns="45537"/>
          <a:lstStyle/>
          <a:p>
            <a:endParaRPr lang="zh-CN" altLang="en-US" sz="2400" u="none" dirty="0">
              <a:ea typeface="黑体" panose="02010609060101010101" pitchFamily="2" charset="-122"/>
            </a:endParaRPr>
          </a:p>
        </p:txBody>
      </p:sp>
      <p:sp>
        <p:nvSpPr>
          <p:cNvPr id="18" name="Line 15"/>
          <p:cNvSpPr>
            <a:spLocks noChangeShapeType="1"/>
          </p:cNvSpPr>
          <p:nvPr/>
        </p:nvSpPr>
        <p:spPr bwMode="auto">
          <a:xfrm flipV="1">
            <a:off x="7443691" y="2961605"/>
            <a:ext cx="758301" cy="135767"/>
          </a:xfrm>
          <a:prstGeom prst="line">
            <a:avLst/>
          </a:prstGeom>
          <a:noFill/>
          <a:ln w="19050">
            <a:solidFill>
              <a:srgbClr val="333399"/>
            </a:solidFill>
            <a:round/>
          </a:ln>
        </p:spPr>
        <p:txBody>
          <a:bodyPr lIns="91074" tIns="45537" rIns="91074" bIns="45537"/>
          <a:lstStyle/>
          <a:p>
            <a:endParaRPr lang="zh-CN" altLang="en-US" sz="2400" u="none" dirty="0">
              <a:ea typeface="黑体" panose="02010609060101010101" pitchFamily="2" charset="-122"/>
            </a:endParaRPr>
          </a:p>
        </p:txBody>
      </p:sp>
      <p:sp>
        <p:nvSpPr>
          <p:cNvPr id="19" name="Line 16"/>
          <p:cNvSpPr>
            <a:spLocks noChangeShapeType="1"/>
          </p:cNvSpPr>
          <p:nvPr/>
        </p:nvSpPr>
        <p:spPr bwMode="auto">
          <a:xfrm>
            <a:off x="7823633" y="2278036"/>
            <a:ext cx="378359" cy="683569"/>
          </a:xfrm>
          <a:prstGeom prst="line">
            <a:avLst/>
          </a:prstGeom>
          <a:noFill/>
          <a:ln w="19050">
            <a:solidFill>
              <a:srgbClr val="333399"/>
            </a:solidFill>
            <a:round/>
          </a:ln>
        </p:spPr>
        <p:txBody>
          <a:bodyPr lIns="91074" tIns="45537" rIns="91074" bIns="45537"/>
          <a:lstStyle/>
          <a:p>
            <a:endParaRPr lang="zh-CN" altLang="en-US" sz="2400" u="none" dirty="0">
              <a:ea typeface="黑体" panose="02010609060101010101" pitchFamily="2" charset="-122"/>
            </a:endParaRPr>
          </a:p>
        </p:txBody>
      </p:sp>
      <p:sp>
        <p:nvSpPr>
          <p:cNvPr id="20" name="Line 17"/>
          <p:cNvSpPr>
            <a:spLocks noChangeShapeType="1"/>
          </p:cNvSpPr>
          <p:nvPr/>
        </p:nvSpPr>
        <p:spPr bwMode="auto">
          <a:xfrm flipH="1">
            <a:off x="7746061" y="3027910"/>
            <a:ext cx="455930" cy="753030"/>
          </a:xfrm>
          <a:prstGeom prst="line">
            <a:avLst/>
          </a:prstGeom>
          <a:noFill/>
          <a:ln w="19050">
            <a:solidFill>
              <a:srgbClr val="333399"/>
            </a:solidFill>
            <a:round/>
          </a:ln>
        </p:spPr>
        <p:txBody>
          <a:bodyPr lIns="91074" tIns="45537" rIns="91074" bIns="45537"/>
          <a:lstStyle/>
          <a:p>
            <a:endParaRPr lang="zh-CN" altLang="en-US" sz="2400" u="none" dirty="0">
              <a:ea typeface="黑体" panose="02010609060101010101" pitchFamily="2" charset="-122"/>
            </a:endParaRPr>
          </a:p>
        </p:txBody>
      </p:sp>
      <p:sp>
        <p:nvSpPr>
          <p:cNvPr id="21" name="Line 18"/>
          <p:cNvSpPr>
            <a:spLocks noChangeShapeType="1"/>
          </p:cNvSpPr>
          <p:nvPr/>
        </p:nvSpPr>
        <p:spPr bwMode="auto">
          <a:xfrm flipV="1">
            <a:off x="5316018" y="2756376"/>
            <a:ext cx="986266" cy="137345"/>
          </a:xfrm>
          <a:prstGeom prst="line">
            <a:avLst/>
          </a:prstGeom>
          <a:noFill/>
          <a:ln w="28575">
            <a:solidFill>
              <a:srgbClr val="333399"/>
            </a:solidFill>
            <a:round/>
          </a:ln>
        </p:spPr>
        <p:txBody>
          <a:bodyPr lIns="91074" tIns="45537" rIns="91074" bIns="45537"/>
          <a:lstStyle/>
          <a:p>
            <a:endParaRPr lang="zh-CN" altLang="en-US" sz="2400" u="none" dirty="0">
              <a:ea typeface="黑体" panose="02010609060101010101" pitchFamily="2" charset="-122"/>
            </a:endParaRPr>
          </a:p>
        </p:txBody>
      </p:sp>
      <p:sp>
        <p:nvSpPr>
          <p:cNvPr id="22" name="Line 19"/>
          <p:cNvSpPr>
            <a:spLocks noChangeShapeType="1"/>
          </p:cNvSpPr>
          <p:nvPr/>
        </p:nvSpPr>
        <p:spPr bwMode="auto">
          <a:xfrm>
            <a:off x="5013647" y="2210153"/>
            <a:ext cx="150393" cy="614106"/>
          </a:xfrm>
          <a:prstGeom prst="line">
            <a:avLst/>
          </a:prstGeom>
          <a:noFill/>
          <a:ln w="28575">
            <a:solidFill>
              <a:srgbClr val="333399"/>
            </a:solidFill>
            <a:round/>
          </a:ln>
        </p:spPr>
        <p:txBody>
          <a:bodyPr lIns="91074" tIns="45537" rIns="91074" bIns="45537"/>
          <a:lstStyle/>
          <a:p>
            <a:endParaRPr lang="zh-CN" altLang="en-US" sz="2400" u="none" dirty="0">
              <a:ea typeface="黑体" panose="02010609060101010101" pitchFamily="2" charset="-122"/>
            </a:endParaRPr>
          </a:p>
        </p:txBody>
      </p:sp>
      <p:sp>
        <p:nvSpPr>
          <p:cNvPr id="23" name="Line 20"/>
          <p:cNvSpPr>
            <a:spLocks noChangeShapeType="1"/>
          </p:cNvSpPr>
          <p:nvPr/>
        </p:nvSpPr>
        <p:spPr bwMode="auto">
          <a:xfrm flipH="1">
            <a:off x="4937659" y="2961605"/>
            <a:ext cx="226381" cy="478340"/>
          </a:xfrm>
          <a:prstGeom prst="line">
            <a:avLst/>
          </a:prstGeom>
          <a:noFill/>
          <a:ln w="28575">
            <a:solidFill>
              <a:srgbClr val="333399"/>
            </a:solidFill>
            <a:round/>
          </a:ln>
        </p:spPr>
        <p:txBody>
          <a:bodyPr lIns="91074" tIns="45537" rIns="91074" bIns="45537"/>
          <a:lstStyle/>
          <a:p>
            <a:endParaRPr lang="zh-CN" altLang="en-US" sz="2400" u="none" dirty="0">
              <a:ea typeface="黑体" panose="02010609060101010101" pitchFamily="2" charset="-122"/>
            </a:endParaRPr>
          </a:p>
        </p:txBody>
      </p:sp>
      <p:sp>
        <p:nvSpPr>
          <p:cNvPr id="24" name="Line 21"/>
          <p:cNvSpPr>
            <a:spLocks noChangeShapeType="1"/>
          </p:cNvSpPr>
          <p:nvPr/>
        </p:nvSpPr>
        <p:spPr bwMode="auto">
          <a:xfrm>
            <a:off x="3341904" y="2620610"/>
            <a:ext cx="1595755" cy="273111"/>
          </a:xfrm>
          <a:prstGeom prst="line">
            <a:avLst/>
          </a:prstGeom>
          <a:noFill/>
          <a:ln w="28575">
            <a:solidFill>
              <a:schemeClr val="tx1"/>
            </a:solidFill>
            <a:round/>
          </a:ln>
        </p:spPr>
        <p:txBody>
          <a:bodyPr lIns="91074" tIns="45537" rIns="91074" bIns="45537"/>
          <a:lstStyle/>
          <a:p>
            <a:endParaRPr lang="zh-CN" altLang="en-US" sz="2400" u="none" dirty="0">
              <a:ea typeface="黑体" panose="02010609060101010101" pitchFamily="2" charset="-122"/>
            </a:endParaRPr>
          </a:p>
        </p:txBody>
      </p:sp>
      <p:sp>
        <p:nvSpPr>
          <p:cNvPr id="25" name="Line 22"/>
          <p:cNvSpPr>
            <a:spLocks noChangeShapeType="1"/>
          </p:cNvSpPr>
          <p:nvPr/>
        </p:nvSpPr>
        <p:spPr bwMode="auto">
          <a:xfrm flipV="1">
            <a:off x="3417893" y="2278036"/>
            <a:ext cx="1443778" cy="342574"/>
          </a:xfrm>
          <a:prstGeom prst="line">
            <a:avLst/>
          </a:prstGeom>
          <a:noFill/>
          <a:ln w="28575">
            <a:solidFill>
              <a:srgbClr val="333399"/>
            </a:solidFill>
            <a:round/>
          </a:ln>
        </p:spPr>
        <p:txBody>
          <a:bodyPr lIns="91074" tIns="45537" rIns="91074" bIns="45537"/>
          <a:lstStyle/>
          <a:p>
            <a:endParaRPr lang="zh-CN" altLang="en-US" sz="2400" u="none" dirty="0">
              <a:ea typeface="黑体" panose="02010609060101010101" pitchFamily="2" charset="-122"/>
            </a:endParaRPr>
          </a:p>
        </p:txBody>
      </p:sp>
      <p:sp>
        <p:nvSpPr>
          <p:cNvPr id="26" name="Line 23"/>
          <p:cNvSpPr>
            <a:spLocks noChangeShapeType="1"/>
          </p:cNvSpPr>
          <p:nvPr/>
        </p:nvSpPr>
        <p:spPr bwMode="auto">
          <a:xfrm flipH="1">
            <a:off x="987849" y="2278036"/>
            <a:ext cx="1138242" cy="342574"/>
          </a:xfrm>
          <a:prstGeom prst="line">
            <a:avLst/>
          </a:prstGeom>
          <a:noFill/>
          <a:ln w="19050">
            <a:solidFill>
              <a:schemeClr val="tx2"/>
            </a:solidFill>
            <a:round/>
          </a:ln>
        </p:spPr>
        <p:txBody>
          <a:bodyPr lIns="91074" tIns="45537" rIns="91074" bIns="45537"/>
          <a:lstStyle/>
          <a:p>
            <a:endParaRPr lang="zh-CN" altLang="en-US" sz="2400" u="none" dirty="0">
              <a:ea typeface="黑体" panose="02010609060101010101" pitchFamily="2" charset="-122"/>
            </a:endParaRPr>
          </a:p>
        </p:txBody>
      </p:sp>
      <p:sp>
        <p:nvSpPr>
          <p:cNvPr id="27" name="Line 24"/>
          <p:cNvSpPr>
            <a:spLocks noChangeShapeType="1"/>
          </p:cNvSpPr>
          <p:nvPr/>
        </p:nvSpPr>
        <p:spPr bwMode="auto">
          <a:xfrm>
            <a:off x="2126091" y="2344340"/>
            <a:ext cx="457513" cy="753031"/>
          </a:xfrm>
          <a:prstGeom prst="line">
            <a:avLst/>
          </a:prstGeom>
          <a:noFill/>
          <a:ln w="19050">
            <a:solidFill>
              <a:schemeClr val="tx2"/>
            </a:solidFill>
            <a:round/>
          </a:ln>
        </p:spPr>
        <p:txBody>
          <a:bodyPr lIns="91074" tIns="45537" rIns="91074" bIns="45537"/>
          <a:lstStyle/>
          <a:p>
            <a:endParaRPr lang="zh-CN" altLang="en-US" sz="2400" u="none" dirty="0">
              <a:ea typeface="黑体" panose="02010609060101010101" pitchFamily="2" charset="-122"/>
            </a:endParaRPr>
          </a:p>
        </p:txBody>
      </p:sp>
      <p:sp>
        <p:nvSpPr>
          <p:cNvPr id="28" name="Line 25"/>
          <p:cNvSpPr>
            <a:spLocks noChangeShapeType="1"/>
          </p:cNvSpPr>
          <p:nvPr/>
        </p:nvSpPr>
        <p:spPr bwMode="auto">
          <a:xfrm flipV="1">
            <a:off x="2658009" y="2686914"/>
            <a:ext cx="683895" cy="410457"/>
          </a:xfrm>
          <a:prstGeom prst="line">
            <a:avLst/>
          </a:prstGeom>
          <a:noFill/>
          <a:ln w="19050">
            <a:solidFill>
              <a:schemeClr val="tx2"/>
            </a:solidFill>
            <a:round/>
          </a:ln>
        </p:spPr>
        <p:txBody>
          <a:bodyPr lIns="91074" tIns="45537" rIns="91074" bIns="45537"/>
          <a:lstStyle/>
          <a:p>
            <a:endParaRPr lang="zh-CN" altLang="en-US" sz="2400" u="none" dirty="0">
              <a:ea typeface="黑体" panose="02010609060101010101" pitchFamily="2" charset="-122"/>
            </a:endParaRPr>
          </a:p>
        </p:txBody>
      </p:sp>
      <p:sp>
        <p:nvSpPr>
          <p:cNvPr id="29" name="Line 26"/>
          <p:cNvSpPr>
            <a:spLocks noChangeShapeType="1"/>
          </p:cNvSpPr>
          <p:nvPr/>
        </p:nvSpPr>
        <p:spPr bwMode="auto">
          <a:xfrm flipH="1">
            <a:off x="1518185" y="3166833"/>
            <a:ext cx="989431" cy="137345"/>
          </a:xfrm>
          <a:prstGeom prst="line">
            <a:avLst/>
          </a:prstGeom>
          <a:noFill/>
          <a:ln w="19050">
            <a:solidFill>
              <a:schemeClr val="tx2"/>
            </a:solidFill>
            <a:round/>
          </a:ln>
        </p:spPr>
        <p:txBody>
          <a:bodyPr lIns="91074" tIns="45537" rIns="91074" bIns="45537"/>
          <a:lstStyle/>
          <a:p>
            <a:endParaRPr lang="zh-CN" altLang="en-US" sz="2400" u="none" dirty="0">
              <a:ea typeface="黑体" panose="02010609060101010101" pitchFamily="2" charset="-122"/>
            </a:endParaRPr>
          </a:p>
        </p:txBody>
      </p:sp>
      <p:sp>
        <p:nvSpPr>
          <p:cNvPr id="30" name="Line 27"/>
          <p:cNvSpPr>
            <a:spLocks noChangeShapeType="1"/>
          </p:cNvSpPr>
          <p:nvPr/>
        </p:nvSpPr>
        <p:spPr bwMode="auto">
          <a:xfrm>
            <a:off x="1518185" y="3370482"/>
            <a:ext cx="381524" cy="410457"/>
          </a:xfrm>
          <a:prstGeom prst="line">
            <a:avLst/>
          </a:prstGeom>
          <a:noFill/>
          <a:ln w="19050">
            <a:solidFill>
              <a:schemeClr val="tx2"/>
            </a:solidFill>
            <a:round/>
          </a:ln>
        </p:spPr>
        <p:txBody>
          <a:bodyPr lIns="91074" tIns="45537" rIns="91074" bIns="45537"/>
          <a:lstStyle/>
          <a:p>
            <a:endParaRPr lang="zh-CN" altLang="en-US" sz="2400" u="none" dirty="0">
              <a:ea typeface="黑体" panose="02010609060101010101" pitchFamily="2" charset="-122"/>
            </a:endParaRPr>
          </a:p>
        </p:txBody>
      </p:sp>
      <p:grpSp>
        <p:nvGrpSpPr>
          <p:cNvPr id="31" name="Group 28"/>
          <p:cNvGrpSpPr/>
          <p:nvPr/>
        </p:nvGrpSpPr>
        <p:grpSpPr bwMode="auto">
          <a:xfrm>
            <a:off x="2278067" y="2893721"/>
            <a:ext cx="683895" cy="476762"/>
            <a:chOff x="2949" y="196"/>
            <a:chExt cx="941" cy="598"/>
          </a:xfrm>
        </p:grpSpPr>
        <p:sp>
          <p:nvSpPr>
            <p:cNvPr id="32" name="Oval 29"/>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33" name="Oval 30"/>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34" name="Oval 31"/>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35" name="Oval 32"/>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36" name="Oval 33"/>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37" name="Oval 34"/>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38" name="Oval 35"/>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39" name="Oval 36"/>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40" name="Freeform 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sp>
          <p:nvSpPr>
            <p:cNvPr id="41" name="Freeform 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sp>
          <p:nvSpPr>
            <p:cNvPr id="42" name="Freeform 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grpSp>
      <p:pic>
        <p:nvPicPr>
          <p:cNvPr id="43" name="Picture 40"/>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9825" y="3166833"/>
            <a:ext cx="519254" cy="312579"/>
          </a:xfrm>
          <a:prstGeom prst="rect">
            <a:avLst/>
          </a:prstGeom>
          <a:noFill/>
          <a:ln w="12699">
            <a:noFill/>
            <a:miter lim="800000"/>
            <a:headEnd/>
            <a:tailEnd/>
          </a:ln>
        </p:spPr>
      </p:pic>
      <p:pic>
        <p:nvPicPr>
          <p:cNvPr id="44" name="Picture 41"/>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23720" y="2140691"/>
            <a:ext cx="519254" cy="314157"/>
          </a:xfrm>
          <a:prstGeom prst="rect">
            <a:avLst/>
          </a:prstGeom>
          <a:noFill/>
          <a:ln w="12699">
            <a:noFill/>
            <a:miter lim="800000"/>
            <a:headEnd/>
            <a:tailEnd/>
          </a:ln>
        </p:spPr>
      </p:pic>
      <p:pic>
        <p:nvPicPr>
          <p:cNvPr id="45" name="Picture 42"/>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13939" y="2483264"/>
            <a:ext cx="517670" cy="312579"/>
          </a:xfrm>
          <a:prstGeom prst="rect">
            <a:avLst/>
          </a:prstGeom>
          <a:noFill/>
          <a:ln w="12699">
            <a:noFill/>
            <a:miter lim="800000"/>
            <a:headEnd/>
            <a:tailEnd/>
          </a:ln>
        </p:spPr>
      </p:pic>
      <p:pic>
        <p:nvPicPr>
          <p:cNvPr id="46" name="Picture 43"/>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08110" y="2072807"/>
            <a:ext cx="519254" cy="312579"/>
          </a:xfrm>
          <a:prstGeom prst="rect">
            <a:avLst/>
          </a:prstGeom>
          <a:noFill/>
          <a:ln w="12699">
            <a:noFill/>
            <a:miter lim="800000"/>
            <a:headEnd/>
            <a:tailEnd/>
          </a:ln>
        </p:spPr>
      </p:pic>
      <p:pic>
        <p:nvPicPr>
          <p:cNvPr id="47" name="Picture 44"/>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37659" y="2756377"/>
            <a:ext cx="517670" cy="312579"/>
          </a:xfrm>
          <a:prstGeom prst="rect">
            <a:avLst/>
          </a:prstGeom>
          <a:noFill/>
          <a:ln w="12699">
            <a:noFill/>
            <a:miter lim="800000"/>
            <a:headEnd/>
            <a:tailEnd/>
          </a:ln>
        </p:spPr>
      </p:pic>
      <p:pic>
        <p:nvPicPr>
          <p:cNvPr id="48" name="Picture 45"/>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75609" y="2824259"/>
            <a:ext cx="517671" cy="314158"/>
          </a:xfrm>
          <a:prstGeom prst="rect">
            <a:avLst/>
          </a:prstGeom>
          <a:noFill/>
          <a:ln w="12699">
            <a:noFill/>
            <a:miter lim="800000"/>
            <a:headEnd/>
            <a:tailEnd/>
          </a:ln>
        </p:spPr>
      </p:pic>
      <p:pic>
        <p:nvPicPr>
          <p:cNvPr id="49" name="Picture 46"/>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51889" y="2620610"/>
            <a:ext cx="517671" cy="311000"/>
          </a:xfrm>
          <a:prstGeom prst="rect">
            <a:avLst/>
          </a:prstGeom>
          <a:noFill/>
          <a:ln w="12699">
            <a:noFill/>
            <a:miter lim="800000"/>
            <a:headEnd/>
            <a:tailEnd/>
          </a:ln>
        </p:spPr>
      </p:pic>
      <p:grpSp>
        <p:nvGrpSpPr>
          <p:cNvPr id="50" name="Group 47"/>
          <p:cNvGrpSpPr/>
          <p:nvPr/>
        </p:nvGrpSpPr>
        <p:grpSpPr bwMode="auto">
          <a:xfrm>
            <a:off x="1594172" y="3577290"/>
            <a:ext cx="683895" cy="476762"/>
            <a:chOff x="2949" y="196"/>
            <a:chExt cx="941" cy="598"/>
          </a:xfrm>
        </p:grpSpPr>
        <p:sp>
          <p:nvSpPr>
            <p:cNvPr id="51" name="Oval 48"/>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52" name="Oval 49"/>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53" name="Oval 50"/>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54" name="Oval 51"/>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55" name="Oval 52"/>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56" name="Oval 53"/>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57" name="Oval 54"/>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58" name="Oval 55"/>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59" name="Freeform 5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sp>
          <p:nvSpPr>
            <p:cNvPr id="60" name="Freeform 5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sp>
          <p:nvSpPr>
            <p:cNvPr id="61" name="Freeform 5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grpSp>
      <p:grpSp>
        <p:nvGrpSpPr>
          <p:cNvPr id="62" name="Group 59"/>
          <p:cNvGrpSpPr/>
          <p:nvPr/>
        </p:nvGrpSpPr>
        <p:grpSpPr bwMode="auto">
          <a:xfrm>
            <a:off x="683895" y="2413802"/>
            <a:ext cx="683895" cy="479919"/>
            <a:chOff x="2949" y="196"/>
            <a:chExt cx="941" cy="598"/>
          </a:xfrm>
        </p:grpSpPr>
        <p:sp>
          <p:nvSpPr>
            <p:cNvPr id="63" name="Oval 60"/>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64" name="Oval 61"/>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65" name="Oval 62"/>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66" name="Oval 63"/>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67" name="Oval 64"/>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68" name="Oval 65"/>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69" name="Oval 66"/>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70" name="Oval 67"/>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71" name="Freeform 6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sp>
          <p:nvSpPr>
            <p:cNvPr id="72" name="Freeform 6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sp>
          <p:nvSpPr>
            <p:cNvPr id="73" name="Freeform 7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grpSp>
      <p:grpSp>
        <p:nvGrpSpPr>
          <p:cNvPr id="74" name="Group 71"/>
          <p:cNvGrpSpPr/>
          <p:nvPr/>
        </p:nvGrpSpPr>
        <p:grpSpPr bwMode="auto">
          <a:xfrm>
            <a:off x="7443691" y="2004924"/>
            <a:ext cx="682312" cy="478340"/>
            <a:chOff x="2949" y="196"/>
            <a:chExt cx="941" cy="598"/>
          </a:xfrm>
        </p:grpSpPr>
        <p:sp>
          <p:nvSpPr>
            <p:cNvPr id="75" name="Oval 72"/>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76" name="Oval 73"/>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77" name="Oval 74"/>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78" name="Oval 75"/>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79" name="Oval 76"/>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80" name="Oval 77"/>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81" name="Oval 78"/>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82" name="Oval 79"/>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83" name="Freeform 8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sp>
          <p:nvSpPr>
            <p:cNvPr id="84" name="Freeform 8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sp>
          <p:nvSpPr>
            <p:cNvPr id="85" name="Freeform 8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grpSp>
      <p:grpSp>
        <p:nvGrpSpPr>
          <p:cNvPr id="86" name="Group 83"/>
          <p:cNvGrpSpPr/>
          <p:nvPr/>
        </p:nvGrpSpPr>
        <p:grpSpPr bwMode="auto">
          <a:xfrm>
            <a:off x="7367702" y="3577290"/>
            <a:ext cx="683895" cy="476762"/>
            <a:chOff x="2949" y="196"/>
            <a:chExt cx="941" cy="598"/>
          </a:xfrm>
        </p:grpSpPr>
        <p:sp>
          <p:nvSpPr>
            <p:cNvPr id="87" name="Oval 84"/>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88"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89"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90" name="Oval 87"/>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91" name="Oval 88"/>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92"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93" name="Oval 90"/>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94" name="Oval 91"/>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95" name="Freeform 9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sp>
          <p:nvSpPr>
            <p:cNvPr id="96" name="Freeform 9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sp>
          <p:nvSpPr>
            <p:cNvPr id="97" name="Freeform 9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grpSp>
      <p:grpSp>
        <p:nvGrpSpPr>
          <p:cNvPr id="98" name="Group 95"/>
          <p:cNvGrpSpPr/>
          <p:nvPr/>
        </p:nvGrpSpPr>
        <p:grpSpPr bwMode="auto">
          <a:xfrm>
            <a:off x="6986178" y="2824259"/>
            <a:ext cx="683895" cy="479919"/>
            <a:chOff x="2949" y="196"/>
            <a:chExt cx="941" cy="598"/>
          </a:xfrm>
        </p:grpSpPr>
        <p:sp>
          <p:nvSpPr>
            <p:cNvPr id="99" name="Oval 96"/>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00" name="Oval 97"/>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01" name="Oval 98"/>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02" name="Oval 99"/>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03" name="Oval 100"/>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04" name="Oval 101"/>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05" name="Oval 102"/>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06" name="Oval 103"/>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07" name="Freeform 10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sp>
          <p:nvSpPr>
            <p:cNvPr id="108" name="Freeform 10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sp>
          <p:nvSpPr>
            <p:cNvPr id="109" name="Freeform 10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grpSp>
      <p:sp>
        <p:nvSpPr>
          <p:cNvPr id="110" name="Text Box 107"/>
          <p:cNvSpPr txBox="1">
            <a:spLocks noChangeArrowheads="1"/>
          </p:cNvSpPr>
          <p:nvPr/>
        </p:nvSpPr>
        <p:spPr bwMode="auto">
          <a:xfrm>
            <a:off x="8241569" y="2459585"/>
            <a:ext cx="435599" cy="368962"/>
          </a:xfrm>
          <a:prstGeom prst="rect">
            <a:avLst/>
          </a:prstGeom>
          <a:noFill/>
          <a:ln w="9525">
            <a:noFill/>
            <a:miter lim="800000"/>
          </a:ln>
        </p:spPr>
        <p:txBody>
          <a:bodyPr wrap="none" lIns="91074" tIns="45537" rIns="91074" bIns="45537">
            <a:spAutoFit/>
          </a:bodyPr>
          <a:lstStyle/>
          <a:p>
            <a:r>
              <a:rPr kumimoji="1" lang="en-US" altLang="zh-CN" sz="1800" u="none" dirty="0">
                <a:solidFill>
                  <a:srgbClr val="333399"/>
                </a:solidFill>
                <a:latin typeface="Arial" panose="020B0604020202020204" pitchFamily="34" charset="0"/>
                <a:ea typeface="黑体" panose="02010609060101010101" pitchFamily="2" charset="-122"/>
              </a:rPr>
              <a:t>R</a:t>
            </a:r>
            <a:r>
              <a:rPr kumimoji="1" lang="en-US" altLang="zh-CN" sz="1800" u="none" baseline="-25000" dirty="0">
                <a:solidFill>
                  <a:srgbClr val="333399"/>
                </a:solidFill>
                <a:latin typeface="Arial" panose="020B0604020202020204" pitchFamily="34" charset="0"/>
                <a:ea typeface="黑体" panose="02010609060101010101" pitchFamily="2" charset="-122"/>
              </a:rPr>
              <a:t>9</a:t>
            </a:r>
          </a:p>
        </p:txBody>
      </p:sp>
      <p:sp>
        <p:nvSpPr>
          <p:cNvPr id="111" name="Text Box 108"/>
          <p:cNvSpPr txBox="1">
            <a:spLocks noChangeArrowheads="1"/>
          </p:cNvSpPr>
          <p:nvPr/>
        </p:nvSpPr>
        <p:spPr bwMode="auto">
          <a:xfrm>
            <a:off x="5844769" y="2278036"/>
            <a:ext cx="435599" cy="368962"/>
          </a:xfrm>
          <a:prstGeom prst="rect">
            <a:avLst/>
          </a:prstGeom>
          <a:noFill/>
          <a:ln w="9525">
            <a:noFill/>
            <a:miter lim="800000"/>
          </a:ln>
        </p:spPr>
        <p:txBody>
          <a:bodyPr wrap="none" lIns="91074" tIns="45537" rIns="91074" bIns="45537">
            <a:spAutoFit/>
          </a:bodyPr>
          <a:lstStyle/>
          <a:p>
            <a:r>
              <a:rPr kumimoji="1" lang="en-US" altLang="zh-CN" sz="1800" u="none" dirty="0">
                <a:solidFill>
                  <a:srgbClr val="333399"/>
                </a:solidFill>
                <a:latin typeface="Arial" panose="020B0604020202020204" pitchFamily="34" charset="0"/>
                <a:ea typeface="黑体" panose="02010609060101010101" pitchFamily="2" charset="-122"/>
              </a:rPr>
              <a:t>R</a:t>
            </a:r>
            <a:r>
              <a:rPr kumimoji="1" lang="en-US" altLang="zh-CN" sz="1800" u="none" baseline="-25000" dirty="0">
                <a:solidFill>
                  <a:srgbClr val="333399"/>
                </a:solidFill>
                <a:latin typeface="Arial" panose="020B0604020202020204" pitchFamily="34" charset="0"/>
                <a:ea typeface="黑体" panose="02010609060101010101" pitchFamily="2" charset="-122"/>
              </a:rPr>
              <a:t>7</a:t>
            </a:r>
          </a:p>
        </p:txBody>
      </p:sp>
      <p:sp>
        <p:nvSpPr>
          <p:cNvPr id="112" name="Text Box 109"/>
          <p:cNvSpPr txBox="1">
            <a:spLocks noChangeArrowheads="1"/>
          </p:cNvSpPr>
          <p:nvPr/>
        </p:nvSpPr>
        <p:spPr bwMode="auto">
          <a:xfrm>
            <a:off x="5214699" y="1949670"/>
            <a:ext cx="435599" cy="368962"/>
          </a:xfrm>
          <a:prstGeom prst="rect">
            <a:avLst/>
          </a:prstGeom>
          <a:noFill/>
          <a:ln w="9525">
            <a:noFill/>
            <a:miter lim="800000"/>
          </a:ln>
        </p:spPr>
        <p:txBody>
          <a:bodyPr wrap="none" lIns="91074" tIns="45537" rIns="91074" bIns="45537">
            <a:spAutoFit/>
          </a:bodyPr>
          <a:lstStyle/>
          <a:p>
            <a:r>
              <a:rPr kumimoji="1" lang="en-US" altLang="zh-CN" sz="1800" u="none" dirty="0">
                <a:solidFill>
                  <a:srgbClr val="333399"/>
                </a:solidFill>
                <a:latin typeface="Arial" panose="020B0604020202020204" pitchFamily="34" charset="0"/>
                <a:ea typeface="黑体" panose="02010609060101010101" pitchFamily="2" charset="-122"/>
              </a:rPr>
              <a:t>R</a:t>
            </a:r>
            <a:r>
              <a:rPr kumimoji="1" lang="en-US" altLang="zh-CN" sz="1800" u="none" baseline="-25000" dirty="0">
                <a:solidFill>
                  <a:srgbClr val="333399"/>
                </a:solidFill>
                <a:latin typeface="Arial" panose="020B0604020202020204" pitchFamily="34" charset="0"/>
                <a:ea typeface="黑体" panose="02010609060101010101" pitchFamily="2" charset="-122"/>
              </a:rPr>
              <a:t>6</a:t>
            </a:r>
          </a:p>
        </p:txBody>
      </p:sp>
      <p:sp>
        <p:nvSpPr>
          <p:cNvPr id="113" name="Text Box 110"/>
          <p:cNvSpPr txBox="1">
            <a:spLocks noChangeArrowheads="1"/>
          </p:cNvSpPr>
          <p:nvPr/>
        </p:nvSpPr>
        <p:spPr bwMode="auto">
          <a:xfrm>
            <a:off x="4644787" y="2399595"/>
            <a:ext cx="435599" cy="368962"/>
          </a:xfrm>
          <a:prstGeom prst="rect">
            <a:avLst/>
          </a:prstGeom>
          <a:noFill/>
          <a:ln w="9525">
            <a:noFill/>
            <a:miter lim="800000"/>
          </a:ln>
        </p:spPr>
        <p:txBody>
          <a:bodyPr wrap="none" lIns="91074" tIns="45537" rIns="91074" bIns="45537">
            <a:spAutoFit/>
          </a:bodyPr>
          <a:lstStyle/>
          <a:p>
            <a:r>
              <a:rPr kumimoji="1" lang="en-US" altLang="zh-CN" sz="1800" u="none" dirty="0">
                <a:solidFill>
                  <a:srgbClr val="333399"/>
                </a:solidFill>
                <a:latin typeface="Arial" panose="020B0604020202020204" pitchFamily="34" charset="0"/>
                <a:ea typeface="黑体" panose="02010609060101010101" pitchFamily="2" charset="-122"/>
              </a:rPr>
              <a:t>R</a:t>
            </a:r>
            <a:r>
              <a:rPr kumimoji="1" lang="en-US" altLang="zh-CN" sz="1800" u="none" baseline="-25000" dirty="0">
                <a:solidFill>
                  <a:srgbClr val="333399"/>
                </a:solidFill>
                <a:latin typeface="Arial" panose="020B0604020202020204" pitchFamily="34" charset="0"/>
                <a:ea typeface="黑体" panose="02010609060101010101" pitchFamily="2" charset="-122"/>
              </a:rPr>
              <a:t>5</a:t>
            </a:r>
          </a:p>
        </p:txBody>
      </p:sp>
      <p:sp>
        <p:nvSpPr>
          <p:cNvPr id="114" name="Text Box 111"/>
          <p:cNvSpPr txBox="1">
            <a:spLocks noChangeArrowheads="1"/>
          </p:cNvSpPr>
          <p:nvPr/>
        </p:nvSpPr>
        <p:spPr bwMode="auto">
          <a:xfrm>
            <a:off x="4381994" y="2953711"/>
            <a:ext cx="435599" cy="368962"/>
          </a:xfrm>
          <a:prstGeom prst="rect">
            <a:avLst/>
          </a:prstGeom>
          <a:noFill/>
          <a:ln w="9525">
            <a:noFill/>
            <a:miter lim="800000"/>
          </a:ln>
        </p:spPr>
        <p:txBody>
          <a:bodyPr wrap="none" lIns="91074" tIns="45537" rIns="91074" bIns="45537">
            <a:spAutoFit/>
          </a:bodyPr>
          <a:lstStyle/>
          <a:p>
            <a:r>
              <a:rPr kumimoji="1" lang="en-US" altLang="zh-CN" sz="1800" u="none" dirty="0">
                <a:solidFill>
                  <a:srgbClr val="333399"/>
                </a:solidFill>
                <a:latin typeface="Arial" panose="020B0604020202020204" pitchFamily="34" charset="0"/>
                <a:ea typeface="黑体" panose="02010609060101010101" pitchFamily="2" charset="-122"/>
              </a:rPr>
              <a:t>R</a:t>
            </a:r>
            <a:r>
              <a:rPr kumimoji="1" lang="en-US" altLang="zh-CN" sz="1800" u="none" baseline="-25000" dirty="0">
                <a:solidFill>
                  <a:srgbClr val="333399"/>
                </a:solidFill>
                <a:latin typeface="Arial" panose="020B0604020202020204" pitchFamily="34" charset="0"/>
                <a:ea typeface="黑体" panose="02010609060101010101" pitchFamily="2" charset="-122"/>
              </a:rPr>
              <a:t>4</a:t>
            </a:r>
          </a:p>
        </p:txBody>
      </p:sp>
      <p:sp>
        <p:nvSpPr>
          <p:cNvPr id="115" name="Text Box 112"/>
          <p:cNvSpPr txBox="1">
            <a:spLocks noChangeArrowheads="1"/>
          </p:cNvSpPr>
          <p:nvPr/>
        </p:nvSpPr>
        <p:spPr bwMode="auto">
          <a:xfrm>
            <a:off x="3121855" y="2083859"/>
            <a:ext cx="435599" cy="368962"/>
          </a:xfrm>
          <a:prstGeom prst="rect">
            <a:avLst/>
          </a:prstGeom>
          <a:noFill/>
          <a:ln w="9525">
            <a:noFill/>
            <a:miter lim="800000"/>
          </a:ln>
        </p:spPr>
        <p:txBody>
          <a:bodyPr wrap="none" lIns="91074" tIns="45537" rIns="91074" bIns="45537">
            <a:spAutoFit/>
          </a:bodyPr>
          <a:lstStyle/>
          <a:p>
            <a:r>
              <a:rPr kumimoji="1" lang="en-US" altLang="zh-CN" sz="1800" u="none" dirty="0">
                <a:solidFill>
                  <a:srgbClr val="333399"/>
                </a:solidFill>
                <a:latin typeface="Arial" panose="020B0604020202020204" pitchFamily="34" charset="0"/>
                <a:ea typeface="黑体" panose="02010609060101010101" pitchFamily="2" charset="-122"/>
              </a:rPr>
              <a:t>R</a:t>
            </a:r>
            <a:r>
              <a:rPr kumimoji="1" lang="en-US" altLang="zh-CN" sz="1800" u="none" baseline="-25000" dirty="0">
                <a:solidFill>
                  <a:srgbClr val="333399"/>
                </a:solidFill>
                <a:latin typeface="Arial" panose="020B0604020202020204" pitchFamily="34" charset="0"/>
                <a:ea typeface="黑体" panose="02010609060101010101" pitchFamily="2" charset="-122"/>
              </a:rPr>
              <a:t>3</a:t>
            </a:r>
          </a:p>
        </p:txBody>
      </p:sp>
      <p:sp>
        <p:nvSpPr>
          <p:cNvPr id="116" name="Text Box 113"/>
          <p:cNvSpPr txBox="1">
            <a:spLocks noChangeArrowheads="1"/>
          </p:cNvSpPr>
          <p:nvPr/>
        </p:nvSpPr>
        <p:spPr bwMode="auto">
          <a:xfrm>
            <a:off x="756718" y="3046854"/>
            <a:ext cx="435599" cy="368962"/>
          </a:xfrm>
          <a:prstGeom prst="rect">
            <a:avLst/>
          </a:prstGeom>
          <a:noFill/>
          <a:ln w="9525">
            <a:noFill/>
            <a:miter lim="800000"/>
          </a:ln>
        </p:spPr>
        <p:txBody>
          <a:bodyPr wrap="none" lIns="91074" tIns="45537" rIns="91074" bIns="45537">
            <a:spAutoFit/>
          </a:bodyPr>
          <a:lstStyle/>
          <a:p>
            <a:r>
              <a:rPr kumimoji="1" lang="en-US" altLang="zh-CN" sz="1800" u="none" dirty="0">
                <a:solidFill>
                  <a:srgbClr val="333399"/>
                </a:solidFill>
                <a:latin typeface="Arial" panose="020B0604020202020204" pitchFamily="34" charset="0"/>
                <a:ea typeface="黑体" panose="02010609060101010101" pitchFamily="2" charset="-122"/>
              </a:rPr>
              <a:t>R</a:t>
            </a:r>
            <a:r>
              <a:rPr kumimoji="1" lang="en-US" altLang="zh-CN" sz="1800" u="none" baseline="-25000" dirty="0">
                <a:solidFill>
                  <a:srgbClr val="333399"/>
                </a:solidFill>
                <a:latin typeface="Arial" panose="020B0604020202020204" pitchFamily="34" charset="0"/>
                <a:ea typeface="黑体" panose="02010609060101010101" pitchFamily="2" charset="-122"/>
              </a:rPr>
              <a:t>2</a:t>
            </a:r>
          </a:p>
        </p:txBody>
      </p:sp>
      <p:sp>
        <p:nvSpPr>
          <p:cNvPr id="117" name="Text Box 114"/>
          <p:cNvSpPr txBox="1">
            <a:spLocks noChangeArrowheads="1"/>
          </p:cNvSpPr>
          <p:nvPr/>
        </p:nvSpPr>
        <p:spPr bwMode="auto">
          <a:xfrm>
            <a:off x="1483357" y="1854950"/>
            <a:ext cx="435599" cy="368962"/>
          </a:xfrm>
          <a:prstGeom prst="rect">
            <a:avLst/>
          </a:prstGeom>
          <a:noFill/>
          <a:ln w="9525">
            <a:noFill/>
            <a:miter lim="800000"/>
          </a:ln>
        </p:spPr>
        <p:txBody>
          <a:bodyPr wrap="none" lIns="91074" tIns="45537" rIns="91074" bIns="45537">
            <a:spAutoFit/>
          </a:bodyPr>
          <a:lstStyle/>
          <a:p>
            <a:r>
              <a:rPr kumimoji="1" lang="en-US" altLang="zh-CN" sz="1800" u="none" dirty="0">
                <a:solidFill>
                  <a:srgbClr val="333399"/>
                </a:solidFill>
                <a:latin typeface="Arial" panose="020B0604020202020204" pitchFamily="34" charset="0"/>
                <a:ea typeface="黑体" panose="02010609060101010101" pitchFamily="2" charset="-122"/>
              </a:rPr>
              <a:t>R</a:t>
            </a:r>
            <a:r>
              <a:rPr kumimoji="1" lang="en-US" altLang="zh-CN" sz="1800" u="none" baseline="-25000" dirty="0">
                <a:solidFill>
                  <a:srgbClr val="333399"/>
                </a:solidFill>
                <a:latin typeface="Arial" panose="020B0604020202020204" pitchFamily="34" charset="0"/>
                <a:ea typeface="黑体" panose="02010609060101010101" pitchFamily="2" charset="-122"/>
              </a:rPr>
              <a:t>1</a:t>
            </a:r>
          </a:p>
        </p:txBody>
      </p:sp>
      <p:sp>
        <p:nvSpPr>
          <p:cNvPr id="118" name="Text Box 115"/>
          <p:cNvSpPr txBox="1">
            <a:spLocks noChangeArrowheads="1"/>
          </p:cNvSpPr>
          <p:nvPr/>
        </p:nvSpPr>
        <p:spPr bwMode="auto">
          <a:xfrm>
            <a:off x="7418361" y="3588341"/>
            <a:ext cx="565441"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333399"/>
                </a:solidFill>
                <a:latin typeface="Arial" panose="020B0604020202020204" pitchFamily="34" charset="0"/>
                <a:ea typeface="黑体" panose="02010609060101010101" pitchFamily="2" charset="-122"/>
              </a:rPr>
              <a:t>网</a:t>
            </a:r>
            <a:r>
              <a:rPr kumimoji="1" lang="zh-CN" altLang="en-US" sz="600" u="none" dirty="0">
                <a:solidFill>
                  <a:srgbClr val="333399"/>
                </a:solidFill>
                <a:latin typeface="Arial" panose="020B0604020202020204" pitchFamily="34" charset="0"/>
                <a:ea typeface="黑体" panose="02010609060101010101" pitchFamily="2" charset="-122"/>
              </a:rPr>
              <a:t> </a:t>
            </a:r>
            <a:r>
              <a:rPr kumimoji="1" lang="en-US" altLang="zh-CN" sz="1800" u="none" dirty="0">
                <a:solidFill>
                  <a:srgbClr val="333399"/>
                </a:solidFill>
                <a:latin typeface="Arial" panose="020B0604020202020204" pitchFamily="34" charset="0"/>
                <a:ea typeface="黑体" panose="02010609060101010101" pitchFamily="2" charset="-122"/>
              </a:rPr>
              <a:t>8</a:t>
            </a:r>
          </a:p>
        </p:txBody>
      </p:sp>
      <p:sp>
        <p:nvSpPr>
          <p:cNvPr id="119" name="Text Box 116"/>
          <p:cNvSpPr txBox="1">
            <a:spLocks noChangeArrowheads="1"/>
          </p:cNvSpPr>
          <p:nvPr/>
        </p:nvSpPr>
        <p:spPr bwMode="auto">
          <a:xfrm>
            <a:off x="7495933" y="2020712"/>
            <a:ext cx="565441"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333399"/>
                </a:solidFill>
                <a:latin typeface="Arial" panose="020B0604020202020204" pitchFamily="34" charset="0"/>
                <a:ea typeface="黑体" panose="02010609060101010101" pitchFamily="2" charset="-122"/>
              </a:rPr>
              <a:t>网</a:t>
            </a:r>
            <a:r>
              <a:rPr kumimoji="1" lang="zh-CN" altLang="en-US" sz="600" u="none" dirty="0">
                <a:solidFill>
                  <a:srgbClr val="333399"/>
                </a:solidFill>
                <a:latin typeface="Arial" panose="020B0604020202020204" pitchFamily="34" charset="0"/>
                <a:ea typeface="黑体" panose="02010609060101010101" pitchFamily="2" charset="-122"/>
              </a:rPr>
              <a:t> </a:t>
            </a:r>
            <a:r>
              <a:rPr kumimoji="1" lang="en-US" altLang="zh-CN" sz="1800" u="none" dirty="0">
                <a:solidFill>
                  <a:srgbClr val="333399"/>
                </a:solidFill>
                <a:latin typeface="Arial" panose="020B0604020202020204" pitchFamily="34" charset="0"/>
                <a:ea typeface="黑体" panose="02010609060101010101" pitchFamily="2" charset="-122"/>
              </a:rPr>
              <a:t>6</a:t>
            </a:r>
          </a:p>
        </p:txBody>
      </p:sp>
      <p:sp>
        <p:nvSpPr>
          <p:cNvPr id="120" name="Text Box 117"/>
          <p:cNvSpPr txBox="1">
            <a:spLocks noChangeArrowheads="1"/>
          </p:cNvSpPr>
          <p:nvPr/>
        </p:nvSpPr>
        <p:spPr bwMode="auto">
          <a:xfrm>
            <a:off x="1630584" y="3624651"/>
            <a:ext cx="570251"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333399"/>
                </a:solidFill>
                <a:latin typeface="Arial" panose="020B0604020202020204" pitchFamily="34" charset="0"/>
                <a:ea typeface="黑体" panose="02010609060101010101" pitchFamily="2" charset="-122"/>
              </a:rPr>
              <a:t>网</a:t>
            </a:r>
            <a:r>
              <a:rPr kumimoji="1" lang="zh-CN" altLang="en-US" sz="700" u="none" dirty="0">
                <a:solidFill>
                  <a:srgbClr val="333399"/>
                </a:solidFill>
                <a:latin typeface="Arial" panose="020B0604020202020204" pitchFamily="34" charset="0"/>
                <a:ea typeface="黑体" panose="02010609060101010101" pitchFamily="2" charset="-122"/>
              </a:rPr>
              <a:t> </a:t>
            </a:r>
            <a:r>
              <a:rPr kumimoji="1" lang="en-US" altLang="zh-CN" sz="1800" u="none" dirty="0">
                <a:solidFill>
                  <a:srgbClr val="333399"/>
                </a:solidFill>
                <a:latin typeface="Arial" panose="020B0604020202020204" pitchFamily="34" charset="0"/>
                <a:ea typeface="黑体" panose="02010609060101010101" pitchFamily="2" charset="-122"/>
              </a:rPr>
              <a:t>3</a:t>
            </a:r>
          </a:p>
        </p:txBody>
      </p:sp>
      <p:sp>
        <p:nvSpPr>
          <p:cNvPr id="121" name="Text Box 118"/>
          <p:cNvSpPr txBox="1">
            <a:spLocks noChangeArrowheads="1"/>
          </p:cNvSpPr>
          <p:nvPr/>
        </p:nvSpPr>
        <p:spPr bwMode="auto">
          <a:xfrm>
            <a:off x="2339808" y="2944239"/>
            <a:ext cx="570251"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333399"/>
                </a:solidFill>
                <a:latin typeface="Arial" panose="020B0604020202020204" pitchFamily="34" charset="0"/>
                <a:ea typeface="黑体" panose="02010609060101010101" pitchFamily="2" charset="-122"/>
              </a:rPr>
              <a:t>网</a:t>
            </a:r>
            <a:r>
              <a:rPr kumimoji="1" lang="zh-CN" altLang="en-US" sz="700" u="none" dirty="0">
                <a:solidFill>
                  <a:srgbClr val="333399"/>
                </a:solidFill>
                <a:latin typeface="Arial" panose="020B0604020202020204" pitchFamily="34" charset="0"/>
                <a:ea typeface="黑体" panose="02010609060101010101" pitchFamily="2" charset="-122"/>
              </a:rPr>
              <a:t> </a:t>
            </a:r>
            <a:r>
              <a:rPr kumimoji="1" lang="en-US" altLang="zh-CN" sz="1800" u="none" dirty="0">
                <a:solidFill>
                  <a:srgbClr val="333399"/>
                </a:solidFill>
                <a:latin typeface="Arial" panose="020B0604020202020204" pitchFamily="34" charset="0"/>
                <a:ea typeface="黑体" panose="02010609060101010101" pitchFamily="2" charset="-122"/>
              </a:rPr>
              <a:t>2</a:t>
            </a:r>
          </a:p>
        </p:txBody>
      </p:sp>
      <p:sp>
        <p:nvSpPr>
          <p:cNvPr id="122" name="Text Box 119"/>
          <p:cNvSpPr txBox="1">
            <a:spLocks noChangeArrowheads="1"/>
          </p:cNvSpPr>
          <p:nvPr/>
        </p:nvSpPr>
        <p:spPr bwMode="auto">
          <a:xfrm>
            <a:off x="750385" y="2443798"/>
            <a:ext cx="573457"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333399"/>
                </a:solidFill>
                <a:latin typeface="Arial" panose="020B0604020202020204" pitchFamily="34" charset="0"/>
                <a:ea typeface="黑体" panose="02010609060101010101" pitchFamily="2" charset="-122"/>
              </a:rPr>
              <a:t>网</a:t>
            </a:r>
            <a:r>
              <a:rPr kumimoji="1" lang="zh-CN" altLang="en-US" sz="800" u="none" dirty="0">
                <a:solidFill>
                  <a:srgbClr val="333399"/>
                </a:solidFill>
                <a:latin typeface="Arial" panose="020B0604020202020204" pitchFamily="34" charset="0"/>
                <a:ea typeface="黑体" panose="02010609060101010101" pitchFamily="2" charset="-122"/>
              </a:rPr>
              <a:t> </a:t>
            </a:r>
            <a:r>
              <a:rPr kumimoji="1" lang="en-US" altLang="zh-CN" sz="1800" u="none" dirty="0">
                <a:solidFill>
                  <a:srgbClr val="333399"/>
                </a:solidFill>
                <a:latin typeface="Arial" panose="020B0604020202020204" pitchFamily="34" charset="0"/>
                <a:ea typeface="黑体" panose="02010609060101010101" pitchFamily="2" charset="-122"/>
              </a:rPr>
              <a:t>1</a:t>
            </a:r>
          </a:p>
        </p:txBody>
      </p:sp>
      <p:sp>
        <p:nvSpPr>
          <p:cNvPr id="123" name="Text Box 120"/>
          <p:cNvSpPr txBox="1">
            <a:spLocks noChangeArrowheads="1"/>
          </p:cNvSpPr>
          <p:nvPr/>
        </p:nvSpPr>
        <p:spPr bwMode="auto">
          <a:xfrm>
            <a:off x="6986178" y="2852676"/>
            <a:ext cx="562235"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333399"/>
                </a:solidFill>
                <a:latin typeface="Arial" panose="020B0604020202020204" pitchFamily="34" charset="0"/>
                <a:ea typeface="黑体" panose="02010609060101010101" pitchFamily="2" charset="-122"/>
              </a:rPr>
              <a:t>网</a:t>
            </a:r>
            <a:r>
              <a:rPr kumimoji="1" lang="zh-CN" altLang="en-US" sz="500" u="none" dirty="0">
                <a:solidFill>
                  <a:srgbClr val="333399"/>
                </a:solidFill>
                <a:latin typeface="Arial" panose="020B0604020202020204" pitchFamily="34" charset="0"/>
                <a:ea typeface="黑体" panose="02010609060101010101" pitchFamily="2" charset="-122"/>
              </a:rPr>
              <a:t> </a:t>
            </a:r>
            <a:r>
              <a:rPr kumimoji="1" lang="en-US" altLang="zh-CN" sz="1800" u="none" dirty="0">
                <a:solidFill>
                  <a:srgbClr val="333399"/>
                </a:solidFill>
                <a:latin typeface="Arial" panose="020B0604020202020204" pitchFamily="34" charset="0"/>
                <a:ea typeface="黑体" panose="02010609060101010101" pitchFamily="2" charset="-122"/>
              </a:rPr>
              <a:t>7</a:t>
            </a:r>
          </a:p>
        </p:txBody>
      </p:sp>
      <p:sp>
        <p:nvSpPr>
          <p:cNvPr id="124" name="Oval 121"/>
          <p:cNvSpPr>
            <a:spLocks noChangeArrowheads="1"/>
          </p:cNvSpPr>
          <p:nvPr/>
        </p:nvSpPr>
        <p:spPr bwMode="auto">
          <a:xfrm>
            <a:off x="3341904" y="3525194"/>
            <a:ext cx="3113938" cy="1034036"/>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lIns="91074" tIns="45537" rIns="91074" bIns="45537" anchor="ctr"/>
          <a:lstStyle/>
          <a:p>
            <a:pPr>
              <a:defRPr/>
            </a:pPr>
            <a:endParaRPr lang="zh-CN" altLang="en-US" sz="2400" u="none" dirty="0">
              <a:ea typeface="黑体" panose="02010609060101010101" pitchFamily="2" charset="-122"/>
            </a:endParaRPr>
          </a:p>
        </p:txBody>
      </p:sp>
      <p:sp>
        <p:nvSpPr>
          <p:cNvPr id="125" name="Text Box 122"/>
          <p:cNvSpPr txBox="1">
            <a:spLocks noChangeArrowheads="1"/>
          </p:cNvSpPr>
          <p:nvPr/>
        </p:nvSpPr>
        <p:spPr bwMode="auto">
          <a:xfrm>
            <a:off x="4128699" y="4519762"/>
            <a:ext cx="1552891" cy="399740"/>
          </a:xfrm>
          <a:prstGeom prst="rect">
            <a:avLst/>
          </a:prstGeom>
          <a:noFill/>
          <a:ln w="9525">
            <a:noFill/>
            <a:miter lim="800000"/>
          </a:ln>
        </p:spPr>
        <p:txBody>
          <a:bodyPr wrap="none" lIns="91074" tIns="45537" rIns="91074" bIns="45537">
            <a:spAutoFit/>
          </a:bodyPr>
          <a:lstStyle/>
          <a:p>
            <a:r>
              <a:rPr kumimoji="1" lang="zh-CN" altLang="en-US" sz="2000" u="none" dirty="0">
                <a:solidFill>
                  <a:srgbClr val="333399"/>
                </a:solidFill>
                <a:latin typeface="Arial" panose="020B0604020202020204" pitchFamily="34" charset="0"/>
                <a:ea typeface="黑体" panose="02010609060101010101" pitchFamily="2" charset="-122"/>
              </a:rPr>
              <a:t>区域 </a:t>
            </a:r>
            <a:r>
              <a:rPr kumimoji="1" lang="en-US" altLang="zh-CN" sz="2000" u="none" dirty="0">
                <a:solidFill>
                  <a:srgbClr val="333399"/>
                </a:solidFill>
                <a:latin typeface="Arial" panose="020B0604020202020204" pitchFamily="34" charset="0"/>
                <a:ea typeface="黑体" panose="02010609060101010101" pitchFamily="2" charset="-122"/>
              </a:rPr>
              <a:t>0.0.0.2</a:t>
            </a:r>
          </a:p>
        </p:txBody>
      </p:sp>
      <p:sp>
        <p:nvSpPr>
          <p:cNvPr id="126" name="Line 123"/>
          <p:cNvSpPr>
            <a:spLocks noChangeShapeType="1"/>
          </p:cNvSpPr>
          <p:nvPr/>
        </p:nvSpPr>
        <p:spPr bwMode="auto">
          <a:xfrm>
            <a:off x="4861671" y="3439944"/>
            <a:ext cx="910276" cy="517807"/>
          </a:xfrm>
          <a:prstGeom prst="line">
            <a:avLst/>
          </a:prstGeom>
          <a:noFill/>
          <a:ln w="19050">
            <a:solidFill>
              <a:srgbClr val="333399"/>
            </a:solidFill>
            <a:round/>
          </a:ln>
        </p:spPr>
        <p:txBody>
          <a:bodyPr lIns="91074" tIns="45537" rIns="91074" bIns="45537"/>
          <a:lstStyle/>
          <a:p>
            <a:endParaRPr lang="zh-CN" altLang="en-US" sz="2400" u="none" dirty="0">
              <a:ea typeface="黑体" panose="02010609060101010101" pitchFamily="2" charset="-122"/>
            </a:endParaRPr>
          </a:p>
        </p:txBody>
      </p:sp>
      <p:sp>
        <p:nvSpPr>
          <p:cNvPr id="127" name="Line 124"/>
          <p:cNvSpPr>
            <a:spLocks noChangeShapeType="1"/>
          </p:cNvSpPr>
          <p:nvPr/>
        </p:nvSpPr>
        <p:spPr bwMode="auto">
          <a:xfrm flipV="1">
            <a:off x="5013647" y="4043000"/>
            <a:ext cx="834288" cy="258904"/>
          </a:xfrm>
          <a:prstGeom prst="line">
            <a:avLst/>
          </a:prstGeom>
          <a:noFill/>
          <a:ln w="19050">
            <a:solidFill>
              <a:srgbClr val="333399"/>
            </a:solidFill>
            <a:round/>
          </a:ln>
        </p:spPr>
        <p:txBody>
          <a:bodyPr lIns="91074" tIns="45537" rIns="91074" bIns="45537"/>
          <a:lstStyle/>
          <a:p>
            <a:endParaRPr lang="zh-CN" altLang="en-US" sz="2400" u="none" dirty="0">
              <a:ea typeface="黑体" panose="02010609060101010101" pitchFamily="2" charset="-122"/>
            </a:endParaRPr>
          </a:p>
        </p:txBody>
      </p:sp>
      <p:grpSp>
        <p:nvGrpSpPr>
          <p:cNvPr id="128" name="Group 125"/>
          <p:cNvGrpSpPr/>
          <p:nvPr/>
        </p:nvGrpSpPr>
        <p:grpSpPr bwMode="auto">
          <a:xfrm>
            <a:off x="5545566" y="3697270"/>
            <a:ext cx="682311" cy="604634"/>
            <a:chOff x="2949" y="196"/>
            <a:chExt cx="941" cy="598"/>
          </a:xfrm>
        </p:grpSpPr>
        <p:sp>
          <p:nvSpPr>
            <p:cNvPr id="129" name="Oval 126"/>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30" name="Oval 127"/>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31" name="Oval 128"/>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32" name="Oval 129"/>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33" name="Oval 130"/>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34" name="Oval 131"/>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35" name="Oval 132"/>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36" name="Oval 133"/>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37" name="Freeform 13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sp>
          <p:nvSpPr>
            <p:cNvPr id="138" name="Freeform 13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sp>
          <p:nvSpPr>
            <p:cNvPr id="139" name="Freeform 13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grpSp>
      <p:sp>
        <p:nvSpPr>
          <p:cNvPr id="140" name="Text Box 137"/>
          <p:cNvSpPr txBox="1">
            <a:spLocks noChangeArrowheads="1"/>
          </p:cNvSpPr>
          <p:nvPr/>
        </p:nvSpPr>
        <p:spPr bwMode="auto">
          <a:xfrm>
            <a:off x="5572478" y="3743052"/>
            <a:ext cx="608723"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333399"/>
                </a:solidFill>
                <a:latin typeface="Arial" panose="020B0604020202020204" pitchFamily="34" charset="0"/>
                <a:ea typeface="黑体" panose="02010609060101010101" pitchFamily="2" charset="-122"/>
              </a:rPr>
              <a:t>网 </a:t>
            </a:r>
            <a:r>
              <a:rPr kumimoji="1" lang="en-US" altLang="zh-CN" sz="1800" u="none" dirty="0">
                <a:solidFill>
                  <a:srgbClr val="333399"/>
                </a:solidFill>
                <a:latin typeface="Arial" panose="020B0604020202020204" pitchFamily="34" charset="0"/>
                <a:ea typeface="黑体" panose="02010609060101010101" pitchFamily="2" charset="-122"/>
              </a:rPr>
              <a:t>4</a:t>
            </a:r>
          </a:p>
        </p:txBody>
      </p:sp>
      <p:sp>
        <p:nvSpPr>
          <p:cNvPr id="141" name="Line 138"/>
          <p:cNvSpPr>
            <a:spLocks noChangeShapeType="1"/>
          </p:cNvSpPr>
          <p:nvPr/>
        </p:nvSpPr>
        <p:spPr bwMode="auto">
          <a:xfrm>
            <a:off x="3948227" y="4126671"/>
            <a:ext cx="913444" cy="175233"/>
          </a:xfrm>
          <a:prstGeom prst="line">
            <a:avLst/>
          </a:prstGeom>
          <a:noFill/>
          <a:ln w="19050">
            <a:solidFill>
              <a:srgbClr val="333399"/>
            </a:solidFill>
            <a:round/>
          </a:ln>
        </p:spPr>
        <p:txBody>
          <a:bodyPr lIns="91074" tIns="45537" rIns="91074" bIns="45537"/>
          <a:lstStyle/>
          <a:p>
            <a:endParaRPr lang="zh-CN" altLang="en-US" sz="2400" u="none" dirty="0">
              <a:ea typeface="黑体" panose="02010609060101010101" pitchFamily="2" charset="-122"/>
            </a:endParaRPr>
          </a:p>
        </p:txBody>
      </p:sp>
      <p:grpSp>
        <p:nvGrpSpPr>
          <p:cNvPr id="142" name="Group 139"/>
          <p:cNvGrpSpPr/>
          <p:nvPr/>
        </p:nvGrpSpPr>
        <p:grpSpPr bwMode="auto">
          <a:xfrm>
            <a:off x="3645857" y="3782519"/>
            <a:ext cx="683895" cy="604634"/>
            <a:chOff x="2949" y="196"/>
            <a:chExt cx="941" cy="598"/>
          </a:xfrm>
        </p:grpSpPr>
        <p:sp>
          <p:nvSpPr>
            <p:cNvPr id="143" name="Oval 140"/>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44" name="Oval 141"/>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45" name="Oval 142"/>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46" name="Oval 143"/>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47" name="Oval 144"/>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48" name="Oval 145"/>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49" name="Oval 146"/>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50" name="Oval 147"/>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ea typeface="黑体" panose="02010609060101010101" pitchFamily="2" charset="-122"/>
              </a:endParaRPr>
            </a:p>
          </p:txBody>
        </p:sp>
        <p:sp>
          <p:nvSpPr>
            <p:cNvPr id="15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sp>
          <p:nvSpPr>
            <p:cNvPr id="15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sp>
          <p:nvSpPr>
            <p:cNvPr id="15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ea typeface="黑体" panose="02010609060101010101" pitchFamily="2" charset="-122"/>
              </a:endParaRPr>
            </a:p>
          </p:txBody>
        </p:sp>
      </p:grpSp>
      <p:sp>
        <p:nvSpPr>
          <p:cNvPr id="154" name="Text Box 151"/>
          <p:cNvSpPr txBox="1">
            <a:spLocks noChangeArrowheads="1"/>
          </p:cNvSpPr>
          <p:nvPr/>
        </p:nvSpPr>
        <p:spPr bwMode="auto">
          <a:xfrm>
            <a:off x="3636359" y="3894604"/>
            <a:ext cx="570251"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333399"/>
                </a:solidFill>
                <a:latin typeface="Arial" panose="020B0604020202020204" pitchFamily="34" charset="0"/>
                <a:ea typeface="黑体" panose="02010609060101010101" pitchFamily="2" charset="-122"/>
              </a:rPr>
              <a:t>网</a:t>
            </a:r>
            <a:r>
              <a:rPr kumimoji="1" lang="zh-CN" altLang="en-US" sz="700" u="none" dirty="0">
                <a:solidFill>
                  <a:srgbClr val="333399"/>
                </a:solidFill>
                <a:latin typeface="Arial" panose="020B0604020202020204" pitchFamily="34" charset="0"/>
                <a:ea typeface="黑体" panose="02010609060101010101" pitchFamily="2" charset="-122"/>
              </a:rPr>
              <a:t> </a:t>
            </a:r>
            <a:r>
              <a:rPr kumimoji="1" lang="en-US" altLang="zh-CN" sz="1800" u="none" dirty="0">
                <a:solidFill>
                  <a:srgbClr val="333399"/>
                </a:solidFill>
                <a:latin typeface="Arial" panose="020B0604020202020204" pitchFamily="34" charset="0"/>
                <a:ea typeface="黑体" panose="02010609060101010101" pitchFamily="2" charset="-122"/>
              </a:rPr>
              <a:t>5</a:t>
            </a:r>
          </a:p>
        </p:txBody>
      </p:sp>
      <p:pic>
        <p:nvPicPr>
          <p:cNvPr id="155" name="Picture 152"/>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08110" y="4079311"/>
            <a:ext cx="519254" cy="396248"/>
          </a:xfrm>
          <a:prstGeom prst="rect">
            <a:avLst/>
          </a:prstGeom>
          <a:noFill/>
          <a:ln w="12699">
            <a:noFill/>
            <a:miter lim="800000"/>
            <a:headEnd/>
            <a:tailEnd/>
          </a:ln>
        </p:spPr>
      </p:pic>
      <p:sp>
        <p:nvSpPr>
          <p:cNvPr id="156" name="Text Box 153"/>
          <p:cNvSpPr txBox="1">
            <a:spLocks noChangeArrowheads="1"/>
          </p:cNvSpPr>
          <p:nvPr/>
        </p:nvSpPr>
        <p:spPr bwMode="auto">
          <a:xfrm>
            <a:off x="4415240" y="3768310"/>
            <a:ext cx="435599" cy="368962"/>
          </a:xfrm>
          <a:prstGeom prst="rect">
            <a:avLst/>
          </a:prstGeom>
          <a:noFill/>
          <a:ln w="9525">
            <a:noFill/>
            <a:miter lim="800000"/>
          </a:ln>
        </p:spPr>
        <p:txBody>
          <a:bodyPr wrap="none" lIns="91074" tIns="45537" rIns="91074" bIns="45537">
            <a:spAutoFit/>
          </a:bodyPr>
          <a:lstStyle/>
          <a:p>
            <a:r>
              <a:rPr kumimoji="1" lang="en-US" altLang="zh-CN" sz="1800" u="none" dirty="0">
                <a:solidFill>
                  <a:srgbClr val="333399"/>
                </a:solidFill>
                <a:latin typeface="Arial" panose="020B0604020202020204" pitchFamily="34" charset="0"/>
                <a:ea typeface="黑体" panose="02010609060101010101" pitchFamily="2" charset="-122"/>
              </a:rPr>
              <a:t>R</a:t>
            </a:r>
            <a:r>
              <a:rPr kumimoji="1" lang="en-US" altLang="zh-CN" sz="1800" u="none" baseline="-25000" dirty="0">
                <a:solidFill>
                  <a:srgbClr val="333399"/>
                </a:solidFill>
                <a:latin typeface="Arial" panose="020B0604020202020204" pitchFamily="34" charset="0"/>
                <a:ea typeface="黑体" panose="02010609060101010101" pitchFamily="2" charset="-122"/>
              </a:rPr>
              <a:t>8</a:t>
            </a:r>
          </a:p>
        </p:txBody>
      </p:sp>
      <p:pic>
        <p:nvPicPr>
          <p:cNvPr id="157" name="Picture 154"/>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44787" y="3307336"/>
            <a:ext cx="519254" cy="312579"/>
          </a:xfrm>
          <a:prstGeom prst="rect">
            <a:avLst/>
          </a:prstGeom>
          <a:noFill/>
          <a:ln w="12699">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标题 1"/>
          <p:cNvSpPr>
            <a:spLocks noGrp="1"/>
          </p:cNvSpPr>
          <p:nvPr>
            <p:ph type="title" idx="4294967295"/>
          </p:nvPr>
        </p:nvSpPr>
        <p:spPr>
          <a:xfrm>
            <a:off x="328613" y="773113"/>
            <a:ext cx="7815262" cy="747712"/>
          </a:xfrm>
        </p:spPr>
        <p:txBody>
          <a:bodyPr/>
          <a:lstStyle/>
          <a:p>
            <a:pPr algn="l">
              <a:defRPr/>
            </a:pPr>
            <a:r>
              <a:rPr lang="zh-CN" altLang="en-US" sz="2400" dirty="0" smtClean="0">
                <a:solidFill>
                  <a:srgbClr val="007D7A"/>
                </a:solidFill>
                <a:latin typeface="Times New Roman" pitchFamily="18" charset="0"/>
                <a:ea typeface="+mn-ea"/>
                <a:cs typeface="Times New Roman" pitchFamily="18" charset="0"/>
              </a:rPr>
              <a:t>划分区域</a:t>
            </a:r>
          </a:p>
        </p:txBody>
      </p:sp>
      <p:sp>
        <p:nvSpPr>
          <p:cNvPr id="378882" name="内容占位符 2"/>
          <p:cNvSpPr>
            <a:spLocks noGrp="1"/>
          </p:cNvSpPr>
          <p:nvPr>
            <p:ph idx="4294967295"/>
          </p:nvPr>
        </p:nvSpPr>
        <p:spPr>
          <a:xfrm>
            <a:off x="395536" y="1475178"/>
            <a:ext cx="6624736" cy="3305175"/>
          </a:xfrm>
        </p:spPr>
        <p:txBody>
          <a:bodyPr/>
          <a:lstStyle/>
          <a:p>
            <a:pPr marL="342900" lvl="1" indent="-342900" eaLnBrk="1" hangingPunct="1">
              <a:lnSpc>
                <a:spcPct val="110000"/>
              </a:lnSpc>
              <a:spcAft>
                <a:spcPts val="0"/>
              </a:spcAft>
              <a:buFont typeface="Arial" panose="020B0604020202020204" pitchFamily="34" charset="0"/>
              <a:buChar char="•"/>
            </a:pPr>
            <a:r>
              <a:rPr lang="zh-CN" altLang="en-US" dirty="0">
                <a:solidFill>
                  <a:srgbClr val="1A3868"/>
                </a:solidFill>
                <a:latin typeface="Times New Roman" pitchFamily="18" charset="0"/>
                <a:cs typeface="Times New Roman" pitchFamily="18" charset="0"/>
              </a:rPr>
              <a:t>划分区域的好处就是将利用</a:t>
            </a:r>
            <a:r>
              <a:rPr lang="zh-CN" altLang="en-US" dirty="0">
                <a:solidFill>
                  <a:srgbClr val="C00000"/>
                </a:solidFill>
                <a:latin typeface="Times New Roman" pitchFamily="18" charset="0"/>
                <a:cs typeface="Times New Roman" pitchFamily="18" charset="0"/>
              </a:rPr>
              <a:t>洪泛法交换链路状态信息的范围</a:t>
            </a:r>
            <a:r>
              <a:rPr lang="zh-CN" altLang="en-US" dirty="0">
                <a:solidFill>
                  <a:srgbClr val="1A3868"/>
                </a:solidFill>
                <a:latin typeface="Times New Roman" pitchFamily="18" charset="0"/>
                <a:cs typeface="Times New Roman" pitchFamily="18" charset="0"/>
              </a:rPr>
              <a:t>局限于每一个区域而不是整个的自治系统，这就减少了整个网络上的通信量。</a:t>
            </a:r>
          </a:p>
          <a:p>
            <a:pPr marL="342900" lvl="1" indent="-342900" eaLnBrk="1" hangingPunct="1">
              <a:lnSpc>
                <a:spcPct val="110000"/>
              </a:lnSpc>
              <a:spcAft>
                <a:spcPts val="0"/>
              </a:spcAft>
              <a:buFont typeface="Arial" panose="020B0604020202020204" pitchFamily="34" charset="0"/>
              <a:buChar char="•"/>
            </a:pPr>
            <a:r>
              <a:rPr lang="zh-CN" altLang="en-US" dirty="0">
                <a:solidFill>
                  <a:srgbClr val="1A3868"/>
                </a:solidFill>
                <a:latin typeface="Times New Roman" pitchFamily="18" charset="0"/>
                <a:cs typeface="Times New Roman" pitchFamily="18" charset="0"/>
              </a:rPr>
              <a:t>在一个区域内部的路由器只知道</a:t>
            </a:r>
            <a:r>
              <a:rPr lang="zh-CN" altLang="en-US" dirty="0">
                <a:solidFill>
                  <a:srgbClr val="C00000"/>
                </a:solidFill>
                <a:latin typeface="Times New Roman" pitchFamily="18" charset="0"/>
                <a:cs typeface="Times New Roman" pitchFamily="18" charset="0"/>
              </a:rPr>
              <a:t>本区域的完整网络拓扑</a:t>
            </a:r>
            <a:r>
              <a:rPr lang="zh-CN" altLang="en-US" dirty="0">
                <a:solidFill>
                  <a:srgbClr val="1A3868"/>
                </a:solidFill>
                <a:latin typeface="Times New Roman" pitchFamily="18" charset="0"/>
                <a:cs typeface="Times New Roman" pitchFamily="18" charset="0"/>
              </a:rPr>
              <a:t>，而不知道其他区域的网络拓扑的情况。</a:t>
            </a:r>
          </a:p>
          <a:p>
            <a:pPr marL="342900" lvl="1" indent="-342900" eaLnBrk="1" hangingPunct="1">
              <a:lnSpc>
                <a:spcPct val="110000"/>
              </a:lnSpc>
              <a:spcAft>
                <a:spcPts val="0"/>
              </a:spcAft>
              <a:buFont typeface="Arial" panose="020B0604020202020204" pitchFamily="34" charset="0"/>
              <a:buChar char="•"/>
            </a:pPr>
            <a:r>
              <a:rPr lang="en-US" altLang="zh-CN" dirty="0">
                <a:solidFill>
                  <a:srgbClr val="1A3868"/>
                </a:solidFill>
                <a:latin typeface="Times New Roman" pitchFamily="18" charset="0"/>
                <a:cs typeface="Times New Roman" pitchFamily="18" charset="0"/>
              </a:rPr>
              <a:t>OSPF </a:t>
            </a:r>
            <a:r>
              <a:rPr lang="zh-CN" altLang="en-US" dirty="0">
                <a:solidFill>
                  <a:srgbClr val="1A3868"/>
                </a:solidFill>
                <a:latin typeface="Times New Roman" pitchFamily="18" charset="0"/>
                <a:cs typeface="Times New Roman" pitchFamily="18" charset="0"/>
              </a:rPr>
              <a:t>使用</a:t>
            </a:r>
            <a:r>
              <a:rPr lang="zh-CN" altLang="en-US" dirty="0">
                <a:solidFill>
                  <a:srgbClr val="C00000"/>
                </a:solidFill>
                <a:latin typeface="Times New Roman" pitchFamily="18" charset="0"/>
                <a:cs typeface="Times New Roman" pitchFamily="18" charset="0"/>
              </a:rPr>
              <a:t>层次结构</a:t>
            </a:r>
            <a:r>
              <a:rPr lang="zh-CN" altLang="en-US" dirty="0">
                <a:solidFill>
                  <a:srgbClr val="1A3868"/>
                </a:solidFill>
                <a:latin typeface="Times New Roman" pitchFamily="18" charset="0"/>
                <a:cs typeface="Times New Roman" pitchFamily="18" charset="0"/>
              </a:rPr>
              <a:t>的区域划分。在上层的区域叫作</a:t>
            </a:r>
            <a:r>
              <a:rPr lang="zh-CN" altLang="en-US" dirty="0">
                <a:solidFill>
                  <a:srgbClr val="C00000"/>
                </a:solidFill>
                <a:latin typeface="Times New Roman" pitchFamily="18" charset="0"/>
                <a:cs typeface="Times New Roman" pitchFamily="18" charset="0"/>
              </a:rPr>
              <a:t>主干区域</a:t>
            </a:r>
            <a:r>
              <a:rPr lang="en-US" altLang="zh-CN" dirty="0">
                <a:solidFill>
                  <a:srgbClr val="1A3868"/>
                </a:solidFill>
                <a:latin typeface="Times New Roman" pitchFamily="18" charset="0"/>
                <a:cs typeface="Times New Roman" pitchFamily="18" charset="0"/>
              </a:rPr>
              <a:t>(backbone area)</a:t>
            </a:r>
            <a:r>
              <a:rPr lang="zh-CN" altLang="en-US" dirty="0">
                <a:solidFill>
                  <a:srgbClr val="1A3868"/>
                </a:solidFill>
                <a:latin typeface="Times New Roman" pitchFamily="18" charset="0"/>
                <a:cs typeface="Times New Roman" pitchFamily="18" charset="0"/>
              </a:rPr>
              <a:t>。主干区域的标识符规定为</a:t>
            </a:r>
            <a:r>
              <a:rPr lang="en-US" altLang="zh-CN" dirty="0">
                <a:solidFill>
                  <a:srgbClr val="1A3868"/>
                </a:solidFill>
                <a:latin typeface="Times New Roman" pitchFamily="18" charset="0"/>
                <a:cs typeface="Times New Roman" pitchFamily="18" charset="0"/>
              </a:rPr>
              <a:t>0.0.0.0</a:t>
            </a:r>
            <a:r>
              <a:rPr lang="zh-CN" altLang="en-US" dirty="0">
                <a:solidFill>
                  <a:srgbClr val="1A3868"/>
                </a:solidFill>
                <a:latin typeface="Times New Roman" pitchFamily="18" charset="0"/>
                <a:cs typeface="Times New Roman" pitchFamily="18" charset="0"/>
              </a:rPr>
              <a:t>。主干区域的作用是用来连通其他在下层的</a:t>
            </a:r>
            <a:r>
              <a:rPr lang="zh-CN" altLang="en-US" dirty="0" smtClean="0">
                <a:solidFill>
                  <a:srgbClr val="1A3868"/>
                </a:solidFill>
                <a:latin typeface="Times New Roman" pitchFamily="18" charset="0"/>
                <a:cs typeface="Times New Roman" pitchFamily="18" charset="0"/>
              </a:rPr>
              <a:t>区域。</a:t>
            </a:r>
            <a:endParaRPr lang="en-US" altLang="zh-CN" dirty="0">
              <a:solidFill>
                <a:srgbClr val="1A3868"/>
              </a:solidFill>
              <a:latin typeface="Times New Roman" pitchFamily="18" charset="0"/>
              <a:cs typeface="Times New Roman" pitchFamily="18" charset="0"/>
            </a:endParaRPr>
          </a:p>
        </p:txBody>
      </p:sp>
    </p:spTree>
    <p:extLst>
      <p:ext uri="{BB962C8B-B14F-4D97-AF65-F5344CB8AC3E}">
        <p14:creationId xmlns:p14="http://schemas.microsoft.com/office/powerpoint/2010/main" val="6593061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Group 2"/>
          <p:cNvGrpSpPr/>
          <p:nvPr/>
        </p:nvGrpSpPr>
        <p:grpSpPr bwMode="auto">
          <a:xfrm>
            <a:off x="227965" y="1338656"/>
            <a:ext cx="8836810" cy="3739895"/>
            <a:chOff x="79" y="1560"/>
            <a:chExt cx="5582" cy="2369"/>
          </a:xfrm>
        </p:grpSpPr>
        <p:sp>
          <p:nvSpPr>
            <p:cNvPr id="160" name="AutoShape 3"/>
            <p:cNvSpPr>
              <a:spLocks noChangeArrowheads="1"/>
            </p:cNvSpPr>
            <p:nvPr/>
          </p:nvSpPr>
          <p:spPr bwMode="auto">
            <a:xfrm>
              <a:off x="79" y="1570"/>
              <a:ext cx="5582" cy="2359"/>
            </a:xfrm>
            <a:prstGeom prst="roundRect">
              <a:avLst>
                <a:gd name="adj" fmla="val 16667"/>
              </a:avLst>
            </a:prstGeom>
            <a:solidFill>
              <a:srgbClr val="CCECFF"/>
            </a:solidFill>
            <a:ln w="19050">
              <a:solidFill>
                <a:schemeClr val="tx1"/>
              </a:solidFill>
              <a:round/>
            </a:ln>
            <a:effectLst>
              <a:outerShdw dist="35921" dir="2700000" algn="ctr" rotWithShape="0">
                <a:schemeClr val="bg2"/>
              </a:outerShdw>
            </a:effectLst>
          </p:spPr>
          <p:txBody>
            <a:bodyPr wrap="none" anchor="ctr"/>
            <a:lstStyle/>
            <a:p>
              <a:pPr>
                <a:defRPr/>
              </a:pPr>
              <a:endParaRPr lang="zh-CN" altLang="en-US" u="none" dirty="0">
                <a:ea typeface="黑体" panose="02010609060101010101" pitchFamily="2" charset="-122"/>
              </a:endParaRPr>
            </a:p>
          </p:txBody>
        </p:sp>
        <p:sp>
          <p:nvSpPr>
            <p:cNvPr id="161" name="Text Box 4"/>
            <p:cNvSpPr txBox="1">
              <a:spLocks noChangeArrowheads="1"/>
            </p:cNvSpPr>
            <p:nvPr/>
          </p:nvSpPr>
          <p:spPr bwMode="auto">
            <a:xfrm>
              <a:off x="247" y="1560"/>
              <a:ext cx="1215" cy="292"/>
            </a:xfrm>
            <a:prstGeom prst="rect">
              <a:avLst/>
            </a:prstGeom>
            <a:noFill/>
            <a:ln w="9525">
              <a:noFill/>
              <a:miter lim="800000"/>
            </a:ln>
          </p:spPr>
          <p:txBody>
            <a:bodyPr wrap="none">
              <a:spAutoFit/>
            </a:bodyPr>
            <a:lstStyle/>
            <a:p>
              <a:r>
                <a:rPr kumimoji="1" lang="zh-CN" altLang="en-US" sz="2400" u="none" dirty="0">
                  <a:solidFill>
                    <a:srgbClr val="333399"/>
                  </a:solidFill>
                  <a:latin typeface="Arial" panose="020B0604020202020204" pitchFamily="34" charset="0"/>
                  <a:ea typeface="黑体" panose="02010609060101010101" pitchFamily="2" charset="-122"/>
                </a:rPr>
                <a:t>自治系统 </a:t>
              </a:r>
              <a:r>
                <a:rPr kumimoji="1" lang="en-US" altLang="zh-CN" sz="2400" u="none" dirty="0">
                  <a:solidFill>
                    <a:srgbClr val="333399"/>
                  </a:solidFill>
                  <a:latin typeface="Arial" panose="020B0604020202020204" pitchFamily="34" charset="0"/>
                  <a:ea typeface="黑体" panose="02010609060101010101" pitchFamily="2" charset="-122"/>
                </a:rPr>
                <a:t>AS</a:t>
              </a:r>
            </a:p>
          </p:txBody>
        </p:sp>
      </p:grpSp>
      <p:sp>
        <p:nvSpPr>
          <p:cNvPr id="384001" name="标题 1"/>
          <p:cNvSpPr>
            <a:spLocks noGrp="1"/>
          </p:cNvSpPr>
          <p:nvPr>
            <p:ph type="title" idx="4294967295"/>
          </p:nvPr>
        </p:nvSpPr>
        <p:spPr>
          <a:xfrm>
            <a:off x="357188" y="671513"/>
            <a:ext cx="6429375" cy="614362"/>
          </a:xfrm>
        </p:spPr>
        <p:txBody>
          <a:bodyPr/>
          <a:lstStyle/>
          <a:p>
            <a:pPr algn="l">
              <a:buFontTx/>
              <a:buNone/>
              <a:defRPr/>
            </a:pPr>
            <a:r>
              <a:rPr lang="zh-CN" altLang="en-US" sz="2400" dirty="0" smtClean="0">
                <a:solidFill>
                  <a:srgbClr val="007D7A"/>
                </a:solidFill>
                <a:latin typeface="Times New Roman" pitchFamily="18" charset="0"/>
                <a:ea typeface="+mn-ea"/>
                <a:cs typeface="Times New Roman" pitchFamily="18" charset="0"/>
              </a:rPr>
              <a:t>区域边界路由器</a:t>
            </a:r>
            <a:endParaRPr lang="zh-CN" altLang="en-US" sz="2400" dirty="0">
              <a:solidFill>
                <a:srgbClr val="007D7A"/>
              </a:solidFill>
              <a:latin typeface="Times New Roman" pitchFamily="18" charset="0"/>
              <a:ea typeface="+mn-ea"/>
              <a:cs typeface="Times New Roman" pitchFamily="18" charset="0"/>
            </a:endParaRPr>
          </a:p>
        </p:txBody>
      </p:sp>
      <p:sp>
        <p:nvSpPr>
          <p:cNvPr id="9" name="Oval 6"/>
          <p:cNvSpPr>
            <a:spLocks noChangeArrowheads="1"/>
          </p:cNvSpPr>
          <p:nvPr/>
        </p:nvSpPr>
        <p:spPr bwMode="auto">
          <a:xfrm>
            <a:off x="3493881" y="2048273"/>
            <a:ext cx="2885973" cy="1502904"/>
          </a:xfrm>
          <a:prstGeom prst="ellipse">
            <a:avLst/>
          </a:prstGeom>
          <a:solidFill>
            <a:srgbClr val="FFCCFF"/>
          </a:solidFill>
          <a:ln w="9525">
            <a:solidFill>
              <a:schemeClr val="tx1"/>
            </a:solidFill>
            <a:round/>
          </a:ln>
          <a:effectLst>
            <a:outerShdw dist="35921" dir="2700000" algn="ctr" rotWithShape="0">
              <a:schemeClr val="bg2"/>
            </a:outerShdw>
          </a:effectLst>
        </p:spPr>
        <p:txBody>
          <a:bodyPr wrap="none" lIns="91074" tIns="45537" rIns="91074" bIns="45537" anchor="ctr"/>
          <a:lstStyle/>
          <a:p>
            <a:pPr>
              <a:defRPr/>
            </a:pPr>
            <a:endParaRPr lang="zh-CN" altLang="en-US" sz="2400" u="none" dirty="0">
              <a:solidFill>
                <a:srgbClr val="002060"/>
              </a:solidFill>
              <a:ea typeface="黑体" panose="02010609060101010101" pitchFamily="2" charset="-122"/>
            </a:endParaRPr>
          </a:p>
        </p:txBody>
      </p:sp>
      <p:sp>
        <p:nvSpPr>
          <p:cNvPr id="10" name="Oval 7"/>
          <p:cNvSpPr>
            <a:spLocks noChangeArrowheads="1"/>
          </p:cNvSpPr>
          <p:nvPr/>
        </p:nvSpPr>
        <p:spPr bwMode="auto">
          <a:xfrm>
            <a:off x="227965" y="1978811"/>
            <a:ext cx="3158266" cy="239328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lIns="91074" tIns="45537" rIns="91074" bIns="45537" anchor="ctr"/>
          <a:lstStyle/>
          <a:p>
            <a:pPr>
              <a:defRPr/>
            </a:pPr>
            <a:endParaRPr lang="zh-CN" altLang="en-US" sz="2400" u="none" dirty="0">
              <a:solidFill>
                <a:srgbClr val="002060"/>
              </a:solidFill>
              <a:ea typeface="黑体" panose="02010609060101010101" pitchFamily="2" charset="-122"/>
            </a:endParaRPr>
          </a:p>
        </p:txBody>
      </p:sp>
      <p:sp>
        <p:nvSpPr>
          <p:cNvPr id="11" name="Oval 8"/>
          <p:cNvSpPr>
            <a:spLocks noChangeArrowheads="1"/>
          </p:cNvSpPr>
          <p:nvPr/>
        </p:nvSpPr>
        <p:spPr bwMode="auto">
          <a:xfrm>
            <a:off x="6455843" y="1978811"/>
            <a:ext cx="2398382" cy="239328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lIns="91074" tIns="45537" rIns="91074" bIns="45537" anchor="ctr"/>
          <a:lstStyle/>
          <a:p>
            <a:pPr>
              <a:defRPr/>
            </a:pPr>
            <a:endParaRPr lang="zh-CN" altLang="en-US" sz="2400" u="none" dirty="0">
              <a:solidFill>
                <a:srgbClr val="002060"/>
              </a:solidFill>
              <a:ea typeface="黑体" panose="02010609060101010101" pitchFamily="2" charset="-122"/>
            </a:endParaRPr>
          </a:p>
        </p:txBody>
      </p:sp>
      <p:sp>
        <p:nvSpPr>
          <p:cNvPr id="12" name="Text Box 9"/>
          <p:cNvSpPr txBox="1">
            <a:spLocks noChangeArrowheads="1"/>
          </p:cNvSpPr>
          <p:nvPr/>
        </p:nvSpPr>
        <p:spPr bwMode="auto">
          <a:xfrm>
            <a:off x="897613" y="4345254"/>
            <a:ext cx="1552891" cy="399740"/>
          </a:xfrm>
          <a:prstGeom prst="rect">
            <a:avLst/>
          </a:prstGeom>
          <a:noFill/>
          <a:ln w="9525">
            <a:noFill/>
            <a:miter lim="800000"/>
          </a:ln>
        </p:spPr>
        <p:txBody>
          <a:bodyPr wrap="none" lIns="91074" tIns="45537" rIns="91074" bIns="45537">
            <a:spAutoFit/>
          </a:bodyPr>
          <a:lstStyle/>
          <a:p>
            <a:r>
              <a:rPr kumimoji="1" lang="zh-CN" altLang="en-US" sz="2000" u="none" dirty="0">
                <a:solidFill>
                  <a:srgbClr val="002060"/>
                </a:solidFill>
                <a:latin typeface="Arial" panose="020B0604020202020204" pitchFamily="34" charset="0"/>
                <a:ea typeface="黑体" panose="02010609060101010101" pitchFamily="2" charset="-122"/>
              </a:rPr>
              <a:t>区域 </a:t>
            </a:r>
            <a:r>
              <a:rPr kumimoji="1" lang="en-US" altLang="zh-CN" sz="2000" u="none" dirty="0">
                <a:solidFill>
                  <a:srgbClr val="002060"/>
                </a:solidFill>
                <a:latin typeface="Arial" panose="020B0604020202020204" pitchFamily="34" charset="0"/>
                <a:ea typeface="黑体" panose="02010609060101010101" pitchFamily="2" charset="-122"/>
              </a:rPr>
              <a:t>0.0.0.1</a:t>
            </a:r>
          </a:p>
        </p:txBody>
      </p:sp>
      <p:sp>
        <p:nvSpPr>
          <p:cNvPr id="13" name="Text Box 10"/>
          <p:cNvSpPr txBox="1">
            <a:spLocks noChangeArrowheads="1"/>
          </p:cNvSpPr>
          <p:nvPr/>
        </p:nvSpPr>
        <p:spPr bwMode="auto">
          <a:xfrm>
            <a:off x="6929187" y="4416294"/>
            <a:ext cx="1552891" cy="399740"/>
          </a:xfrm>
          <a:prstGeom prst="rect">
            <a:avLst/>
          </a:prstGeom>
          <a:noFill/>
          <a:ln w="9525">
            <a:noFill/>
            <a:miter lim="800000"/>
          </a:ln>
        </p:spPr>
        <p:txBody>
          <a:bodyPr wrap="none" lIns="91074" tIns="45537" rIns="91074" bIns="45537">
            <a:spAutoFit/>
          </a:bodyPr>
          <a:lstStyle/>
          <a:p>
            <a:r>
              <a:rPr kumimoji="1" lang="zh-CN" altLang="en-US" sz="2000" u="none" dirty="0">
                <a:solidFill>
                  <a:srgbClr val="002060"/>
                </a:solidFill>
                <a:latin typeface="Arial" panose="020B0604020202020204" pitchFamily="34" charset="0"/>
                <a:ea typeface="黑体" panose="02010609060101010101" pitchFamily="2" charset="-122"/>
              </a:rPr>
              <a:t>区域 </a:t>
            </a:r>
            <a:r>
              <a:rPr kumimoji="1" lang="en-US" altLang="zh-CN" sz="2000" u="none" dirty="0">
                <a:solidFill>
                  <a:srgbClr val="002060"/>
                </a:solidFill>
                <a:latin typeface="Arial" panose="020B0604020202020204" pitchFamily="34" charset="0"/>
                <a:ea typeface="黑体" panose="02010609060101010101" pitchFamily="2" charset="-122"/>
              </a:rPr>
              <a:t>0.0.0.3</a:t>
            </a:r>
          </a:p>
        </p:txBody>
      </p:sp>
      <p:sp>
        <p:nvSpPr>
          <p:cNvPr id="14" name="Text Box 11"/>
          <p:cNvSpPr txBox="1">
            <a:spLocks noChangeArrowheads="1"/>
          </p:cNvSpPr>
          <p:nvPr/>
        </p:nvSpPr>
        <p:spPr bwMode="auto">
          <a:xfrm>
            <a:off x="3497047" y="1547832"/>
            <a:ext cx="2069058" cy="399740"/>
          </a:xfrm>
          <a:prstGeom prst="rect">
            <a:avLst/>
          </a:prstGeom>
          <a:noFill/>
          <a:ln w="9525">
            <a:noFill/>
            <a:miter lim="800000"/>
          </a:ln>
        </p:spPr>
        <p:txBody>
          <a:bodyPr wrap="none" lIns="91074" tIns="45537" rIns="91074" bIns="45537">
            <a:spAutoFit/>
          </a:bodyPr>
          <a:lstStyle/>
          <a:p>
            <a:r>
              <a:rPr kumimoji="1" lang="zh-CN" altLang="en-US" sz="2000" u="none" dirty="0">
                <a:solidFill>
                  <a:srgbClr val="002060"/>
                </a:solidFill>
                <a:latin typeface="Arial" panose="020B0604020202020204" pitchFamily="34" charset="0"/>
                <a:ea typeface="黑体" panose="02010609060101010101" pitchFamily="2" charset="-122"/>
              </a:rPr>
              <a:t>主干区域 </a:t>
            </a:r>
            <a:r>
              <a:rPr kumimoji="1" lang="en-US" altLang="zh-CN" sz="2000" u="none" dirty="0">
                <a:solidFill>
                  <a:srgbClr val="002060"/>
                </a:solidFill>
                <a:latin typeface="Arial" panose="020B0604020202020204" pitchFamily="34" charset="0"/>
                <a:ea typeface="黑体" panose="02010609060101010101" pitchFamily="2" charset="-122"/>
              </a:rPr>
              <a:t>0.0.0.0</a:t>
            </a:r>
          </a:p>
        </p:txBody>
      </p:sp>
      <p:sp>
        <p:nvSpPr>
          <p:cNvPr id="15" name="Line 12"/>
          <p:cNvSpPr>
            <a:spLocks noChangeShapeType="1"/>
          </p:cNvSpPr>
          <p:nvPr/>
        </p:nvSpPr>
        <p:spPr bwMode="auto">
          <a:xfrm flipV="1">
            <a:off x="4937659" y="1364706"/>
            <a:ext cx="1062253" cy="956680"/>
          </a:xfrm>
          <a:prstGeom prst="line">
            <a:avLst/>
          </a:prstGeom>
          <a:noFill/>
          <a:ln w="38100">
            <a:solidFill>
              <a:srgbClr val="333399"/>
            </a:solidFill>
            <a:round/>
            <a:tailEnd type="triangle" w="sm" len="me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16" name="Text Box 13"/>
          <p:cNvSpPr txBox="1">
            <a:spLocks noChangeArrowheads="1"/>
          </p:cNvSpPr>
          <p:nvPr/>
        </p:nvSpPr>
        <p:spPr bwMode="auto">
          <a:xfrm>
            <a:off x="5266942" y="916360"/>
            <a:ext cx="1990512" cy="399740"/>
          </a:xfrm>
          <a:prstGeom prst="rect">
            <a:avLst/>
          </a:prstGeom>
          <a:noFill/>
          <a:ln w="9525">
            <a:noFill/>
            <a:miter lim="800000"/>
          </a:ln>
        </p:spPr>
        <p:txBody>
          <a:bodyPr wrap="none" lIns="91074" tIns="45537" rIns="91074" bIns="45537">
            <a:spAutoFit/>
          </a:bodyPr>
          <a:lstStyle/>
          <a:p>
            <a:r>
              <a:rPr kumimoji="1" lang="zh-CN" altLang="en-US" sz="2000" u="none" dirty="0">
                <a:solidFill>
                  <a:srgbClr val="002060"/>
                </a:solidFill>
                <a:latin typeface="Arial" panose="020B0604020202020204" pitchFamily="34" charset="0"/>
                <a:ea typeface="黑体" panose="02010609060101010101" pitchFamily="2" charset="-122"/>
              </a:rPr>
              <a:t>至其他自治系统</a:t>
            </a:r>
          </a:p>
        </p:txBody>
      </p:sp>
      <p:sp>
        <p:nvSpPr>
          <p:cNvPr id="17" name="Line 14"/>
          <p:cNvSpPr>
            <a:spLocks noChangeShapeType="1"/>
          </p:cNvSpPr>
          <p:nvPr/>
        </p:nvSpPr>
        <p:spPr bwMode="auto">
          <a:xfrm>
            <a:off x="6455842" y="2867609"/>
            <a:ext cx="835872" cy="271533"/>
          </a:xfrm>
          <a:prstGeom prst="line">
            <a:avLst/>
          </a:prstGeom>
          <a:noFill/>
          <a:ln w="19050">
            <a:solidFill>
              <a:srgbClr val="333399"/>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18" name="Line 15"/>
          <p:cNvSpPr>
            <a:spLocks noChangeShapeType="1"/>
          </p:cNvSpPr>
          <p:nvPr/>
        </p:nvSpPr>
        <p:spPr bwMode="auto">
          <a:xfrm flipV="1">
            <a:off x="7443691" y="3072838"/>
            <a:ext cx="758301" cy="135767"/>
          </a:xfrm>
          <a:prstGeom prst="line">
            <a:avLst/>
          </a:prstGeom>
          <a:noFill/>
          <a:ln w="19050">
            <a:solidFill>
              <a:srgbClr val="333399"/>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19" name="Line 16"/>
          <p:cNvSpPr>
            <a:spLocks noChangeShapeType="1"/>
          </p:cNvSpPr>
          <p:nvPr/>
        </p:nvSpPr>
        <p:spPr bwMode="auto">
          <a:xfrm>
            <a:off x="7823633" y="2389269"/>
            <a:ext cx="378359" cy="683569"/>
          </a:xfrm>
          <a:prstGeom prst="line">
            <a:avLst/>
          </a:prstGeom>
          <a:noFill/>
          <a:ln w="19050">
            <a:solidFill>
              <a:srgbClr val="333399"/>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20" name="Line 17"/>
          <p:cNvSpPr>
            <a:spLocks noChangeShapeType="1"/>
          </p:cNvSpPr>
          <p:nvPr/>
        </p:nvSpPr>
        <p:spPr bwMode="auto">
          <a:xfrm flipH="1">
            <a:off x="7746061" y="3139143"/>
            <a:ext cx="455930" cy="753030"/>
          </a:xfrm>
          <a:prstGeom prst="line">
            <a:avLst/>
          </a:prstGeom>
          <a:noFill/>
          <a:ln w="19050">
            <a:solidFill>
              <a:srgbClr val="333399"/>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21" name="Line 18"/>
          <p:cNvSpPr>
            <a:spLocks noChangeShapeType="1"/>
          </p:cNvSpPr>
          <p:nvPr/>
        </p:nvSpPr>
        <p:spPr bwMode="auto">
          <a:xfrm flipV="1">
            <a:off x="5316018" y="2867609"/>
            <a:ext cx="986266" cy="137345"/>
          </a:xfrm>
          <a:prstGeom prst="line">
            <a:avLst/>
          </a:prstGeom>
          <a:noFill/>
          <a:ln w="28575">
            <a:solidFill>
              <a:srgbClr val="333399"/>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22" name="Line 19"/>
          <p:cNvSpPr>
            <a:spLocks noChangeShapeType="1"/>
          </p:cNvSpPr>
          <p:nvPr/>
        </p:nvSpPr>
        <p:spPr bwMode="auto">
          <a:xfrm>
            <a:off x="5013647" y="2321386"/>
            <a:ext cx="150393" cy="614106"/>
          </a:xfrm>
          <a:prstGeom prst="line">
            <a:avLst/>
          </a:prstGeom>
          <a:noFill/>
          <a:ln w="28575">
            <a:solidFill>
              <a:srgbClr val="333399"/>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23" name="Line 20"/>
          <p:cNvSpPr>
            <a:spLocks noChangeShapeType="1"/>
          </p:cNvSpPr>
          <p:nvPr/>
        </p:nvSpPr>
        <p:spPr bwMode="auto">
          <a:xfrm flipH="1">
            <a:off x="4937659" y="3072838"/>
            <a:ext cx="226381" cy="478340"/>
          </a:xfrm>
          <a:prstGeom prst="line">
            <a:avLst/>
          </a:prstGeom>
          <a:noFill/>
          <a:ln w="28575">
            <a:solidFill>
              <a:srgbClr val="333399"/>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24" name="Line 21"/>
          <p:cNvSpPr>
            <a:spLocks noChangeShapeType="1"/>
          </p:cNvSpPr>
          <p:nvPr/>
        </p:nvSpPr>
        <p:spPr bwMode="auto">
          <a:xfrm>
            <a:off x="3341904" y="2731843"/>
            <a:ext cx="1595755" cy="273111"/>
          </a:xfrm>
          <a:prstGeom prst="line">
            <a:avLst/>
          </a:prstGeom>
          <a:noFill/>
          <a:ln w="28575">
            <a:solidFill>
              <a:schemeClr val="tx1"/>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25" name="Line 22"/>
          <p:cNvSpPr>
            <a:spLocks noChangeShapeType="1"/>
          </p:cNvSpPr>
          <p:nvPr/>
        </p:nvSpPr>
        <p:spPr bwMode="auto">
          <a:xfrm flipV="1">
            <a:off x="3417893" y="2389269"/>
            <a:ext cx="1443778" cy="342574"/>
          </a:xfrm>
          <a:prstGeom prst="line">
            <a:avLst/>
          </a:prstGeom>
          <a:noFill/>
          <a:ln w="28575">
            <a:solidFill>
              <a:srgbClr val="333399"/>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26" name="Line 23"/>
          <p:cNvSpPr>
            <a:spLocks noChangeShapeType="1"/>
          </p:cNvSpPr>
          <p:nvPr/>
        </p:nvSpPr>
        <p:spPr bwMode="auto">
          <a:xfrm flipH="1">
            <a:off x="987849" y="2389269"/>
            <a:ext cx="1138242" cy="342574"/>
          </a:xfrm>
          <a:prstGeom prst="line">
            <a:avLst/>
          </a:prstGeom>
          <a:noFill/>
          <a:ln w="19050">
            <a:solidFill>
              <a:schemeClr val="tx2"/>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27" name="Line 24"/>
          <p:cNvSpPr>
            <a:spLocks noChangeShapeType="1"/>
          </p:cNvSpPr>
          <p:nvPr/>
        </p:nvSpPr>
        <p:spPr bwMode="auto">
          <a:xfrm>
            <a:off x="2126091" y="2455573"/>
            <a:ext cx="457513" cy="753031"/>
          </a:xfrm>
          <a:prstGeom prst="line">
            <a:avLst/>
          </a:prstGeom>
          <a:noFill/>
          <a:ln w="19050">
            <a:solidFill>
              <a:schemeClr val="tx2"/>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28" name="Line 25"/>
          <p:cNvSpPr>
            <a:spLocks noChangeShapeType="1"/>
          </p:cNvSpPr>
          <p:nvPr/>
        </p:nvSpPr>
        <p:spPr bwMode="auto">
          <a:xfrm flipV="1">
            <a:off x="2658009" y="2798147"/>
            <a:ext cx="683895" cy="410457"/>
          </a:xfrm>
          <a:prstGeom prst="line">
            <a:avLst/>
          </a:prstGeom>
          <a:noFill/>
          <a:ln w="19050">
            <a:solidFill>
              <a:schemeClr val="tx2"/>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29" name="Line 26"/>
          <p:cNvSpPr>
            <a:spLocks noChangeShapeType="1"/>
          </p:cNvSpPr>
          <p:nvPr/>
        </p:nvSpPr>
        <p:spPr bwMode="auto">
          <a:xfrm flipH="1">
            <a:off x="1518185" y="3278066"/>
            <a:ext cx="989431" cy="137345"/>
          </a:xfrm>
          <a:prstGeom prst="line">
            <a:avLst/>
          </a:prstGeom>
          <a:noFill/>
          <a:ln w="19050">
            <a:solidFill>
              <a:schemeClr val="tx2"/>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30" name="Line 27"/>
          <p:cNvSpPr>
            <a:spLocks noChangeShapeType="1"/>
          </p:cNvSpPr>
          <p:nvPr/>
        </p:nvSpPr>
        <p:spPr bwMode="auto">
          <a:xfrm>
            <a:off x="1518185" y="3481715"/>
            <a:ext cx="381524" cy="410457"/>
          </a:xfrm>
          <a:prstGeom prst="line">
            <a:avLst/>
          </a:prstGeom>
          <a:noFill/>
          <a:ln w="19050">
            <a:solidFill>
              <a:schemeClr val="tx2"/>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grpSp>
        <p:nvGrpSpPr>
          <p:cNvPr id="31" name="Group 28"/>
          <p:cNvGrpSpPr/>
          <p:nvPr/>
        </p:nvGrpSpPr>
        <p:grpSpPr bwMode="auto">
          <a:xfrm>
            <a:off x="2278067" y="3004954"/>
            <a:ext cx="683895" cy="476762"/>
            <a:chOff x="2949" y="196"/>
            <a:chExt cx="941" cy="598"/>
          </a:xfrm>
        </p:grpSpPr>
        <p:sp>
          <p:nvSpPr>
            <p:cNvPr id="32" name="Oval 29"/>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33" name="Oval 30"/>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34" name="Oval 31"/>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35" name="Oval 32"/>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36" name="Oval 33"/>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37" name="Oval 34"/>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38" name="Oval 35"/>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39" name="Oval 36"/>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40" name="Freeform 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41" name="Freeform 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42" name="Freeform 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grpSp>
      <p:pic>
        <p:nvPicPr>
          <p:cNvPr id="43" name="Picture 40"/>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9825" y="3278066"/>
            <a:ext cx="519254" cy="312579"/>
          </a:xfrm>
          <a:prstGeom prst="rect">
            <a:avLst/>
          </a:prstGeom>
          <a:noFill/>
          <a:ln w="12699">
            <a:noFill/>
            <a:miter lim="800000"/>
            <a:headEnd/>
            <a:tailEnd/>
          </a:ln>
        </p:spPr>
      </p:pic>
      <p:pic>
        <p:nvPicPr>
          <p:cNvPr id="44" name="Picture 41"/>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23720" y="2251924"/>
            <a:ext cx="519254" cy="314157"/>
          </a:xfrm>
          <a:prstGeom prst="rect">
            <a:avLst/>
          </a:prstGeom>
          <a:noFill/>
          <a:ln w="12699">
            <a:noFill/>
            <a:miter lim="800000"/>
            <a:headEnd/>
            <a:tailEnd/>
          </a:ln>
        </p:spPr>
      </p:pic>
      <p:pic>
        <p:nvPicPr>
          <p:cNvPr id="45" name="Picture 42"/>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13939" y="2594497"/>
            <a:ext cx="517670" cy="312579"/>
          </a:xfrm>
          <a:prstGeom prst="rect">
            <a:avLst/>
          </a:prstGeom>
          <a:noFill/>
          <a:ln w="12699">
            <a:noFill/>
            <a:miter lim="800000"/>
            <a:headEnd/>
            <a:tailEnd/>
          </a:ln>
        </p:spPr>
      </p:pic>
      <p:pic>
        <p:nvPicPr>
          <p:cNvPr id="46" name="Picture 43"/>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08110" y="2184040"/>
            <a:ext cx="519254" cy="312579"/>
          </a:xfrm>
          <a:prstGeom prst="rect">
            <a:avLst/>
          </a:prstGeom>
          <a:noFill/>
          <a:ln w="12699">
            <a:noFill/>
            <a:miter lim="800000"/>
            <a:headEnd/>
            <a:tailEnd/>
          </a:ln>
        </p:spPr>
      </p:pic>
      <p:pic>
        <p:nvPicPr>
          <p:cNvPr id="47" name="Picture 44"/>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37659" y="2867610"/>
            <a:ext cx="517670" cy="312579"/>
          </a:xfrm>
          <a:prstGeom prst="rect">
            <a:avLst/>
          </a:prstGeom>
          <a:noFill/>
          <a:ln w="12699">
            <a:noFill/>
            <a:miter lim="800000"/>
            <a:headEnd/>
            <a:tailEnd/>
          </a:ln>
        </p:spPr>
      </p:pic>
      <p:pic>
        <p:nvPicPr>
          <p:cNvPr id="48" name="Picture 45"/>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75609" y="2935492"/>
            <a:ext cx="517671" cy="314158"/>
          </a:xfrm>
          <a:prstGeom prst="rect">
            <a:avLst/>
          </a:prstGeom>
          <a:noFill/>
          <a:ln w="12699">
            <a:noFill/>
            <a:miter lim="800000"/>
            <a:headEnd/>
            <a:tailEnd/>
          </a:ln>
        </p:spPr>
      </p:pic>
      <p:pic>
        <p:nvPicPr>
          <p:cNvPr id="49" name="Picture 46"/>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51889" y="2731843"/>
            <a:ext cx="517671" cy="311000"/>
          </a:xfrm>
          <a:prstGeom prst="rect">
            <a:avLst/>
          </a:prstGeom>
          <a:noFill/>
          <a:ln w="12699">
            <a:noFill/>
            <a:miter lim="800000"/>
            <a:headEnd/>
            <a:tailEnd/>
          </a:ln>
        </p:spPr>
      </p:pic>
      <p:grpSp>
        <p:nvGrpSpPr>
          <p:cNvPr id="50" name="Group 47"/>
          <p:cNvGrpSpPr/>
          <p:nvPr/>
        </p:nvGrpSpPr>
        <p:grpSpPr bwMode="auto">
          <a:xfrm>
            <a:off x="1594172" y="3688523"/>
            <a:ext cx="683895" cy="476762"/>
            <a:chOff x="2949" y="196"/>
            <a:chExt cx="941" cy="598"/>
          </a:xfrm>
        </p:grpSpPr>
        <p:sp>
          <p:nvSpPr>
            <p:cNvPr id="51" name="Oval 48"/>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52" name="Oval 49"/>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53" name="Oval 50"/>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54" name="Oval 51"/>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55" name="Oval 52"/>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56" name="Oval 53"/>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57" name="Oval 54"/>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58" name="Oval 55"/>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59" name="Freeform 5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60" name="Freeform 5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61" name="Freeform 5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grpSp>
      <p:grpSp>
        <p:nvGrpSpPr>
          <p:cNvPr id="62" name="Group 59"/>
          <p:cNvGrpSpPr/>
          <p:nvPr/>
        </p:nvGrpSpPr>
        <p:grpSpPr bwMode="auto">
          <a:xfrm>
            <a:off x="683895" y="2525035"/>
            <a:ext cx="683895" cy="479919"/>
            <a:chOff x="2949" y="196"/>
            <a:chExt cx="941" cy="598"/>
          </a:xfrm>
        </p:grpSpPr>
        <p:sp>
          <p:nvSpPr>
            <p:cNvPr id="63" name="Oval 60"/>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64" name="Oval 61"/>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65" name="Oval 62"/>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66" name="Oval 63"/>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67" name="Oval 64"/>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68" name="Oval 65"/>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69" name="Oval 66"/>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70" name="Oval 67"/>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71" name="Freeform 6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72" name="Freeform 6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73" name="Freeform 7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grpSp>
      <p:grpSp>
        <p:nvGrpSpPr>
          <p:cNvPr id="74" name="Group 71"/>
          <p:cNvGrpSpPr/>
          <p:nvPr/>
        </p:nvGrpSpPr>
        <p:grpSpPr bwMode="auto">
          <a:xfrm>
            <a:off x="7443691" y="2116157"/>
            <a:ext cx="682312" cy="478340"/>
            <a:chOff x="2949" y="196"/>
            <a:chExt cx="941" cy="598"/>
          </a:xfrm>
        </p:grpSpPr>
        <p:sp>
          <p:nvSpPr>
            <p:cNvPr id="75" name="Oval 72"/>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76" name="Oval 73"/>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77" name="Oval 74"/>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78" name="Oval 75"/>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79" name="Oval 76"/>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80" name="Oval 77"/>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81" name="Oval 78"/>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82" name="Oval 79"/>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83" name="Freeform 8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84" name="Freeform 8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85" name="Freeform 8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grpSp>
      <p:grpSp>
        <p:nvGrpSpPr>
          <p:cNvPr id="86" name="Group 83"/>
          <p:cNvGrpSpPr/>
          <p:nvPr/>
        </p:nvGrpSpPr>
        <p:grpSpPr bwMode="auto">
          <a:xfrm>
            <a:off x="7367702" y="3688523"/>
            <a:ext cx="683895" cy="476762"/>
            <a:chOff x="2949" y="196"/>
            <a:chExt cx="941" cy="598"/>
          </a:xfrm>
        </p:grpSpPr>
        <p:sp>
          <p:nvSpPr>
            <p:cNvPr id="87" name="Oval 84"/>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88"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89"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90" name="Oval 87"/>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91" name="Oval 88"/>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92"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93" name="Oval 90"/>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94" name="Oval 91"/>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95" name="Freeform 9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96" name="Freeform 9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97" name="Freeform 9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grpSp>
      <p:grpSp>
        <p:nvGrpSpPr>
          <p:cNvPr id="98" name="Group 95"/>
          <p:cNvGrpSpPr/>
          <p:nvPr/>
        </p:nvGrpSpPr>
        <p:grpSpPr bwMode="auto">
          <a:xfrm>
            <a:off x="6986178" y="2935492"/>
            <a:ext cx="683895" cy="479919"/>
            <a:chOff x="2949" y="196"/>
            <a:chExt cx="941" cy="598"/>
          </a:xfrm>
        </p:grpSpPr>
        <p:sp>
          <p:nvSpPr>
            <p:cNvPr id="99" name="Oval 96"/>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00" name="Oval 97"/>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01" name="Oval 98"/>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02" name="Oval 99"/>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03" name="Oval 100"/>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04" name="Oval 101"/>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05" name="Oval 102"/>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06" name="Oval 103"/>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07" name="Freeform 10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108" name="Freeform 10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109" name="Freeform 10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grpSp>
      <p:sp>
        <p:nvSpPr>
          <p:cNvPr id="110" name="Text Box 107"/>
          <p:cNvSpPr txBox="1">
            <a:spLocks noChangeArrowheads="1"/>
          </p:cNvSpPr>
          <p:nvPr/>
        </p:nvSpPr>
        <p:spPr bwMode="auto">
          <a:xfrm>
            <a:off x="8241569" y="2570818"/>
            <a:ext cx="435599" cy="368962"/>
          </a:xfrm>
          <a:prstGeom prst="rect">
            <a:avLst/>
          </a:prstGeom>
          <a:noFill/>
          <a:ln w="9525">
            <a:noFill/>
            <a:miter lim="800000"/>
          </a:ln>
        </p:spPr>
        <p:txBody>
          <a:bodyPr wrap="none" lIns="91074" tIns="45537" rIns="91074" bIns="45537">
            <a:spAutoFit/>
          </a:bodyPr>
          <a:lstStyle/>
          <a:p>
            <a:r>
              <a:rPr kumimoji="1" lang="en-US" altLang="zh-CN" sz="1800" u="none" dirty="0">
                <a:solidFill>
                  <a:srgbClr val="002060"/>
                </a:solidFill>
                <a:latin typeface="Arial" panose="020B0604020202020204" pitchFamily="34" charset="0"/>
                <a:ea typeface="黑体" panose="02010609060101010101" pitchFamily="2" charset="-122"/>
              </a:rPr>
              <a:t>R</a:t>
            </a:r>
            <a:r>
              <a:rPr kumimoji="1" lang="en-US" altLang="zh-CN" sz="1800" u="none" baseline="-25000" dirty="0">
                <a:solidFill>
                  <a:srgbClr val="002060"/>
                </a:solidFill>
                <a:latin typeface="Arial" panose="020B0604020202020204" pitchFamily="34" charset="0"/>
                <a:ea typeface="黑体" panose="02010609060101010101" pitchFamily="2" charset="-122"/>
              </a:rPr>
              <a:t>9</a:t>
            </a:r>
          </a:p>
        </p:txBody>
      </p:sp>
      <p:sp>
        <p:nvSpPr>
          <p:cNvPr id="111" name="Text Box 108"/>
          <p:cNvSpPr txBox="1">
            <a:spLocks noChangeArrowheads="1"/>
          </p:cNvSpPr>
          <p:nvPr/>
        </p:nvSpPr>
        <p:spPr bwMode="auto">
          <a:xfrm>
            <a:off x="5844769" y="2389269"/>
            <a:ext cx="435599" cy="368962"/>
          </a:xfrm>
          <a:prstGeom prst="rect">
            <a:avLst/>
          </a:prstGeom>
          <a:noFill/>
          <a:ln w="9525">
            <a:noFill/>
            <a:miter lim="800000"/>
          </a:ln>
        </p:spPr>
        <p:txBody>
          <a:bodyPr wrap="none" lIns="91074" tIns="45537" rIns="91074" bIns="45537">
            <a:spAutoFit/>
          </a:bodyPr>
          <a:lstStyle/>
          <a:p>
            <a:r>
              <a:rPr kumimoji="1" lang="en-US" altLang="zh-CN" sz="1800" b="1" u="none" dirty="0">
                <a:solidFill>
                  <a:srgbClr val="C00000"/>
                </a:solidFill>
                <a:latin typeface="Arial" panose="020B0604020202020204" pitchFamily="34" charset="0"/>
                <a:ea typeface="黑体" panose="02010609060101010101" pitchFamily="2" charset="-122"/>
              </a:rPr>
              <a:t>R</a:t>
            </a:r>
            <a:r>
              <a:rPr kumimoji="1" lang="en-US" altLang="zh-CN" sz="1800" b="1" u="none" baseline="-25000" dirty="0">
                <a:solidFill>
                  <a:srgbClr val="C00000"/>
                </a:solidFill>
                <a:latin typeface="Arial" panose="020B0604020202020204" pitchFamily="34" charset="0"/>
                <a:ea typeface="黑体" panose="02010609060101010101" pitchFamily="2" charset="-122"/>
              </a:rPr>
              <a:t>7</a:t>
            </a:r>
          </a:p>
        </p:txBody>
      </p:sp>
      <p:sp>
        <p:nvSpPr>
          <p:cNvPr id="112" name="Text Box 109"/>
          <p:cNvSpPr txBox="1">
            <a:spLocks noChangeArrowheads="1"/>
          </p:cNvSpPr>
          <p:nvPr/>
        </p:nvSpPr>
        <p:spPr bwMode="auto">
          <a:xfrm>
            <a:off x="5214699" y="2060903"/>
            <a:ext cx="435599" cy="368962"/>
          </a:xfrm>
          <a:prstGeom prst="rect">
            <a:avLst/>
          </a:prstGeom>
          <a:noFill/>
          <a:ln w="9525">
            <a:noFill/>
            <a:miter lim="800000"/>
          </a:ln>
        </p:spPr>
        <p:txBody>
          <a:bodyPr wrap="none" lIns="91074" tIns="45537" rIns="91074" bIns="45537">
            <a:spAutoFit/>
          </a:bodyPr>
          <a:lstStyle/>
          <a:p>
            <a:r>
              <a:rPr kumimoji="1" lang="en-US" altLang="zh-CN" sz="1800" u="none" dirty="0">
                <a:solidFill>
                  <a:srgbClr val="002060"/>
                </a:solidFill>
                <a:latin typeface="Arial" panose="020B0604020202020204" pitchFamily="34" charset="0"/>
                <a:ea typeface="黑体" panose="02010609060101010101" pitchFamily="2" charset="-122"/>
              </a:rPr>
              <a:t>R</a:t>
            </a:r>
            <a:r>
              <a:rPr kumimoji="1" lang="en-US" altLang="zh-CN" sz="1800" u="none" baseline="-25000" dirty="0">
                <a:solidFill>
                  <a:srgbClr val="002060"/>
                </a:solidFill>
                <a:latin typeface="Arial" panose="020B0604020202020204" pitchFamily="34" charset="0"/>
                <a:ea typeface="黑体" panose="02010609060101010101" pitchFamily="2" charset="-122"/>
              </a:rPr>
              <a:t>6</a:t>
            </a:r>
          </a:p>
        </p:txBody>
      </p:sp>
      <p:sp>
        <p:nvSpPr>
          <p:cNvPr id="113" name="Text Box 110"/>
          <p:cNvSpPr txBox="1">
            <a:spLocks noChangeArrowheads="1"/>
          </p:cNvSpPr>
          <p:nvPr/>
        </p:nvSpPr>
        <p:spPr bwMode="auto">
          <a:xfrm>
            <a:off x="4644787" y="2510828"/>
            <a:ext cx="435599" cy="368962"/>
          </a:xfrm>
          <a:prstGeom prst="rect">
            <a:avLst/>
          </a:prstGeom>
          <a:noFill/>
          <a:ln w="9525">
            <a:noFill/>
            <a:miter lim="800000"/>
          </a:ln>
        </p:spPr>
        <p:txBody>
          <a:bodyPr wrap="none" lIns="91074" tIns="45537" rIns="91074" bIns="45537">
            <a:spAutoFit/>
          </a:bodyPr>
          <a:lstStyle/>
          <a:p>
            <a:r>
              <a:rPr kumimoji="1" lang="en-US" altLang="zh-CN" sz="1800" u="none" dirty="0">
                <a:solidFill>
                  <a:srgbClr val="002060"/>
                </a:solidFill>
                <a:latin typeface="Arial" panose="020B0604020202020204" pitchFamily="34" charset="0"/>
                <a:ea typeface="黑体" panose="02010609060101010101" pitchFamily="2" charset="-122"/>
              </a:rPr>
              <a:t>R</a:t>
            </a:r>
            <a:r>
              <a:rPr kumimoji="1" lang="en-US" altLang="zh-CN" sz="1800" u="none" baseline="-25000" dirty="0">
                <a:solidFill>
                  <a:srgbClr val="002060"/>
                </a:solidFill>
                <a:latin typeface="Arial" panose="020B0604020202020204" pitchFamily="34" charset="0"/>
                <a:ea typeface="黑体" panose="02010609060101010101" pitchFamily="2" charset="-122"/>
              </a:rPr>
              <a:t>5</a:t>
            </a:r>
          </a:p>
        </p:txBody>
      </p:sp>
      <p:sp>
        <p:nvSpPr>
          <p:cNvPr id="114" name="Text Box 111"/>
          <p:cNvSpPr txBox="1">
            <a:spLocks noChangeArrowheads="1"/>
          </p:cNvSpPr>
          <p:nvPr/>
        </p:nvSpPr>
        <p:spPr bwMode="auto">
          <a:xfrm>
            <a:off x="4381994" y="3064944"/>
            <a:ext cx="435599" cy="368962"/>
          </a:xfrm>
          <a:prstGeom prst="rect">
            <a:avLst/>
          </a:prstGeom>
          <a:noFill/>
          <a:ln w="9525">
            <a:noFill/>
            <a:miter lim="800000"/>
          </a:ln>
        </p:spPr>
        <p:txBody>
          <a:bodyPr wrap="none" lIns="91074" tIns="45537" rIns="91074" bIns="45537">
            <a:spAutoFit/>
          </a:bodyPr>
          <a:lstStyle/>
          <a:p>
            <a:r>
              <a:rPr kumimoji="1" lang="en-US" altLang="zh-CN" sz="1800" b="1" u="none" dirty="0">
                <a:solidFill>
                  <a:srgbClr val="C00000"/>
                </a:solidFill>
                <a:latin typeface="Arial" panose="020B0604020202020204" pitchFamily="34" charset="0"/>
                <a:ea typeface="黑体" panose="02010609060101010101" pitchFamily="2" charset="-122"/>
              </a:rPr>
              <a:t>R</a:t>
            </a:r>
            <a:r>
              <a:rPr kumimoji="1" lang="en-US" altLang="zh-CN" sz="1800" b="1" u="none" baseline="-25000" dirty="0">
                <a:solidFill>
                  <a:srgbClr val="C00000"/>
                </a:solidFill>
                <a:latin typeface="Arial" panose="020B0604020202020204" pitchFamily="34" charset="0"/>
                <a:ea typeface="黑体" panose="02010609060101010101" pitchFamily="2" charset="-122"/>
              </a:rPr>
              <a:t>4</a:t>
            </a:r>
          </a:p>
        </p:txBody>
      </p:sp>
      <p:sp>
        <p:nvSpPr>
          <p:cNvPr id="115" name="Text Box 112"/>
          <p:cNvSpPr txBox="1">
            <a:spLocks noChangeArrowheads="1"/>
          </p:cNvSpPr>
          <p:nvPr/>
        </p:nvSpPr>
        <p:spPr bwMode="auto">
          <a:xfrm>
            <a:off x="3121855" y="2195092"/>
            <a:ext cx="435599" cy="368962"/>
          </a:xfrm>
          <a:prstGeom prst="rect">
            <a:avLst/>
          </a:prstGeom>
          <a:noFill/>
          <a:ln w="9525">
            <a:noFill/>
            <a:miter lim="800000"/>
          </a:ln>
        </p:spPr>
        <p:txBody>
          <a:bodyPr wrap="none" lIns="91074" tIns="45537" rIns="91074" bIns="45537">
            <a:spAutoFit/>
          </a:bodyPr>
          <a:lstStyle/>
          <a:p>
            <a:r>
              <a:rPr kumimoji="1" lang="en-US" altLang="zh-CN" sz="1800" b="1" u="none" dirty="0">
                <a:solidFill>
                  <a:srgbClr val="C00000"/>
                </a:solidFill>
                <a:latin typeface="Arial" panose="020B0604020202020204" pitchFamily="34" charset="0"/>
                <a:ea typeface="黑体" panose="02010609060101010101" pitchFamily="2" charset="-122"/>
              </a:rPr>
              <a:t>R</a:t>
            </a:r>
            <a:r>
              <a:rPr kumimoji="1" lang="en-US" altLang="zh-CN" sz="1800" b="1" u="none" baseline="-25000" dirty="0">
                <a:solidFill>
                  <a:srgbClr val="C00000"/>
                </a:solidFill>
                <a:latin typeface="Arial" panose="020B0604020202020204" pitchFamily="34" charset="0"/>
                <a:ea typeface="黑体" panose="02010609060101010101" pitchFamily="2" charset="-122"/>
              </a:rPr>
              <a:t>3</a:t>
            </a:r>
          </a:p>
        </p:txBody>
      </p:sp>
      <p:sp>
        <p:nvSpPr>
          <p:cNvPr id="116" name="Text Box 113"/>
          <p:cNvSpPr txBox="1">
            <a:spLocks noChangeArrowheads="1"/>
          </p:cNvSpPr>
          <p:nvPr/>
        </p:nvSpPr>
        <p:spPr bwMode="auto">
          <a:xfrm>
            <a:off x="756718" y="3158087"/>
            <a:ext cx="435599" cy="368962"/>
          </a:xfrm>
          <a:prstGeom prst="rect">
            <a:avLst/>
          </a:prstGeom>
          <a:noFill/>
          <a:ln w="9525">
            <a:noFill/>
            <a:miter lim="800000"/>
          </a:ln>
        </p:spPr>
        <p:txBody>
          <a:bodyPr wrap="none" lIns="91074" tIns="45537" rIns="91074" bIns="45537">
            <a:spAutoFit/>
          </a:bodyPr>
          <a:lstStyle/>
          <a:p>
            <a:r>
              <a:rPr kumimoji="1" lang="en-US" altLang="zh-CN" sz="1800" u="none" dirty="0">
                <a:solidFill>
                  <a:srgbClr val="002060"/>
                </a:solidFill>
                <a:latin typeface="Arial" panose="020B0604020202020204" pitchFamily="34" charset="0"/>
                <a:ea typeface="黑体" panose="02010609060101010101" pitchFamily="2" charset="-122"/>
              </a:rPr>
              <a:t>R</a:t>
            </a:r>
            <a:r>
              <a:rPr kumimoji="1" lang="en-US" altLang="zh-CN" sz="1800" u="none" baseline="-25000" dirty="0">
                <a:solidFill>
                  <a:srgbClr val="002060"/>
                </a:solidFill>
                <a:latin typeface="Arial" panose="020B0604020202020204" pitchFamily="34" charset="0"/>
                <a:ea typeface="黑体" panose="02010609060101010101" pitchFamily="2" charset="-122"/>
              </a:rPr>
              <a:t>2</a:t>
            </a:r>
          </a:p>
        </p:txBody>
      </p:sp>
      <p:sp>
        <p:nvSpPr>
          <p:cNvPr id="117" name="Text Box 114"/>
          <p:cNvSpPr txBox="1">
            <a:spLocks noChangeArrowheads="1"/>
          </p:cNvSpPr>
          <p:nvPr/>
        </p:nvSpPr>
        <p:spPr bwMode="auto">
          <a:xfrm>
            <a:off x="1483357" y="1966183"/>
            <a:ext cx="435599" cy="368962"/>
          </a:xfrm>
          <a:prstGeom prst="rect">
            <a:avLst/>
          </a:prstGeom>
          <a:noFill/>
          <a:ln w="9525">
            <a:noFill/>
            <a:miter lim="800000"/>
          </a:ln>
        </p:spPr>
        <p:txBody>
          <a:bodyPr wrap="none" lIns="91074" tIns="45537" rIns="91074" bIns="45537">
            <a:spAutoFit/>
          </a:bodyPr>
          <a:lstStyle/>
          <a:p>
            <a:r>
              <a:rPr kumimoji="1" lang="en-US" altLang="zh-CN" sz="1800" u="none" dirty="0">
                <a:solidFill>
                  <a:srgbClr val="002060"/>
                </a:solidFill>
                <a:latin typeface="Arial" panose="020B0604020202020204" pitchFamily="34" charset="0"/>
                <a:ea typeface="黑体" panose="02010609060101010101" pitchFamily="2" charset="-122"/>
              </a:rPr>
              <a:t>R</a:t>
            </a:r>
            <a:r>
              <a:rPr kumimoji="1" lang="en-US" altLang="zh-CN" sz="1800" u="none" baseline="-25000" dirty="0">
                <a:solidFill>
                  <a:srgbClr val="002060"/>
                </a:solidFill>
                <a:latin typeface="Arial" panose="020B0604020202020204" pitchFamily="34" charset="0"/>
                <a:ea typeface="黑体" panose="02010609060101010101" pitchFamily="2" charset="-122"/>
              </a:rPr>
              <a:t>1</a:t>
            </a:r>
          </a:p>
        </p:txBody>
      </p:sp>
      <p:sp>
        <p:nvSpPr>
          <p:cNvPr id="118" name="Text Box 115"/>
          <p:cNvSpPr txBox="1">
            <a:spLocks noChangeArrowheads="1"/>
          </p:cNvSpPr>
          <p:nvPr/>
        </p:nvSpPr>
        <p:spPr bwMode="auto">
          <a:xfrm>
            <a:off x="7418361" y="3699574"/>
            <a:ext cx="565441"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002060"/>
                </a:solidFill>
                <a:latin typeface="Arial" panose="020B0604020202020204" pitchFamily="34" charset="0"/>
                <a:ea typeface="黑体" panose="02010609060101010101" pitchFamily="2" charset="-122"/>
              </a:rPr>
              <a:t>网</a:t>
            </a:r>
            <a:r>
              <a:rPr kumimoji="1" lang="zh-CN" altLang="en-US" sz="600" u="none" dirty="0">
                <a:solidFill>
                  <a:srgbClr val="002060"/>
                </a:solidFill>
                <a:latin typeface="Arial" panose="020B0604020202020204" pitchFamily="34" charset="0"/>
                <a:ea typeface="黑体" panose="02010609060101010101" pitchFamily="2" charset="-122"/>
              </a:rPr>
              <a:t> </a:t>
            </a:r>
            <a:r>
              <a:rPr kumimoji="1" lang="en-US" altLang="zh-CN" sz="1800" u="none" dirty="0">
                <a:solidFill>
                  <a:srgbClr val="002060"/>
                </a:solidFill>
                <a:latin typeface="Arial" panose="020B0604020202020204" pitchFamily="34" charset="0"/>
                <a:ea typeface="黑体" panose="02010609060101010101" pitchFamily="2" charset="-122"/>
              </a:rPr>
              <a:t>8</a:t>
            </a:r>
          </a:p>
        </p:txBody>
      </p:sp>
      <p:sp>
        <p:nvSpPr>
          <p:cNvPr id="119" name="Text Box 116"/>
          <p:cNvSpPr txBox="1">
            <a:spLocks noChangeArrowheads="1"/>
          </p:cNvSpPr>
          <p:nvPr/>
        </p:nvSpPr>
        <p:spPr bwMode="auto">
          <a:xfrm>
            <a:off x="7495933" y="2131945"/>
            <a:ext cx="565441"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002060"/>
                </a:solidFill>
                <a:latin typeface="Arial" panose="020B0604020202020204" pitchFamily="34" charset="0"/>
                <a:ea typeface="黑体" panose="02010609060101010101" pitchFamily="2" charset="-122"/>
              </a:rPr>
              <a:t>网</a:t>
            </a:r>
            <a:r>
              <a:rPr kumimoji="1" lang="zh-CN" altLang="en-US" sz="600" u="none" dirty="0">
                <a:solidFill>
                  <a:srgbClr val="002060"/>
                </a:solidFill>
                <a:latin typeface="Arial" panose="020B0604020202020204" pitchFamily="34" charset="0"/>
                <a:ea typeface="黑体" panose="02010609060101010101" pitchFamily="2" charset="-122"/>
              </a:rPr>
              <a:t> </a:t>
            </a:r>
            <a:r>
              <a:rPr kumimoji="1" lang="en-US" altLang="zh-CN" sz="1800" u="none" dirty="0">
                <a:solidFill>
                  <a:srgbClr val="002060"/>
                </a:solidFill>
                <a:latin typeface="Arial" panose="020B0604020202020204" pitchFamily="34" charset="0"/>
                <a:ea typeface="黑体" panose="02010609060101010101" pitchFamily="2" charset="-122"/>
              </a:rPr>
              <a:t>6</a:t>
            </a:r>
          </a:p>
        </p:txBody>
      </p:sp>
      <p:sp>
        <p:nvSpPr>
          <p:cNvPr id="120" name="Text Box 117"/>
          <p:cNvSpPr txBox="1">
            <a:spLocks noChangeArrowheads="1"/>
          </p:cNvSpPr>
          <p:nvPr/>
        </p:nvSpPr>
        <p:spPr bwMode="auto">
          <a:xfrm>
            <a:off x="1630584" y="3735884"/>
            <a:ext cx="570251"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002060"/>
                </a:solidFill>
                <a:latin typeface="Arial" panose="020B0604020202020204" pitchFamily="34" charset="0"/>
                <a:ea typeface="黑体" panose="02010609060101010101" pitchFamily="2" charset="-122"/>
              </a:rPr>
              <a:t>网</a:t>
            </a:r>
            <a:r>
              <a:rPr kumimoji="1" lang="zh-CN" altLang="en-US" sz="700" u="none" dirty="0">
                <a:solidFill>
                  <a:srgbClr val="002060"/>
                </a:solidFill>
                <a:latin typeface="Arial" panose="020B0604020202020204" pitchFamily="34" charset="0"/>
                <a:ea typeface="黑体" panose="02010609060101010101" pitchFamily="2" charset="-122"/>
              </a:rPr>
              <a:t> </a:t>
            </a:r>
            <a:r>
              <a:rPr kumimoji="1" lang="en-US" altLang="zh-CN" sz="1800" u="none" dirty="0">
                <a:solidFill>
                  <a:srgbClr val="002060"/>
                </a:solidFill>
                <a:latin typeface="Arial" panose="020B0604020202020204" pitchFamily="34" charset="0"/>
                <a:ea typeface="黑体" panose="02010609060101010101" pitchFamily="2" charset="-122"/>
              </a:rPr>
              <a:t>3</a:t>
            </a:r>
          </a:p>
        </p:txBody>
      </p:sp>
      <p:sp>
        <p:nvSpPr>
          <p:cNvPr id="121" name="Text Box 118"/>
          <p:cNvSpPr txBox="1">
            <a:spLocks noChangeArrowheads="1"/>
          </p:cNvSpPr>
          <p:nvPr/>
        </p:nvSpPr>
        <p:spPr bwMode="auto">
          <a:xfrm>
            <a:off x="2339808" y="3055472"/>
            <a:ext cx="570251"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002060"/>
                </a:solidFill>
                <a:latin typeface="Arial" panose="020B0604020202020204" pitchFamily="34" charset="0"/>
                <a:ea typeface="黑体" panose="02010609060101010101" pitchFamily="2" charset="-122"/>
              </a:rPr>
              <a:t>网</a:t>
            </a:r>
            <a:r>
              <a:rPr kumimoji="1" lang="zh-CN" altLang="en-US" sz="700" u="none" dirty="0">
                <a:solidFill>
                  <a:srgbClr val="002060"/>
                </a:solidFill>
                <a:latin typeface="Arial" panose="020B0604020202020204" pitchFamily="34" charset="0"/>
                <a:ea typeface="黑体" panose="02010609060101010101" pitchFamily="2" charset="-122"/>
              </a:rPr>
              <a:t> </a:t>
            </a:r>
            <a:r>
              <a:rPr kumimoji="1" lang="en-US" altLang="zh-CN" sz="1800" u="none" dirty="0">
                <a:solidFill>
                  <a:srgbClr val="002060"/>
                </a:solidFill>
                <a:latin typeface="Arial" panose="020B0604020202020204" pitchFamily="34" charset="0"/>
                <a:ea typeface="黑体" panose="02010609060101010101" pitchFamily="2" charset="-122"/>
              </a:rPr>
              <a:t>2</a:t>
            </a:r>
          </a:p>
        </p:txBody>
      </p:sp>
      <p:sp>
        <p:nvSpPr>
          <p:cNvPr id="122" name="Text Box 119"/>
          <p:cNvSpPr txBox="1">
            <a:spLocks noChangeArrowheads="1"/>
          </p:cNvSpPr>
          <p:nvPr/>
        </p:nvSpPr>
        <p:spPr bwMode="auto">
          <a:xfrm>
            <a:off x="750385" y="2555031"/>
            <a:ext cx="573457"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002060"/>
                </a:solidFill>
                <a:latin typeface="Arial" panose="020B0604020202020204" pitchFamily="34" charset="0"/>
                <a:ea typeface="黑体" panose="02010609060101010101" pitchFamily="2" charset="-122"/>
              </a:rPr>
              <a:t>网</a:t>
            </a:r>
            <a:r>
              <a:rPr kumimoji="1" lang="zh-CN" altLang="en-US" sz="800" u="none" dirty="0">
                <a:solidFill>
                  <a:srgbClr val="002060"/>
                </a:solidFill>
                <a:latin typeface="Arial" panose="020B0604020202020204" pitchFamily="34" charset="0"/>
                <a:ea typeface="黑体" panose="02010609060101010101" pitchFamily="2" charset="-122"/>
              </a:rPr>
              <a:t> </a:t>
            </a:r>
            <a:r>
              <a:rPr kumimoji="1" lang="en-US" altLang="zh-CN" sz="1800" u="none" dirty="0">
                <a:solidFill>
                  <a:srgbClr val="002060"/>
                </a:solidFill>
                <a:latin typeface="Arial" panose="020B0604020202020204" pitchFamily="34" charset="0"/>
                <a:ea typeface="黑体" panose="02010609060101010101" pitchFamily="2" charset="-122"/>
              </a:rPr>
              <a:t>1</a:t>
            </a:r>
          </a:p>
        </p:txBody>
      </p:sp>
      <p:sp>
        <p:nvSpPr>
          <p:cNvPr id="123" name="Text Box 120"/>
          <p:cNvSpPr txBox="1">
            <a:spLocks noChangeArrowheads="1"/>
          </p:cNvSpPr>
          <p:nvPr/>
        </p:nvSpPr>
        <p:spPr bwMode="auto">
          <a:xfrm>
            <a:off x="6986178" y="2963909"/>
            <a:ext cx="562235"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002060"/>
                </a:solidFill>
                <a:latin typeface="Arial" panose="020B0604020202020204" pitchFamily="34" charset="0"/>
                <a:ea typeface="黑体" panose="02010609060101010101" pitchFamily="2" charset="-122"/>
              </a:rPr>
              <a:t>网</a:t>
            </a:r>
            <a:r>
              <a:rPr kumimoji="1" lang="zh-CN" altLang="en-US" sz="500" u="none" dirty="0">
                <a:solidFill>
                  <a:srgbClr val="002060"/>
                </a:solidFill>
                <a:latin typeface="Arial" panose="020B0604020202020204" pitchFamily="34" charset="0"/>
                <a:ea typeface="黑体" panose="02010609060101010101" pitchFamily="2" charset="-122"/>
              </a:rPr>
              <a:t> </a:t>
            </a:r>
            <a:r>
              <a:rPr kumimoji="1" lang="en-US" altLang="zh-CN" sz="1800" u="none" dirty="0">
                <a:solidFill>
                  <a:srgbClr val="002060"/>
                </a:solidFill>
                <a:latin typeface="Arial" panose="020B0604020202020204" pitchFamily="34" charset="0"/>
                <a:ea typeface="黑体" panose="02010609060101010101" pitchFamily="2" charset="-122"/>
              </a:rPr>
              <a:t>7</a:t>
            </a:r>
          </a:p>
        </p:txBody>
      </p:sp>
      <p:sp>
        <p:nvSpPr>
          <p:cNvPr id="124" name="Oval 121"/>
          <p:cNvSpPr>
            <a:spLocks noChangeArrowheads="1"/>
          </p:cNvSpPr>
          <p:nvPr/>
        </p:nvSpPr>
        <p:spPr bwMode="auto">
          <a:xfrm>
            <a:off x="3341904" y="3636427"/>
            <a:ext cx="3113938" cy="1034036"/>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lIns="91074" tIns="45537" rIns="91074" bIns="45537" anchor="ctr"/>
          <a:lstStyle/>
          <a:p>
            <a:pPr>
              <a:defRPr/>
            </a:pPr>
            <a:endParaRPr lang="zh-CN" altLang="en-US" sz="2400" u="none" dirty="0">
              <a:solidFill>
                <a:srgbClr val="002060"/>
              </a:solidFill>
              <a:ea typeface="黑体" panose="02010609060101010101" pitchFamily="2" charset="-122"/>
            </a:endParaRPr>
          </a:p>
        </p:txBody>
      </p:sp>
      <p:sp>
        <p:nvSpPr>
          <p:cNvPr id="125" name="Text Box 122"/>
          <p:cNvSpPr txBox="1">
            <a:spLocks noChangeArrowheads="1"/>
          </p:cNvSpPr>
          <p:nvPr/>
        </p:nvSpPr>
        <p:spPr bwMode="auto">
          <a:xfrm>
            <a:off x="4128699" y="4630995"/>
            <a:ext cx="1552891" cy="399740"/>
          </a:xfrm>
          <a:prstGeom prst="rect">
            <a:avLst/>
          </a:prstGeom>
          <a:noFill/>
          <a:ln w="9525">
            <a:noFill/>
            <a:miter lim="800000"/>
          </a:ln>
        </p:spPr>
        <p:txBody>
          <a:bodyPr wrap="none" lIns="91074" tIns="45537" rIns="91074" bIns="45537">
            <a:spAutoFit/>
          </a:bodyPr>
          <a:lstStyle/>
          <a:p>
            <a:r>
              <a:rPr kumimoji="1" lang="zh-CN" altLang="en-US" sz="2000" u="none" dirty="0">
                <a:solidFill>
                  <a:srgbClr val="002060"/>
                </a:solidFill>
                <a:latin typeface="Arial" panose="020B0604020202020204" pitchFamily="34" charset="0"/>
                <a:ea typeface="黑体" panose="02010609060101010101" pitchFamily="2" charset="-122"/>
              </a:rPr>
              <a:t>区域 </a:t>
            </a:r>
            <a:r>
              <a:rPr kumimoji="1" lang="en-US" altLang="zh-CN" sz="2000" u="none" dirty="0">
                <a:solidFill>
                  <a:srgbClr val="002060"/>
                </a:solidFill>
                <a:latin typeface="Arial" panose="020B0604020202020204" pitchFamily="34" charset="0"/>
                <a:ea typeface="黑体" panose="02010609060101010101" pitchFamily="2" charset="-122"/>
              </a:rPr>
              <a:t>0.0.0.2</a:t>
            </a:r>
          </a:p>
        </p:txBody>
      </p:sp>
      <p:sp>
        <p:nvSpPr>
          <p:cNvPr id="126" name="Line 123"/>
          <p:cNvSpPr>
            <a:spLocks noChangeShapeType="1"/>
          </p:cNvSpPr>
          <p:nvPr/>
        </p:nvSpPr>
        <p:spPr bwMode="auto">
          <a:xfrm>
            <a:off x="4861671" y="3551177"/>
            <a:ext cx="910276" cy="517807"/>
          </a:xfrm>
          <a:prstGeom prst="line">
            <a:avLst/>
          </a:prstGeom>
          <a:noFill/>
          <a:ln w="19050">
            <a:solidFill>
              <a:srgbClr val="333399"/>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127" name="Line 124"/>
          <p:cNvSpPr>
            <a:spLocks noChangeShapeType="1"/>
          </p:cNvSpPr>
          <p:nvPr/>
        </p:nvSpPr>
        <p:spPr bwMode="auto">
          <a:xfrm flipV="1">
            <a:off x="5013647" y="4154233"/>
            <a:ext cx="834288" cy="258904"/>
          </a:xfrm>
          <a:prstGeom prst="line">
            <a:avLst/>
          </a:prstGeom>
          <a:noFill/>
          <a:ln w="19050">
            <a:solidFill>
              <a:srgbClr val="333399"/>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grpSp>
        <p:nvGrpSpPr>
          <p:cNvPr id="128" name="Group 125"/>
          <p:cNvGrpSpPr/>
          <p:nvPr/>
        </p:nvGrpSpPr>
        <p:grpSpPr bwMode="auto">
          <a:xfrm>
            <a:off x="5545566" y="3808503"/>
            <a:ext cx="682311" cy="604634"/>
            <a:chOff x="2949" y="196"/>
            <a:chExt cx="941" cy="598"/>
          </a:xfrm>
        </p:grpSpPr>
        <p:sp>
          <p:nvSpPr>
            <p:cNvPr id="129" name="Oval 126"/>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30" name="Oval 127"/>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31" name="Oval 128"/>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32" name="Oval 129"/>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33" name="Oval 130"/>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34" name="Oval 131"/>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35" name="Oval 132"/>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36" name="Oval 133"/>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37" name="Freeform 13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138" name="Freeform 13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139" name="Freeform 13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grpSp>
      <p:sp>
        <p:nvSpPr>
          <p:cNvPr id="140" name="Text Box 137"/>
          <p:cNvSpPr txBox="1">
            <a:spLocks noChangeArrowheads="1"/>
          </p:cNvSpPr>
          <p:nvPr/>
        </p:nvSpPr>
        <p:spPr bwMode="auto">
          <a:xfrm>
            <a:off x="5572478" y="3854285"/>
            <a:ext cx="608723"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002060"/>
                </a:solidFill>
                <a:latin typeface="Arial" panose="020B0604020202020204" pitchFamily="34" charset="0"/>
                <a:ea typeface="黑体" panose="02010609060101010101" pitchFamily="2" charset="-122"/>
              </a:rPr>
              <a:t>网 </a:t>
            </a:r>
            <a:r>
              <a:rPr kumimoji="1" lang="en-US" altLang="zh-CN" sz="1800" u="none" dirty="0">
                <a:solidFill>
                  <a:srgbClr val="002060"/>
                </a:solidFill>
                <a:latin typeface="Arial" panose="020B0604020202020204" pitchFamily="34" charset="0"/>
                <a:ea typeface="黑体" panose="02010609060101010101" pitchFamily="2" charset="-122"/>
              </a:rPr>
              <a:t>4</a:t>
            </a:r>
          </a:p>
        </p:txBody>
      </p:sp>
      <p:sp>
        <p:nvSpPr>
          <p:cNvPr id="141" name="Line 138"/>
          <p:cNvSpPr>
            <a:spLocks noChangeShapeType="1"/>
          </p:cNvSpPr>
          <p:nvPr/>
        </p:nvSpPr>
        <p:spPr bwMode="auto">
          <a:xfrm>
            <a:off x="3948227" y="4237904"/>
            <a:ext cx="913444" cy="175233"/>
          </a:xfrm>
          <a:prstGeom prst="line">
            <a:avLst/>
          </a:prstGeom>
          <a:noFill/>
          <a:ln w="19050">
            <a:solidFill>
              <a:srgbClr val="333399"/>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grpSp>
        <p:nvGrpSpPr>
          <p:cNvPr id="142" name="Group 139"/>
          <p:cNvGrpSpPr/>
          <p:nvPr/>
        </p:nvGrpSpPr>
        <p:grpSpPr bwMode="auto">
          <a:xfrm>
            <a:off x="3645857" y="3893752"/>
            <a:ext cx="683895" cy="604634"/>
            <a:chOff x="2949" y="196"/>
            <a:chExt cx="941" cy="598"/>
          </a:xfrm>
        </p:grpSpPr>
        <p:sp>
          <p:nvSpPr>
            <p:cNvPr id="143" name="Oval 140"/>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44" name="Oval 141"/>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45" name="Oval 142"/>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46" name="Oval 143"/>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47" name="Oval 144"/>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48" name="Oval 145"/>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49" name="Oval 146"/>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50" name="Oval 147"/>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5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15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15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grpSp>
      <p:sp>
        <p:nvSpPr>
          <p:cNvPr id="154" name="Text Box 151"/>
          <p:cNvSpPr txBox="1">
            <a:spLocks noChangeArrowheads="1"/>
          </p:cNvSpPr>
          <p:nvPr/>
        </p:nvSpPr>
        <p:spPr bwMode="auto">
          <a:xfrm>
            <a:off x="3636359" y="4005837"/>
            <a:ext cx="570251"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002060"/>
                </a:solidFill>
                <a:latin typeface="Arial" panose="020B0604020202020204" pitchFamily="34" charset="0"/>
                <a:ea typeface="黑体" panose="02010609060101010101" pitchFamily="2" charset="-122"/>
              </a:rPr>
              <a:t>网</a:t>
            </a:r>
            <a:r>
              <a:rPr kumimoji="1" lang="zh-CN" altLang="en-US" sz="700" u="none" dirty="0">
                <a:solidFill>
                  <a:srgbClr val="002060"/>
                </a:solidFill>
                <a:latin typeface="Arial" panose="020B0604020202020204" pitchFamily="34" charset="0"/>
                <a:ea typeface="黑体" panose="02010609060101010101" pitchFamily="2" charset="-122"/>
              </a:rPr>
              <a:t> </a:t>
            </a:r>
            <a:r>
              <a:rPr kumimoji="1" lang="en-US" altLang="zh-CN" sz="1800" u="none" dirty="0">
                <a:solidFill>
                  <a:srgbClr val="002060"/>
                </a:solidFill>
                <a:latin typeface="Arial" panose="020B0604020202020204" pitchFamily="34" charset="0"/>
                <a:ea typeface="黑体" panose="02010609060101010101" pitchFamily="2" charset="-122"/>
              </a:rPr>
              <a:t>5</a:t>
            </a:r>
          </a:p>
        </p:txBody>
      </p:sp>
      <p:pic>
        <p:nvPicPr>
          <p:cNvPr id="155" name="Picture 152"/>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08110" y="4190544"/>
            <a:ext cx="519254" cy="396248"/>
          </a:xfrm>
          <a:prstGeom prst="rect">
            <a:avLst/>
          </a:prstGeom>
          <a:noFill/>
          <a:ln w="12699">
            <a:noFill/>
            <a:miter lim="800000"/>
            <a:headEnd/>
            <a:tailEnd/>
          </a:ln>
        </p:spPr>
      </p:pic>
      <p:sp>
        <p:nvSpPr>
          <p:cNvPr id="156" name="Text Box 153"/>
          <p:cNvSpPr txBox="1">
            <a:spLocks noChangeArrowheads="1"/>
          </p:cNvSpPr>
          <p:nvPr/>
        </p:nvSpPr>
        <p:spPr bwMode="auto">
          <a:xfrm>
            <a:off x="4415240" y="3879543"/>
            <a:ext cx="435599" cy="368962"/>
          </a:xfrm>
          <a:prstGeom prst="rect">
            <a:avLst/>
          </a:prstGeom>
          <a:noFill/>
          <a:ln w="9525">
            <a:noFill/>
            <a:miter lim="800000"/>
          </a:ln>
        </p:spPr>
        <p:txBody>
          <a:bodyPr wrap="none" lIns="91074" tIns="45537" rIns="91074" bIns="45537">
            <a:spAutoFit/>
          </a:bodyPr>
          <a:lstStyle/>
          <a:p>
            <a:r>
              <a:rPr kumimoji="1" lang="en-US" altLang="zh-CN" sz="1800" u="none" dirty="0">
                <a:solidFill>
                  <a:srgbClr val="002060"/>
                </a:solidFill>
                <a:latin typeface="Arial" panose="020B0604020202020204" pitchFamily="34" charset="0"/>
                <a:ea typeface="黑体" panose="02010609060101010101" pitchFamily="2" charset="-122"/>
              </a:rPr>
              <a:t>R</a:t>
            </a:r>
            <a:r>
              <a:rPr kumimoji="1" lang="en-US" altLang="zh-CN" sz="1800" u="none" baseline="-25000" dirty="0">
                <a:solidFill>
                  <a:srgbClr val="002060"/>
                </a:solidFill>
                <a:latin typeface="Arial" panose="020B0604020202020204" pitchFamily="34" charset="0"/>
                <a:ea typeface="黑体" panose="02010609060101010101" pitchFamily="2" charset="-122"/>
              </a:rPr>
              <a:t>8</a:t>
            </a:r>
          </a:p>
        </p:txBody>
      </p:sp>
      <p:pic>
        <p:nvPicPr>
          <p:cNvPr id="157" name="Picture 154"/>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44787" y="3418569"/>
            <a:ext cx="519254" cy="312579"/>
          </a:xfrm>
          <a:prstGeom prst="rect">
            <a:avLst/>
          </a:prstGeom>
          <a:noFill/>
          <a:ln w="12699">
            <a:noFill/>
            <a:miter lim="800000"/>
            <a:headEnd/>
            <a:tailEnd/>
          </a:ln>
        </p:spPr>
      </p:pic>
      <p:sp>
        <p:nvSpPr>
          <p:cNvPr id="162" name="AutoShape 6"/>
          <p:cNvSpPr>
            <a:spLocks noChangeArrowheads="1"/>
          </p:cNvSpPr>
          <p:nvPr/>
        </p:nvSpPr>
        <p:spPr bwMode="auto">
          <a:xfrm>
            <a:off x="3708953" y="3786933"/>
            <a:ext cx="2717306" cy="872627"/>
          </a:xfrm>
          <a:prstGeom prst="roundRect">
            <a:avLst>
              <a:gd name="adj" fmla="val 16667"/>
            </a:avLst>
          </a:prstGeom>
          <a:gradFill flip="none" rotWithShape="1">
            <a:gsLst>
              <a:gs pos="0">
                <a:srgbClr val="29667B">
                  <a:shade val="30000"/>
                  <a:satMod val="115000"/>
                </a:srgbClr>
              </a:gs>
              <a:gs pos="50000">
                <a:srgbClr val="29667B">
                  <a:shade val="67500"/>
                  <a:satMod val="115000"/>
                </a:srgbClr>
              </a:gs>
              <a:gs pos="100000">
                <a:srgbClr val="29667B">
                  <a:shade val="100000"/>
                  <a:satMod val="115000"/>
                </a:srgbClr>
              </a:gs>
            </a:gsLst>
            <a:lin ang="13500000" scaled="1"/>
            <a:tileRect/>
          </a:gradFill>
          <a:ln w="9525">
            <a:solidFill>
              <a:schemeClr val="tx1"/>
            </a:solidFill>
            <a:miter lim="800000"/>
            <a:headEnd/>
            <a:tailEnd/>
          </a:ln>
          <a:effectLst>
            <a:innerShdw blurRad="63500" dist="50800" dir="2700000">
              <a:prstClr val="black">
                <a:alpha val="50000"/>
              </a:prstClr>
            </a:innerShdw>
            <a:softEdge rad="31750"/>
          </a:effectLst>
          <a:scene3d>
            <a:camera prst="orthographicFront"/>
            <a:lightRig rig="threePt" dir="t"/>
          </a:scene3d>
          <a:sp3d>
            <a:bevelT prst="relaxedInset"/>
          </a:sp3d>
        </p:spPr>
        <p:txBody>
          <a:bodyPr/>
          <a:lstStyle/>
          <a:p>
            <a:pPr>
              <a:lnSpc>
                <a:spcPct val="110000"/>
              </a:lnSpc>
              <a:defRPr/>
            </a:pPr>
            <a:r>
              <a:rPr lang="zh-CN" altLang="en-US" sz="2000" b="0" u="none" dirty="0" smtClean="0">
                <a:solidFill>
                  <a:srgbClr val="FFFF00"/>
                </a:solidFill>
              </a:rPr>
              <a:t>每区域至少一个，与其他区域交换信息。</a:t>
            </a:r>
            <a:endParaRPr lang="zh-CN" altLang="en-US" sz="2000" b="0" u="none" dirty="0">
              <a:solidFill>
                <a:srgbClr val="FFFF00"/>
              </a:solidFill>
            </a:endParaRPr>
          </a:p>
        </p:txBody>
      </p:sp>
    </p:spTree>
    <p:extLst>
      <p:ext uri="{BB962C8B-B14F-4D97-AF65-F5344CB8AC3E}">
        <p14:creationId xmlns:p14="http://schemas.microsoft.com/office/powerpoint/2010/main" val="123127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115"/>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114"/>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111"/>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blinds(horizontal)">
                                      <p:cBhvr>
                                        <p:cTn id="15"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4" grpId="0"/>
      <p:bldP spid="1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Group 2"/>
          <p:cNvGrpSpPr/>
          <p:nvPr/>
        </p:nvGrpSpPr>
        <p:grpSpPr bwMode="auto">
          <a:xfrm>
            <a:off x="227965" y="1338656"/>
            <a:ext cx="8836810" cy="3739895"/>
            <a:chOff x="79" y="1560"/>
            <a:chExt cx="5582" cy="2369"/>
          </a:xfrm>
        </p:grpSpPr>
        <p:sp>
          <p:nvSpPr>
            <p:cNvPr id="160" name="AutoShape 3"/>
            <p:cNvSpPr>
              <a:spLocks noChangeArrowheads="1"/>
            </p:cNvSpPr>
            <p:nvPr/>
          </p:nvSpPr>
          <p:spPr bwMode="auto">
            <a:xfrm>
              <a:off x="79" y="1570"/>
              <a:ext cx="5582" cy="2359"/>
            </a:xfrm>
            <a:prstGeom prst="roundRect">
              <a:avLst>
                <a:gd name="adj" fmla="val 16667"/>
              </a:avLst>
            </a:prstGeom>
            <a:solidFill>
              <a:srgbClr val="CCECFF"/>
            </a:solidFill>
            <a:ln w="19050">
              <a:solidFill>
                <a:schemeClr val="tx1"/>
              </a:solidFill>
              <a:round/>
            </a:ln>
            <a:effectLst>
              <a:outerShdw dist="35921" dir="2700000" algn="ctr" rotWithShape="0">
                <a:schemeClr val="bg2"/>
              </a:outerShdw>
            </a:effectLst>
          </p:spPr>
          <p:txBody>
            <a:bodyPr wrap="none" anchor="ctr"/>
            <a:lstStyle/>
            <a:p>
              <a:pPr>
                <a:defRPr/>
              </a:pPr>
              <a:endParaRPr lang="zh-CN" altLang="en-US" u="none" dirty="0">
                <a:ea typeface="黑体" panose="02010609060101010101" pitchFamily="2" charset="-122"/>
              </a:endParaRPr>
            </a:p>
          </p:txBody>
        </p:sp>
        <p:sp>
          <p:nvSpPr>
            <p:cNvPr id="161" name="Text Box 4"/>
            <p:cNvSpPr txBox="1">
              <a:spLocks noChangeArrowheads="1"/>
            </p:cNvSpPr>
            <p:nvPr/>
          </p:nvSpPr>
          <p:spPr bwMode="auto">
            <a:xfrm>
              <a:off x="247" y="1560"/>
              <a:ext cx="1215" cy="292"/>
            </a:xfrm>
            <a:prstGeom prst="rect">
              <a:avLst/>
            </a:prstGeom>
            <a:noFill/>
            <a:ln w="9525">
              <a:noFill/>
              <a:miter lim="800000"/>
            </a:ln>
          </p:spPr>
          <p:txBody>
            <a:bodyPr wrap="none">
              <a:spAutoFit/>
            </a:bodyPr>
            <a:lstStyle/>
            <a:p>
              <a:r>
                <a:rPr kumimoji="1" lang="zh-CN" altLang="en-US" sz="2400" u="none" dirty="0">
                  <a:solidFill>
                    <a:srgbClr val="333399"/>
                  </a:solidFill>
                  <a:latin typeface="Arial" panose="020B0604020202020204" pitchFamily="34" charset="0"/>
                  <a:ea typeface="黑体" panose="02010609060101010101" pitchFamily="2" charset="-122"/>
                </a:rPr>
                <a:t>自治系统 </a:t>
              </a:r>
              <a:r>
                <a:rPr kumimoji="1" lang="en-US" altLang="zh-CN" sz="2400" u="none" dirty="0">
                  <a:solidFill>
                    <a:srgbClr val="333399"/>
                  </a:solidFill>
                  <a:latin typeface="Arial" panose="020B0604020202020204" pitchFamily="34" charset="0"/>
                  <a:ea typeface="黑体" panose="02010609060101010101" pitchFamily="2" charset="-122"/>
                </a:rPr>
                <a:t>AS</a:t>
              </a:r>
            </a:p>
          </p:txBody>
        </p:sp>
      </p:grpSp>
      <p:sp>
        <p:nvSpPr>
          <p:cNvPr id="384001" name="标题 1"/>
          <p:cNvSpPr>
            <a:spLocks noGrp="1"/>
          </p:cNvSpPr>
          <p:nvPr>
            <p:ph type="title" idx="4294967295"/>
          </p:nvPr>
        </p:nvSpPr>
        <p:spPr>
          <a:xfrm>
            <a:off x="357188" y="671513"/>
            <a:ext cx="6429375" cy="614362"/>
          </a:xfrm>
        </p:spPr>
        <p:txBody>
          <a:bodyPr/>
          <a:lstStyle/>
          <a:p>
            <a:pPr algn="l">
              <a:buFontTx/>
              <a:buNone/>
              <a:defRPr/>
            </a:pPr>
            <a:r>
              <a:rPr lang="zh-CN" altLang="en-US" sz="2400" dirty="0" smtClean="0">
                <a:solidFill>
                  <a:srgbClr val="007D7A"/>
                </a:solidFill>
                <a:latin typeface="Times New Roman" pitchFamily="18" charset="0"/>
                <a:ea typeface="+mn-ea"/>
                <a:cs typeface="Times New Roman" pitchFamily="18" charset="0"/>
              </a:rPr>
              <a:t>主干路由器</a:t>
            </a:r>
            <a:endParaRPr lang="zh-CN" altLang="en-US" sz="2400" dirty="0">
              <a:solidFill>
                <a:srgbClr val="007D7A"/>
              </a:solidFill>
              <a:latin typeface="Times New Roman" pitchFamily="18" charset="0"/>
              <a:ea typeface="+mn-ea"/>
              <a:cs typeface="Times New Roman" pitchFamily="18" charset="0"/>
            </a:endParaRPr>
          </a:p>
        </p:txBody>
      </p:sp>
      <p:sp>
        <p:nvSpPr>
          <p:cNvPr id="9" name="Oval 6"/>
          <p:cNvSpPr>
            <a:spLocks noChangeArrowheads="1"/>
          </p:cNvSpPr>
          <p:nvPr/>
        </p:nvSpPr>
        <p:spPr bwMode="auto">
          <a:xfrm>
            <a:off x="3493881" y="2048273"/>
            <a:ext cx="2885973" cy="1502904"/>
          </a:xfrm>
          <a:prstGeom prst="ellipse">
            <a:avLst/>
          </a:prstGeom>
          <a:solidFill>
            <a:srgbClr val="FFCCFF"/>
          </a:solidFill>
          <a:ln w="9525">
            <a:solidFill>
              <a:schemeClr val="tx1"/>
            </a:solidFill>
            <a:round/>
          </a:ln>
          <a:effectLst>
            <a:outerShdw dist="35921" dir="2700000" algn="ctr" rotWithShape="0">
              <a:schemeClr val="bg2"/>
            </a:outerShdw>
          </a:effectLst>
        </p:spPr>
        <p:txBody>
          <a:bodyPr wrap="none" lIns="91074" tIns="45537" rIns="91074" bIns="45537" anchor="ctr"/>
          <a:lstStyle/>
          <a:p>
            <a:pPr>
              <a:defRPr/>
            </a:pPr>
            <a:endParaRPr lang="zh-CN" altLang="en-US" sz="2400" u="none" dirty="0">
              <a:solidFill>
                <a:srgbClr val="002060"/>
              </a:solidFill>
              <a:ea typeface="黑体" panose="02010609060101010101" pitchFamily="2" charset="-122"/>
            </a:endParaRPr>
          </a:p>
        </p:txBody>
      </p:sp>
      <p:sp>
        <p:nvSpPr>
          <p:cNvPr id="10" name="Oval 7"/>
          <p:cNvSpPr>
            <a:spLocks noChangeArrowheads="1"/>
          </p:cNvSpPr>
          <p:nvPr/>
        </p:nvSpPr>
        <p:spPr bwMode="auto">
          <a:xfrm>
            <a:off x="227965" y="1978811"/>
            <a:ext cx="3158266" cy="239328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lIns="91074" tIns="45537" rIns="91074" bIns="45537" anchor="ctr"/>
          <a:lstStyle/>
          <a:p>
            <a:pPr>
              <a:defRPr/>
            </a:pPr>
            <a:endParaRPr lang="zh-CN" altLang="en-US" sz="2400" u="none" dirty="0">
              <a:solidFill>
                <a:srgbClr val="002060"/>
              </a:solidFill>
              <a:ea typeface="黑体" panose="02010609060101010101" pitchFamily="2" charset="-122"/>
            </a:endParaRPr>
          </a:p>
        </p:txBody>
      </p:sp>
      <p:sp>
        <p:nvSpPr>
          <p:cNvPr id="11" name="Oval 8"/>
          <p:cNvSpPr>
            <a:spLocks noChangeArrowheads="1"/>
          </p:cNvSpPr>
          <p:nvPr/>
        </p:nvSpPr>
        <p:spPr bwMode="auto">
          <a:xfrm>
            <a:off x="6455843" y="1978811"/>
            <a:ext cx="2398382" cy="239328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lIns="91074" tIns="45537" rIns="91074" bIns="45537" anchor="ctr"/>
          <a:lstStyle/>
          <a:p>
            <a:pPr>
              <a:defRPr/>
            </a:pPr>
            <a:endParaRPr lang="zh-CN" altLang="en-US" sz="2400" u="none" dirty="0">
              <a:solidFill>
                <a:srgbClr val="002060"/>
              </a:solidFill>
              <a:ea typeface="黑体" panose="02010609060101010101" pitchFamily="2" charset="-122"/>
            </a:endParaRPr>
          </a:p>
        </p:txBody>
      </p:sp>
      <p:sp>
        <p:nvSpPr>
          <p:cNvPr id="12" name="Text Box 9"/>
          <p:cNvSpPr txBox="1">
            <a:spLocks noChangeArrowheads="1"/>
          </p:cNvSpPr>
          <p:nvPr/>
        </p:nvSpPr>
        <p:spPr bwMode="auto">
          <a:xfrm>
            <a:off x="897613" y="4345254"/>
            <a:ext cx="1552891" cy="399740"/>
          </a:xfrm>
          <a:prstGeom prst="rect">
            <a:avLst/>
          </a:prstGeom>
          <a:noFill/>
          <a:ln w="9525">
            <a:noFill/>
            <a:miter lim="800000"/>
          </a:ln>
        </p:spPr>
        <p:txBody>
          <a:bodyPr wrap="none" lIns="91074" tIns="45537" rIns="91074" bIns="45537">
            <a:spAutoFit/>
          </a:bodyPr>
          <a:lstStyle/>
          <a:p>
            <a:r>
              <a:rPr kumimoji="1" lang="zh-CN" altLang="en-US" sz="2000" u="none" dirty="0">
                <a:solidFill>
                  <a:srgbClr val="002060"/>
                </a:solidFill>
                <a:latin typeface="Arial" panose="020B0604020202020204" pitchFamily="34" charset="0"/>
                <a:ea typeface="黑体" panose="02010609060101010101" pitchFamily="2" charset="-122"/>
              </a:rPr>
              <a:t>区域 </a:t>
            </a:r>
            <a:r>
              <a:rPr kumimoji="1" lang="en-US" altLang="zh-CN" sz="2000" u="none" dirty="0">
                <a:solidFill>
                  <a:srgbClr val="002060"/>
                </a:solidFill>
                <a:latin typeface="Arial" panose="020B0604020202020204" pitchFamily="34" charset="0"/>
                <a:ea typeface="黑体" panose="02010609060101010101" pitchFamily="2" charset="-122"/>
              </a:rPr>
              <a:t>0.0.0.1</a:t>
            </a:r>
          </a:p>
        </p:txBody>
      </p:sp>
      <p:sp>
        <p:nvSpPr>
          <p:cNvPr id="13" name="Text Box 10"/>
          <p:cNvSpPr txBox="1">
            <a:spLocks noChangeArrowheads="1"/>
          </p:cNvSpPr>
          <p:nvPr/>
        </p:nvSpPr>
        <p:spPr bwMode="auto">
          <a:xfrm>
            <a:off x="6929187" y="4416294"/>
            <a:ext cx="1552891" cy="399740"/>
          </a:xfrm>
          <a:prstGeom prst="rect">
            <a:avLst/>
          </a:prstGeom>
          <a:noFill/>
          <a:ln w="9525">
            <a:noFill/>
            <a:miter lim="800000"/>
          </a:ln>
        </p:spPr>
        <p:txBody>
          <a:bodyPr wrap="none" lIns="91074" tIns="45537" rIns="91074" bIns="45537">
            <a:spAutoFit/>
          </a:bodyPr>
          <a:lstStyle/>
          <a:p>
            <a:r>
              <a:rPr kumimoji="1" lang="zh-CN" altLang="en-US" sz="2000" u="none" dirty="0">
                <a:solidFill>
                  <a:srgbClr val="002060"/>
                </a:solidFill>
                <a:latin typeface="Arial" panose="020B0604020202020204" pitchFamily="34" charset="0"/>
                <a:ea typeface="黑体" panose="02010609060101010101" pitchFamily="2" charset="-122"/>
              </a:rPr>
              <a:t>区域 </a:t>
            </a:r>
            <a:r>
              <a:rPr kumimoji="1" lang="en-US" altLang="zh-CN" sz="2000" u="none" dirty="0">
                <a:solidFill>
                  <a:srgbClr val="002060"/>
                </a:solidFill>
                <a:latin typeface="Arial" panose="020B0604020202020204" pitchFamily="34" charset="0"/>
                <a:ea typeface="黑体" panose="02010609060101010101" pitchFamily="2" charset="-122"/>
              </a:rPr>
              <a:t>0.0.0.3</a:t>
            </a:r>
          </a:p>
        </p:txBody>
      </p:sp>
      <p:sp>
        <p:nvSpPr>
          <p:cNvPr id="14" name="Text Box 11"/>
          <p:cNvSpPr txBox="1">
            <a:spLocks noChangeArrowheads="1"/>
          </p:cNvSpPr>
          <p:nvPr/>
        </p:nvSpPr>
        <p:spPr bwMode="auto">
          <a:xfrm>
            <a:off x="3497047" y="1547832"/>
            <a:ext cx="2069058" cy="399740"/>
          </a:xfrm>
          <a:prstGeom prst="rect">
            <a:avLst/>
          </a:prstGeom>
          <a:noFill/>
          <a:ln w="9525">
            <a:noFill/>
            <a:miter lim="800000"/>
          </a:ln>
        </p:spPr>
        <p:txBody>
          <a:bodyPr wrap="none" lIns="91074" tIns="45537" rIns="91074" bIns="45537">
            <a:spAutoFit/>
          </a:bodyPr>
          <a:lstStyle/>
          <a:p>
            <a:r>
              <a:rPr kumimoji="1" lang="zh-CN" altLang="en-US" sz="2000" u="none" dirty="0">
                <a:solidFill>
                  <a:srgbClr val="002060"/>
                </a:solidFill>
                <a:latin typeface="Arial" panose="020B0604020202020204" pitchFamily="34" charset="0"/>
                <a:ea typeface="黑体" panose="02010609060101010101" pitchFamily="2" charset="-122"/>
              </a:rPr>
              <a:t>主干区域 </a:t>
            </a:r>
            <a:r>
              <a:rPr kumimoji="1" lang="en-US" altLang="zh-CN" sz="2000" u="none" dirty="0">
                <a:solidFill>
                  <a:srgbClr val="002060"/>
                </a:solidFill>
                <a:latin typeface="Arial" panose="020B0604020202020204" pitchFamily="34" charset="0"/>
                <a:ea typeface="黑体" panose="02010609060101010101" pitchFamily="2" charset="-122"/>
              </a:rPr>
              <a:t>0.0.0.0</a:t>
            </a:r>
          </a:p>
        </p:txBody>
      </p:sp>
      <p:sp>
        <p:nvSpPr>
          <p:cNvPr id="15" name="Line 12"/>
          <p:cNvSpPr>
            <a:spLocks noChangeShapeType="1"/>
          </p:cNvSpPr>
          <p:nvPr/>
        </p:nvSpPr>
        <p:spPr bwMode="auto">
          <a:xfrm flipV="1">
            <a:off x="4937659" y="1364706"/>
            <a:ext cx="1062253" cy="956680"/>
          </a:xfrm>
          <a:prstGeom prst="line">
            <a:avLst/>
          </a:prstGeom>
          <a:noFill/>
          <a:ln w="38100">
            <a:solidFill>
              <a:srgbClr val="333399"/>
            </a:solidFill>
            <a:round/>
            <a:tailEnd type="triangle" w="sm" len="me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16" name="Text Box 13"/>
          <p:cNvSpPr txBox="1">
            <a:spLocks noChangeArrowheads="1"/>
          </p:cNvSpPr>
          <p:nvPr/>
        </p:nvSpPr>
        <p:spPr bwMode="auto">
          <a:xfrm>
            <a:off x="5266942" y="916360"/>
            <a:ext cx="1990512" cy="399740"/>
          </a:xfrm>
          <a:prstGeom prst="rect">
            <a:avLst/>
          </a:prstGeom>
          <a:noFill/>
          <a:ln w="9525">
            <a:noFill/>
            <a:miter lim="800000"/>
          </a:ln>
        </p:spPr>
        <p:txBody>
          <a:bodyPr wrap="none" lIns="91074" tIns="45537" rIns="91074" bIns="45537">
            <a:spAutoFit/>
          </a:bodyPr>
          <a:lstStyle/>
          <a:p>
            <a:r>
              <a:rPr kumimoji="1" lang="zh-CN" altLang="en-US" sz="2000" u="none" dirty="0">
                <a:solidFill>
                  <a:srgbClr val="002060"/>
                </a:solidFill>
                <a:latin typeface="Arial" panose="020B0604020202020204" pitchFamily="34" charset="0"/>
                <a:ea typeface="黑体" panose="02010609060101010101" pitchFamily="2" charset="-122"/>
              </a:rPr>
              <a:t>至其他自治系统</a:t>
            </a:r>
          </a:p>
        </p:txBody>
      </p:sp>
      <p:sp>
        <p:nvSpPr>
          <p:cNvPr id="17" name="Line 14"/>
          <p:cNvSpPr>
            <a:spLocks noChangeShapeType="1"/>
          </p:cNvSpPr>
          <p:nvPr/>
        </p:nvSpPr>
        <p:spPr bwMode="auto">
          <a:xfrm>
            <a:off x="6455842" y="2867609"/>
            <a:ext cx="835872" cy="271533"/>
          </a:xfrm>
          <a:prstGeom prst="line">
            <a:avLst/>
          </a:prstGeom>
          <a:noFill/>
          <a:ln w="19050">
            <a:solidFill>
              <a:srgbClr val="333399"/>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18" name="Line 15"/>
          <p:cNvSpPr>
            <a:spLocks noChangeShapeType="1"/>
          </p:cNvSpPr>
          <p:nvPr/>
        </p:nvSpPr>
        <p:spPr bwMode="auto">
          <a:xfrm flipV="1">
            <a:off x="7443691" y="3072838"/>
            <a:ext cx="758301" cy="135767"/>
          </a:xfrm>
          <a:prstGeom prst="line">
            <a:avLst/>
          </a:prstGeom>
          <a:noFill/>
          <a:ln w="19050">
            <a:solidFill>
              <a:srgbClr val="333399"/>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19" name="Line 16"/>
          <p:cNvSpPr>
            <a:spLocks noChangeShapeType="1"/>
          </p:cNvSpPr>
          <p:nvPr/>
        </p:nvSpPr>
        <p:spPr bwMode="auto">
          <a:xfrm>
            <a:off x="7823633" y="2389269"/>
            <a:ext cx="378359" cy="683569"/>
          </a:xfrm>
          <a:prstGeom prst="line">
            <a:avLst/>
          </a:prstGeom>
          <a:noFill/>
          <a:ln w="19050">
            <a:solidFill>
              <a:srgbClr val="333399"/>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20" name="Line 17"/>
          <p:cNvSpPr>
            <a:spLocks noChangeShapeType="1"/>
          </p:cNvSpPr>
          <p:nvPr/>
        </p:nvSpPr>
        <p:spPr bwMode="auto">
          <a:xfrm flipH="1">
            <a:off x="7746061" y="3139143"/>
            <a:ext cx="455930" cy="753030"/>
          </a:xfrm>
          <a:prstGeom prst="line">
            <a:avLst/>
          </a:prstGeom>
          <a:noFill/>
          <a:ln w="19050">
            <a:solidFill>
              <a:srgbClr val="333399"/>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21" name="Line 18"/>
          <p:cNvSpPr>
            <a:spLocks noChangeShapeType="1"/>
          </p:cNvSpPr>
          <p:nvPr/>
        </p:nvSpPr>
        <p:spPr bwMode="auto">
          <a:xfrm flipV="1">
            <a:off x="5316018" y="2867609"/>
            <a:ext cx="986266" cy="137345"/>
          </a:xfrm>
          <a:prstGeom prst="line">
            <a:avLst/>
          </a:prstGeom>
          <a:noFill/>
          <a:ln w="28575">
            <a:solidFill>
              <a:srgbClr val="333399"/>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22" name="Line 19"/>
          <p:cNvSpPr>
            <a:spLocks noChangeShapeType="1"/>
          </p:cNvSpPr>
          <p:nvPr/>
        </p:nvSpPr>
        <p:spPr bwMode="auto">
          <a:xfrm>
            <a:off x="5013647" y="2321386"/>
            <a:ext cx="150393" cy="614106"/>
          </a:xfrm>
          <a:prstGeom prst="line">
            <a:avLst/>
          </a:prstGeom>
          <a:noFill/>
          <a:ln w="28575">
            <a:solidFill>
              <a:srgbClr val="333399"/>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23" name="Line 20"/>
          <p:cNvSpPr>
            <a:spLocks noChangeShapeType="1"/>
          </p:cNvSpPr>
          <p:nvPr/>
        </p:nvSpPr>
        <p:spPr bwMode="auto">
          <a:xfrm flipH="1">
            <a:off x="4937659" y="3072838"/>
            <a:ext cx="226381" cy="478340"/>
          </a:xfrm>
          <a:prstGeom prst="line">
            <a:avLst/>
          </a:prstGeom>
          <a:noFill/>
          <a:ln w="28575">
            <a:solidFill>
              <a:srgbClr val="333399"/>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24" name="Line 21"/>
          <p:cNvSpPr>
            <a:spLocks noChangeShapeType="1"/>
          </p:cNvSpPr>
          <p:nvPr/>
        </p:nvSpPr>
        <p:spPr bwMode="auto">
          <a:xfrm>
            <a:off x="3341904" y="2731843"/>
            <a:ext cx="1595755" cy="273111"/>
          </a:xfrm>
          <a:prstGeom prst="line">
            <a:avLst/>
          </a:prstGeom>
          <a:noFill/>
          <a:ln w="28575">
            <a:solidFill>
              <a:schemeClr val="tx1"/>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25" name="Line 22"/>
          <p:cNvSpPr>
            <a:spLocks noChangeShapeType="1"/>
          </p:cNvSpPr>
          <p:nvPr/>
        </p:nvSpPr>
        <p:spPr bwMode="auto">
          <a:xfrm flipV="1">
            <a:off x="3417893" y="2389269"/>
            <a:ext cx="1443778" cy="342574"/>
          </a:xfrm>
          <a:prstGeom prst="line">
            <a:avLst/>
          </a:prstGeom>
          <a:noFill/>
          <a:ln w="28575">
            <a:solidFill>
              <a:srgbClr val="333399"/>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26" name="Line 23"/>
          <p:cNvSpPr>
            <a:spLocks noChangeShapeType="1"/>
          </p:cNvSpPr>
          <p:nvPr/>
        </p:nvSpPr>
        <p:spPr bwMode="auto">
          <a:xfrm flipH="1">
            <a:off x="987849" y="2389269"/>
            <a:ext cx="1138242" cy="342574"/>
          </a:xfrm>
          <a:prstGeom prst="line">
            <a:avLst/>
          </a:prstGeom>
          <a:noFill/>
          <a:ln w="19050">
            <a:solidFill>
              <a:schemeClr val="tx2"/>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27" name="Line 24"/>
          <p:cNvSpPr>
            <a:spLocks noChangeShapeType="1"/>
          </p:cNvSpPr>
          <p:nvPr/>
        </p:nvSpPr>
        <p:spPr bwMode="auto">
          <a:xfrm>
            <a:off x="2126091" y="2455573"/>
            <a:ext cx="457513" cy="753031"/>
          </a:xfrm>
          <a:prstGeom prst="line">
            <a:avLst/>
          </a:prstGeom>
          <a:noFill/>
          <a:ln w="19050">
            <a:solidFill>
              <a:schemeClr val="tx2"/>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28" name="Line 25"/>
          <p:cNvSpPr>
            <a:spLocks noChangeShapeType="1"/>
          </p:cNvSpPr>
          <p:nvPr/>
        </p:nvSpPr>
        <p:spPr bwMode="auto">
          <a:xfrm flipV="1">
            <a:off x="2658009" y="2798147"/>
            <a:ext cx="683895" cy="410457"/>
          </a:xfrm>
          <a:prstGeom prst="line">
            <a:avLst/>
          </a:prstGeom>
          <a:noFill/>
          <a:ln w="19050">
            <a:solidFill>
              <a:schemeClr val="tx2"/>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29" name="Line 26"/>
          <p:cNvSpPr>
            <a:spLocks noChangeShapeType="1"/>
          </p:cNvSpPr>
          <p:nvPr/>
        </p:nvSpPr>
        <p:spPr bwMode="auto">
          <a:xfrm flipH="1">
            <a:off x="1518185" y="3278066"/>
            <a:ext cx="989431" cy="137345"/>
          </a:xfrm>
          <a:prstGeom prst="line">
            <a:avLst/>
          </a:prstGeom>
          <a:noFill/>
          <a:ln w="19050">
            <a:solidFill>
              <a:schemeClr val="tx2"/>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30" name="Line 27"/>
          <p:cNvSpPr>
            <a:spLocks noChangeShapeType="1"/>
          </p:cNvSpPr>
          <p:nvPr/>
        </p:nvSpPr>
        <p:spPr bwMode="auto">
          <a:xfrm>
            <a:off x="1518185" y="3481715"/>
            <a:ext cx="381524" cy="410457"/>
          </a:xfrm>
          <a:prstGeom prst="line">
            <a:avLst/>
          </a:prstGeom>
          <a:noFill/>
          <a:ln w="19050">
            <a:solidFill>
              <a:schemeClr val="tx2"/>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grpSp>
        <p:nvGrpSpPr>
          <p:cNvPr id="31" name="Group 28"/>
          <p:cNvGrpSpPr/>
          <p:nvPr/>
        </p:nvGrpSpPr>
        <p:grpSpPr bwMode="auto">
          <a:xfrm>
            <a:off x="2278067" y="3004954"/>
            <a:ext cx="683895" cy="476762"/>
            <a:chOff x="2949" y="196"/>
            <a:chExt cx="941" cy="598"/>
          </a:xfrm>
        </p:grpSpPr>
        <p:sp>
          <p:nvSpPr>
            <p:cNvPr id="32" name="Oval 29"/>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33" name="Oval 30"/>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34" name="Oval 31"/>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35" name="Oval 32"/>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36" name="Oval 33"/>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37" name="Oval 34"/>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38" name="Oval 35"/>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39" name="Oval 36"/>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40" name="Freeform 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41" name="Freeform 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42" name="Freeform 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grpSp>
      <p:pic>
        <p:nvPicPr>
          <p:cNvPr id="43" name="Picture 40"/>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9825" y="3278066"/>
            <a:ext cx="519254" cy="312579"/>
          </a:xfrm>
          <a:prstGeom prst="rect">
            <a:avLst/>
          </a:prstGeom>
          <a:noFill/>
          <a:ln w="12699">
            <a:noFill/>
            <a:miter lim="800000"/>
            <a:headEnd/>
            <a:tailEnd/>
          </a:ln>
        </p:spPr>
      </p:pic>
      <p:pic>
        <p:nvPicPr>
          <p:cNvPr id="44" name="Picture 41"/>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23720" y="2251924"/>
            <a:ext cx="519254" cy="314157"/>
          </a:xfrm>
          <a:prstGeom prst="rect">
            <a:avLst/>
          </a:prstGeom>
          <a:noFill/>
          <a:ln w="12699">
            <a:noFill/>
            <a:miter lim="800000"/>
            <a:headEnd/>
            <a:tailEnd/>
          </a:ln>
        </p:spPr>
      </p:pic>
      <p:pic>
        <p:nvPicPr>
          <p:cNvPr id="45" name="Picture 42"/>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13939" y="2594497"/>
            <a:ext cx="517670" cy="312579"/>
          </a:xfrm>
          <a:prstGeom prst="rect">
            <a:avLst/>
          </a:prstGeom>
          <a:noFill/>
          <a:ln w="12699">
            <a:noFill/>
            <a:miter lim="800000"/>
            <a:headEnd/>
            <a:tailEnd/>
          </a:ln>
        </p:spPr>
      </p:pic>
      <p:pic>
        <p:nvPicPr>
          <p:cNvPr id="46" name="Picture 43"/>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08110" y="2184040"/>
            <a:ext cx="519254" cy="312579"/>
          </a:xfrm>
          <a:prstGeom prst="rect">
            <a:avLst/>
          </a:prstGeom>
          <a:noFill/>
          <a:ln w="12699">
            <a:noFill/>
            <a:miter lim="800000"/>
            <a:headEnd/>
            <a:tailEnd/>
          </a:ln>
        </p:spPr>
      </p:pic>
      <p:pic>
        <p:nvPicPr>
          <p:cNvPr id="47" name="Picture 44"/>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37659" y="2867610"/>
            <a:ext cx="517670" cy="312579"/>
          </a:xfrm>
          <a:prstGeom prst="rect">
            <a:avLst/>
          </a:prstGeom>
          <a:noFill/>
          <a:ln w="12699">
            <a:noFill/>
            <a:miter lim="800000"/>
            <a:headEnd/>
            <a:tailEnd/>
          </a:ln>
        </p:spPr>
      </p:pic>
      <p:pic>
        <p:nvPicPr>
          <p:cNvPr id="48" name="Picture 45"/>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75609" y="2935492"/>
            <a:ext cx="517671" cy="314158"/>
          </a:xfrm>
          <a:prstGeom prst="rect">
            <a:avLst/>
          </a:prstGeom>
          <a:noFill/>
          <a:ln w="12699">
            <a:noFill/>
            <a:miter lim="800000"/>
            <a:headEnd/>
            <a:tailEnd/>
          </a:ln>
        </p:spPr>
      </p:pic>
      <p:pic>
        <p:nvPicPr>
          <p:cNvPr id="49" name="Picture 46"/>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51889" y="2731843"/>
            <a:ext cx="517671" cy="311000"/>
          </a:xfrm>
          <a:prstGeom prst="rect">
            <a:avLst/>
          </a:prstGeom>
          <a:noFill/>
          <a:ln w="12699">
            <a:noFill/>
            <a:miter lim="800000"/>
            <a:headEnd/>
            <a:tailEnd/>
          </a:ln>
        </p:spPr>
      </p:pic>
      <p:grpSp>
        <p:nvGrpSpPr>
          <p:cNvPr id="50" name="Group 47"/>
          <p:cNvGrpSpPr/>
          <p:nvPr/>
        </p:nvGrpSpPr>
        <p:grpSpPr bwMode="auto">
          <a:xfrm>
            <a:off x="1594172" y="3688523"/>
            <a:ext cx="683895" cy="476762"/>
            <a:chOff x="2949" y="196"/>
            <a:chExt cx="941" cy="598"/>
          </a:xfrm>
        </p:grpSpPr>
        <p:sp>
          <p:nvSpPr>
            <p:cNvPr id="51" name="Oval 48"/>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52" name="Oval 49"/>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53" name="Oval 50"/>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54" name="Oval 51"/>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55" name="Oval 52"/>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56" name="Oval 53"/>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57" name="Oval 54"/>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58" name="Oval 55"/>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59" name="Freeform 5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60" name="Freeform 5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61" name="Freeform 5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grpSp>
      <p:grpSp>
        <p:nvGrpSpPr>
          <p:cNvPr id="62" name="Group 59"/>
          <p:cNvGrpSpPr/>
          <p:nvPr/>
        </p:nvGrpSpPr>
        <p:grpSpPr bwMode="auto">
          <a:xfrm>
            <a:off x="683895" y="2525035"/>
            <a:ext cx="683895" cy="479919"/>
            <a:chOff x="2949" y="196"/>
            <a:chExt cx="941" cy="598"/>
          </a:xfrm>
        </p:grpSpPr>
        <p:sp>
          <p:nvSpPr>
            <p:cNvPr id="63" name="Oval 60"/>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64" name="Oval 61"/>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65" name="Oval 62"/>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66" name="Oval 63"/>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67" name="Oval 64"/>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68" name="Oval 65"/>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69" name="Oval 66"/>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70" name="Oval 67"/>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71" name="Freeform 6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72" name="Freeform 6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73" name="Freeform 7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grpSp>
      <p:grpSp>
        <p:nvGrpSpPr>
          <p:cNvPr id="74" name="Group 71"/>
          <p:cNvGrpSpPr/>
          <p:nvPr/>
        </p:nvGrpSpPr>
        <p:grpSpPr bwMode="auto">
          <a:xfrm>
            <a:off x="7443691" y="2116157"/>
            <a:ext cx="682312" cy="478340"/>
            <a:chOff x="2949" y="196"/>
            <a:chExt cx="941" cy="598"/>
          </a:xfrm>
        </p:grpSpPr>
        <p:sp>
          <p:nvSpPr>
            <p:cNvPr id="75" name="Oval 72"/>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76" name="Oval 73"/>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77" name="Oval 74"/>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78" name="Oval 75"/>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79" name="Oval 76"/>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80" name="Oval 77"/>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81" name="Oval 78"/>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82" name="Oval 79"/>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83" name="Freeform 8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84" name="Freeform 8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85" name="Freeform 8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grpSp>
      <p:grpSp>
        <p:nvGrpSpPr>
          <p:cNvPr id="86" name="Group 83"/>
          <p:cNvGrpSpPr/>
          <p:nvPr/>
        </p:nvGrpSpPr>
        <p:grpSpPr bwMode="auto">
          <a:xfrm>
            <a:off x="7367702" y="3688523"/>
            <a:ext cx="683895" cy="476762"/>
            <a:chOff x="2949" y="196"/>
            <a:chExt cx="941" cy="598"/>
          </a:xfrm>
        </p:grpSpPr>
        <p:sp>
          <p:nvSpPr>
            <p:cNvPr id="87" name="Oval 84"/>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88"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89"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90" name="Oval 87"/>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91" name="Oval 88"/>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92"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93" name="Oval 90"/>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94" name="Oval 91"/>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95" name="Freeform 9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96" name="Freeform 9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97" name="Freeform 9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grpSp>
      <p:grpSp>
        <p:nvGrpSpPr>
          <p:cNvPr id="98" name="Group 95"/>
          <p:cNvGrpSpPr/>
          <p:nvPr/>
        </p:nvGrpSpPr>
        <p:grpSpPr bwMode="auto">
          <a:xfrm>
            <a:off x="6986178" y="2935492"/>
            <a:ext cx="683895" cy="479919"/>
            <a:chOff x="2949" y="196"/>
            <a:chExt cx="941" cy="598"/>
          </a:xfrm>
        </p:grpSpPr>
        <p:sp>
          <p:nvSpPr>
            <p:cNvPr id="99" name="Oval 96"/>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00" name="Oval 97"/>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01" name="Oval 98"/>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02" name="Oval 99"/>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03" name="Oval 100"/>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04" name="Oval 101"/>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05" name="Oval 102"/>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06" name="Oval 103"/>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07" name="Freeform 10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108" name="Freeform 10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109" name="Freeform 10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grpSp>
      <p:sp>
        <p:nvSpPr>
          <p:cNvPr id="110" name="Text Box 107"/>
          <p:cNvSpPr txBox="1">
            <a:spLocks noChangeArrowheads="1"/>
          </p:cNvSpPr>
          <p:nvPr/>
        </p:nvSpPr>
        <p:spPr bwMode="auto">
          <a:xfrm>
            <a:off x="8241569" y="2570818"/>
            <a:ext cx="435599" cy="368962"/>
          </a:xfrm>
          <a:prstGeom prst="rect">
            <a:avLst/>
          </a:prstGeom>
          <a:noFill/>
          <a:ln w="9525">
            <a:noFill/>
            <a:miter lim="800000"/>
          </a:ln>
        </p:spPr>
        <p:txBody>
          <a:bodyPr wrap="none" lIns="91074" tIns="45537" rIns="91074" bIns="45537">
            <a:spAutoFit/>
          </a:bodyPr>
          <a:lstStyle/>
          <a:p>
            <a:r>
              <a:rPr kumimoji="1" lang="en-US" altLang="zh-CN" sz="1800" u="none" dirty="0">
                <a:solidFill>
                  <a:srgbClr val="002060"/>
                </a:solidFill>
                <a:latin typeface="Arial" panose="020B0604020202020204" pitchFamily="34" charset="0"/>
                <a:ea typeface="黑体" panose="02010609060101010101" pitchFamily="2" charset="-122"/>
              </a:rPr>
              <a:t>R</a:t>
            </a:r>
            <a:r>
              <a:rPr kumimoji="1" lang="en-US" altLang="zh-CN" sz="1800" u="none" baseline="-25000" dirty="0">
                <a:solidFill>
                  <a:srgbClr val="002060"/>
                </a:solidFill>
                <a:latin typeface="Arial" panose="020B0604020202020204" pitchFamily="34" charset="0"/>
                <a:ea typeface="黑体" panose="02010609060101010101" pitchFamily="2" charset="-122"/>
              </a:rPr>
              <a:t>9</a:t>
            </a:r>
          </a:p>
        </p:txBody>
      </p:sp>
      <p:sp>
        <p:nvSpPr>
          <p:cNvPr id="111" name="Text Box 108"/>
          <p:cNvSpPr txBox="1">
            <a:spLocks noChangeArrowheads="1"/>
          </p:cNvSpPr>
          <p:nvPr/>
        </p:nvSpPr>
        <p:spPr bwMode="auto">
          <a:xfrm>
            <a:off x="5844769" y="2389269"/>
            <a:ext cx="435599" cy="368962"/>
          </a:xfrm>
          <a:prstGeom prst="rect">
            <a:avLst/>
          </a:prstGeom>
          <a:noFill/>
          <a:ln w="9525">
            <a:noFill/>
            <a:miter lim="800000"/>
          </a:ln>
        </p:spPr>
        <p:txBody>
          <a:bodyPr wrap="none" lIns="91074" tIns="45537" rIns="91074" bIns="45537">
            <a:spAutoFit/>
          </a:bodyPr>
          <a:lstStyle/>
          <a:p>
            <a:r>
              <a:rPr kumimoji="1" lang="en-US" altLang="zh-CN" sz="1800" b="1" u="none" dirty="0">
                <a:solidFill>
                  <a:srgbClr val="C00000"/>
                </a:solidFill>
                <a:latin typeface="Arial" panose="020B0604020202020204" pitchFamily="34" charset="0"/>
                <a:ea typeface="黑体" panose="02010609060101010101" pitchFamily="2" charset="-122"/>
              </a:rPr>
              <a:t>R</a:t>
            </a:r>
            <a:r>
              <a:rPr kumimoji="1" lang="en-US" altLang="zh-CN" sz="1800" b="1" u="none" baseline="-25000" dirty="0">
                <a:solidFill>
                  <a:srgbClr val="C00000"/>
                </a:solidFill>
                <a:latin typeface="Arial" panose="020B0604020202020204" pitchFamily="34" charset="0"/>
                <a:ea typeface="黑体" panose="02010609060101010101" pitchFamily="2" charset="-122"/>
              </a:rPr>
              <a:t>7</a:t>
            </a:r>
          </a:p>
        </p:txBody>
      </p:sp>
      <p:sp>
        <p:nvSpPr>
          <p:cNvPr id="114" name="Text Box 111"/>
          <p:cNvSpPr txBox="1">
            <a:spLocks noChangeArrowheads="1"/>
          </p:cNvSpPr>
          <p:nvPr/>
        </p:nvSpPr>
        <p:spPr bwMode="auto">
          <a:xfrm>
            <a:off x="4381994" y="3064944"/>
            <a:ext cx="435599" cy="368962"/>
          </a:xfrm>
          <a:prstGeom prst="rect">
            <a:avLst/>
          </a:prstGeom>
          <a:noFill/>
          <a:ln w="9525">
            <a:noFill/>
            <a:miter lim="800000"/>
          </a:ln>
        </p:spPr>
        <p:txBody>
          <a:bodyPr wrap="none" lIns="91074" tIns="45537" rIns="91074" bIns="45537">
            <a:spAutoFit/>
          </a:bodyPr>
          <a:lstStyle/>
          <a:p>
            <a:r>
              <a:rPr kumimoji="1" lang="en-US" altLang="zh-CN" sz="1800" b="1" u="none" dirty="0">
                <a:solidFill>
                  <a:srgbClr val="C00000"/>
                </a:solidFill>
                <a:latin typeface="Arial" panose="020B0604020202020204" pitchFamily="34" charset="0"/>
                <a:ea typeface="黑体" panose="02010609060101010101" pitchFamily="2" charset="-122"/>
              </a:rPr>
              <a:t>R</a:t>
            </a:r>
            <a:r>
              <a:rPr kumimoji="1" lang="en-US" altLang="zh-CN" sz="1800" b="1" u="none" baseline="-25000" dirty="0">
                <a:solidFill>
                  <a:srgbClr val="C00000"/>
                </a:solidFill>
                <a:latin typeface="Arial" panose="020B0604020202020204" pitchFamily="34" charset="0"/>
                <a:ea typeface="黑体" panose="02010609060101010101" pitchFamily="2" charset="-122"/>
              </a:rPr>
              <a:t>4</a:t>
            </a:r>
          </a:p>
        </p:txBody>
      </p:sp>
      <p:sp>
        <p:nvSpPr>
          <p:cNvPr id="115" name="Text Box 112"/>
          <p:cNvSpPr txBox="1">
            <a:spLocks noChangeArrowheads="1"/>
          </p:cNvSpPr>
          <p:nvPr/>
        </p:nvSpPr>
        <p:spPr bwMode="auto">
          <a:xfrm>
            <a:off x="3121855" y="2195092"/>
            <a:ext cx="435599" cy="368962"/>
          </a:xfrm>
          <a:prstGeom prst="rect">
            <a:avLst/>
          </a:prstGeom>
          <a:noFill/>
          <a:ln w="9525">
            <a:noFill/>
            <a:miter lim="800000"/>
          </a:ln>
        </p:spPr>
        <p:txBody>
          <a:bodyPr wrap="none" lIns="91074" tIns="45537" rIns="91074" bIns="45537">
            <a:spAutoFit/>
          </a:bodyPr>
          <a:lstStyle/>
          <a:p>
            <a:r>
              <a:rPr kumimoji="1" lang="en-US" altLang="zh-CN" sz="1800" b="1" u="none" dirty="0">
                <a:solidFill>
                  <a:srgbClr val="C00000"/>
                </a:solidFill>
                <a:latin typeface="Arial" panose="020B0604020202020204" pitchFamily="34" charset="0"/>
                <a:ea typeface="黑体" panose="02010609060101010101" pitchFamily="2" charset="-122"/>
              </a:rPr>
              <a:t>R</a:t>
            </a:r>
            <a:r>
              <a:rPr kumimoji="1" lang="en-US" altLang="zh-CN" sz="1800" b="1" u="none" baseline="-25000" dirty="0">
                <a:solidFill>
                  <a:srgbClr val="C00000"/>
                </a:solidFill>
                <a:latin typeface="Arial" panose="020B0604020202020204" pitchFamily="34" charset="0"/>
                <a:ea typeface="黑体" panose="02010609060101010101" pitchFamily="2" charset="-122"/>
              </a:rPr>
              <a:t>3</a:t>
            </a:r>
          </a:p>
        </p:txBody>
      </p:sp>
      <p:sp>
        <p:nvSpPr>
          <p:cNvPr id="116" name="Text Box 113"/>
          <p:cNvSpPr txBox="1">
            <a:spLocks noChangeArrowheads="1"/>
          </p:cNvSpPr>
          <p:nvPr/>
        </p:nvSpPr>
        <p:spPr bwMode="auto">
          <a:xfrm>
            <a:off x="756718" y="3158087"/>
            <a:ext cx="435599" cy="368962"/>
          </a:xfrm>
          <a:prstGeom prst="rect">
            <a:avLst/>
          </a:prstGeom>
          <a:noFill/>
          <a:ln w="9525">
            <a:noFill/>
            <a:miter lim="800000"/>
          </a:ln>
        </p:spPr>
        <p:txBody>
          <a:bodyPr wrap="none" lIns="91074" tIns="45537" rIns="91074" bIns="45537">
            <a:spAutoFit/>
          </a:bodyPr>
          <a:lstStyle/>
          <a:p>
            <a:r>
              <a:rPr kumimoji="1" lang="en-US" altLang="zh-CN" sz="1800" u="none" dirty="0">
                <a:solidFill>
                  <a:srgbClr val="002060"/>
                </a:solidFill>
                <a:latin typeface="Arial" panose="020B0604020202020204" pitchFamily="34" charset="0"/>
                <a:ea typeface="黑体" panose="02010609060101010101" pitchFamily="2" charset="-122"/>
              </a:rPr>
              <a:t>R</a:t>
            </a:r>
            <a:r>
              <a:rPr kumimoji="1" lang="en-US" altLang="zh-CN" sz="1800" u="none" baseline="-25000" dirty="0">
                <a:solidFill>
                  <a:srgbClr val="002060"/>
                </a:solidFill>
                <a:latin typeface="Arial" panose="020B0604020202020204" pitchFamily="34" charset="0"/>
                <a:ea typeface="黑体" panose="02010609060101010101" pitchFamily="2" charset="-122"/>
              </a:rPr>
              <a:t>2</a:t>
            </a:r>
          </a:p>
        </p:txBody>
      </p:sp>
      <p:sp>
        <p:nvSpPr>
          <p:cNvPr id="117" name="Text Box 114"/>
          <p:cNvSpPr txBox="1">
            <a:spLocks noChangeArrowheads="1"/>
          </p:cNvSpPr>
          <p:nvPr/>
        </p:nvSpPr>
        <p:spPr bwMode="auto">
          <a:xfrm>
            <a:off x="1483357" y="1966183"/>
            <a:ext cx="435599" cy="368962"/>
          </a:xfrm>
          <a:prstGeom prst="rect">
            <a:avLst/>
          </a:prstGeom>
          <a:noFill/>
          <a:ln w="9525">
            <a:noFill/>
            <a:miter lim="800000"/>
          </a:ln>
        </p:spPr>
        <p:txBody>
          <a:bodyPr wrap="none" lIns="91074" tIns="45537" rIns="91074" bIns="45537">
            <a:spAutoFit/>
          </a:bodyPr>
          <a:lstStyle/>
          <a:p>
            <a:r>
              <a:rPr kumimoji="1" lang="en-US" altLang="zh-CN" sz="1800" u="none" dirty="0">
                <a:solidFill>
                  <a:srgbClr val="002060"/>
                </a:solidFill>
                <a:latin typeface="Arial" panose="020B0604020202020204" pitchFamily="34" charset="0"/>
                <a:ea typeface="黑体" panose="02010609060101010101" pitchFamily="2" charset="-122"/>
              </a:rPr>
              <a:t>R</a:t>
            </a:r>
            <a:r>
              <a:rPr kumimoji="1" lang="en-US" altLang="zh-CN" sz="1800" u="none" baseline="-25000" dirty="0">
                <a:solidFill>
                  <a:srgbClr val="002060"/>
                </a:solidFill>
                <a:latin typeface="Arial" panose="020B0604020202020204" pitchFamily="34" charset="0"/>
                <a:ea typeface="黑体" panose="02010609060101010101" pitchFamily="2" charset="-122"/>
              </a:rPr>
              <a:t>1</a:t>
            </a:r>
          </a:p>
        </p:txBody>
      </p:sp>
      <p:sp>
        <p:nvSpPr>
          <p:cNvPr id="118" name="Text Box 115"/>
          <p:cNvSpPr txBox="1">
            <a:spLocks noChangeArrowheads="1"/>
          </p:cNvSpPr>
          <p:nvPr/>
        </p:nvSpPr>
        <p:spPr bwMode="auto">
          <a:xfrm>
            <a:off x="7418361" y="3699574"/>
            <a:ext cx="565441"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002060"/>
                </a:solidFill>
                <a:latin typeface="Arial" panose="020B0604020202020204" pitchFamily="34" charset="0"/>
                <a:ea typeface="黑体" panose="02010609060101010101" pitchFamily="2" charset="-122"/>
              </a:rPr>
              <a:t>网</a:t>
            </a:r>
            <a:r>
              <a:rPr kumimoji="1" lang="zh-CN" altLang="en-US" sz="600" u="none" dirty="0">
                <a:solidFill>
                  <a:srgbClr val="002060"/>
                </a:solidFill>
                <a:latin typeface="Arial" panose="020B0604020202020204" pitchFamily="34" charset="0"/>
                <a:ea typeface="黑体" panose="02010609060101010101" pitchFamily="2" charset="-122"/>
              </a:rPr>
              <a:t> </a:t>
            </a:r>
            <a:r>
              <a:rPr kumimoji="1" lang="en-US" altLang="zh-CN" sz="1800" u="none" dirty="0">
                <a:solidFill>
                  <a:srgbClr val="002060"/>
                </a:solidFill>
                <a:latin typeface="Arial" panose="020B0604020202020204" pitchFamily="34" charset="0"/>
                <a:ea typeface="黑体" panose="02010609060101010101" pitchFamily="2" charset="-122"/>
              </a:rPr>
              <a:t>8</a:t>
            </a:r>
          </a:p>
        </p:txBody>
      </p:sp>
      <p:sp>
        <p:nvSpPr>
          <p:cNvPr id="119" name="Text Box 116"/>
          <p:cNvSpPr txBox="1">
            <a:spLocks noChangeArrowheads="1"/>
          </p:cNvSpPr>
          <p:nvPr/>
        </p:nvSpPr>
        <p:spPr bwMode="auto">
          <a:xfrm>
            <a:off x="7495933" y="2131945"/>
            <a:ext cx="565441"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002060"/>
                </a:solidFill>
                <a:latin typeface="Arial" panose="020B0604020202020204" pitchFamily="34" charset="0"/>
                <a:ea typeface="黑体" panose="02010609060101010101" pitchFamily="2" charset="-122"/>
              </a:rPr>
              <a:t>网</a:t>
            </a:r>
            <a:r>
              <a:rPr kumimoji="1" lang="zh-CN" altLang="en-US" sz="600" u="none" dirty="0">
                <a:solidFill>
                  <a:srgbClr val="002060"/>
                </a:solidFill>
                <a:latin typeface="Arial" panose="020B0604020202020204" pitchFamily="34" charset="0"/>
                <a:ea typeface="黑体" panose="02010609060101010101" pitchFamily="2" charset="-122"/>
              </a:rPr>
              <a:t> </a:t>
            </a:r>
            <a:r>
              <a:rPr kumimoji="1" lang="en-US" altLang="zh-CN" sz="1800" u="none" dirty="0">
                <a:solidFill>
                  <a:srgbClr val="002060"/>
                </a:solidFill>
                <a:latin typeface="Arial" panose="020B0604020202020204" pitchFamily="34" charset="0"/>
                <a:ea typeface="黑体" panose="02010609060101010101" pitchFamily="2" charset="-122"/>
              </a:rPr>
              <a:t>6</a:t>
            </a:r>
          </a:p>
        </p:txBody>
      </p:sp>
      <p:sp>
        <p:nvSpPr>
          <p:cNvPr id="120" name="Text Box 117"/>
          <p:cNvSpPr txBox="1">
            <a:spLocks noChangeArrowheads="1"/>
          </p:cNvSpPr>
          <p:nvPr/>
        </p:nvSpPr>
        <p:spPr bwMode="auto">
          <a:xfrm>
            <a:off x="1630584" y="3735884"/>
            <a:ext cx="570251"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002060"/>
                </a:solidFill>
                <a:latin typeface="Arial" panose="020B0604020202020204" pitchFamily="34" charset="0"/>
                <a:ea typeface="黑体" panose="02010609060101010101" pitchFamily="2" charset="-122"/>
              </a:rPr>
              <a:t>网</a:t>
            </a:r>
            <a:r>
              <a:rPr kumimoji="1" lang="zh-CN" altLang="en-US" sz="700" u="none" dirty="0">
                <a:solidFill>
                  <a:srgbClr val="002060"/>
                </a:solidFill>
                <a:latin typeface="Arial" panose="020B0604020202020204" pitchFamily="34" charset="0"/>
                <a:ea typeface="黑体" panose="02010609060101010101" pitchFamily="2" charset="-122"/>
              </a:rPr>
              <a:t> </a:t>
            </a:r>
            <a:r>
              <a:rPr kumimoji="1" lang="en-US" altLang="zh-CN" sz="1800" u="none" dirty="0">
                <a:solidFill>
                  <a:srgbClr val="002060"/>
                </a:solidFill>
                <a:latin typeface="Arial" panose="020B0604020202020204" pitchFamily="34" charset="0"/>
                <a:ea typeface="黑体" panose="02010609060101010101" pitchFamily="2" charset="-122"/>
              </a:rPr>
              <a:t>3</a:t>
            </a:r>
          </a:p>
        </p:txBody>
      </p:sp>
      <p:sp>
        <p:nvSpPr>
          <p:cNvPr id="121" name="Text Box 118"/>
          <p:cNvSpPr txBox="1">
            <a:spLocks noChangeArrowheads="1"/>
          </p:cNvSpPr>
          <p:nvPr/>
        </p:nvSpPr>
        <p:spPr bwMode="auto">
          <a:xfrm>
            <a:off x="2339808" y="3055472"/>
            <a:ext cx="570251"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002060"/>
                </a:solidFill>
                <a:latin typeface="Arial" panose="020B0604020202020204" pitchFamily="34" charset="0"/>
                <a:ea typeface="黑体" panose="02010609060101010101" pitchFamily="2" charset="-122"/>
              </a:rPr>
              <a:t>网</a:t>
            </a:r>
            <a:r>
              <a:rPr kumimoji="1" lang="zh-CN" altLang="en-US" sz="700" u="none" dirty="0">
                <a:solidFill>
                  <a:srgbClr val="002060"/>
                </a:solidFill>
                <a:latin typeface="Arial" panose="020B0604020202020204" pitchFamily="34" charset="0"/>
                <a:ea typeface="黑体" panose="02010609060101010101" pitchFamily="2" charset="-122"/>
              </a:rPr>
              <a:t> </a:t>
            </a:r>
            <a:r>
              <a:rPr kumimoji="1" lang="en-US" altLang="zh-CN" sz="1800" u="none" dirty="0">
                <a:solidFill>
                  <a:srgbClr val="002060"/>
                </a:solidFill>
                <a:latin typeface="Arial" panose="020B0604020202020204" pitchFamily="34" charset="0"/>
                <a:ea typeface="黑体" panose="02010609060101010101" pitchFamily="2" charset="-122"/>
              </a:rPr>
              <a:t>2</a:t>
            </a:r>
          </a:p>
        </p:txBody>
      </p:sp>
      <p:sp>
        <p:nvSpPr>
          <p:cNvPr id="122" name="Text Box 119"/>
          <p:cNvSpPr txBox="1">
            <a:spLocks noChangeArrowheads="1"/>
          </p:cNvSpPr>
          <p:nvPr/>
        </p:nvSpPr>
        <p:spPr bwMode="auto">
          <a:xfrm>
            <a:off x="750385" y="2555031"/>
            <a:ext cx="573457"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002060"/>
                </a:solidFill>
                <a:latin typeface="Arial" panose="020B0604020202020204" pitchFamily="34" charset="0"/>
                <a:ea typeface="黑体" panose="02010609060101010101" pitchFamily="2" charset="-122"/>
              </a:rPr>
              <a:t>网</a:t>
            </a:r>
            <a:r>
              <a:rPr kumimoji="1" lang="zh-CN" altLang="en-US" sz="800" u="none" dirty="0">
                <a:solidFill>
                  <a:srgbClr val="002060"/>
                </a:solidFill>
                <a:latin typeface="Arial" panose="020B0604020202020204" pitchFamily="34" charset="0"/>
                <a:ea typeface="黑体" panose="02010609060101010101" pitchFamily="2" charset="-122"/>
              </a:rPr>
              <a:t> </a:t>
            </a:r>
            <a:r>
              <a:rPr kumimoji="1" lang="en-US" altLang="zh-CN" sz="1800" u="none" dirty="0">
                <a:solidFill>
                  <a:srgbClr val="002060"/>
                </a:solidFill>
                <a:latin typeface="Arial" panose="020B0604020202020204" pitchFamily="34" charset="0"/>
                <a:ea typeface="黑体" panose="02010609060101010101" pitchFamily="2" charset="-122"/>
              </a:rPr>
              <a:t>1</a:t>
            </a:r>
          </a:p>
        </p:txBody>
      </p:sp>
      <p:sp>
        <p:nvSpPr>
          <p:cNvPr id="123" name="Text Box 120"/>
          <p:cNvSpPr txBox="1">
            <a:spLocks noChangeArrowheads="1"/>
          </p:cNvSpPr>
          <p:nvPr/>
        </p:nvSpPr>
        <p:spPr bwMode="auto">
          <a:xfrm>
            <a:off x="6986178" y="2963909"/>
            <a:ext cx="562235"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002060"/>
                </a:solidFill>
                <a:latin typeface="Arial" panose="020B0604020202020204" pitchFamily="34" charset="0"/>
                <a:ea typeface="黑体" panose="02010609060101010101" pitchFamily="2" charset="-122"/>
              </a:rPr>
              <a:t>网</a:t>
            </a:r>
            <a:r>
              <a:rPr kumimoji="1" lang="zh-CN" altLang="en-US" sz="500" u="none" dirty="0">
                <a:solidFill>
                  <a:srgbClr val="002060"/>
                </a:solidFill>
                <a:latin typeface="Arial" panose="020B0604020202020204" pitchFamily="34" charset="0"/>
                <a:ea typeface="黑体" panose="02010609060101010101" pitchFamily="2" charset="-122"/>
              </a:rPr>
              <a:t> </a:t>
            </a:r>
            <a:r>
              <a:rPr kumimoji="1" lang="en-US" altLang="zh-CN" sz="1800" u="none" dirty="0">
                <a:solidFill>
                  <a:srgbClr val="002060"/>
                </a:solidFill>
                <a:latin typeface="Arial" panose="020B0604020202020204" pitchFamily="34" charset="0"/>
                <a:ea typeface="黑体" panose="02010609060101010101" pitchFamily="2" charset="-122"/>
              </a:rPr>
              <a:t>7</a:t>
            </a:r>
          </a:p>
        </p:txBody>
      </p:sp>
      <p:sp>
        <p:nvSpPr>
          <p:cNvPr id="124" name="Oval 121"/>
          <p:cNvSpPr>
            <a:spLocks noChangeArrowheads="1"/>
          </p:cNvSpPr>
          <p:nvPr/>
        </p:nvSpPr>
        <p:spPr bwMode="auto">
          <a:xfrm>
            <a:off x="3341904" y="3636427"/>
            <a:ext cx="3113938" cy="1034036"/>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lIns="91074" tIns="45537" rIns="91074" bIns="45537" anchor="ctr"/>
          <a:lstStyle/>
          <a:p>
            <a:pPr>
              <a:defRPr/>
            </a:pPr>
            <a:endParaRPr lang="zh-CN" altLang="en-US" sz="2400" u="none" dirty="0">
              <a:solidFill>
                <a:srgbClr val="002060"/>
              </a:solidFill>
              <a:ea typeface="黑体" panose="02010609060101010101" pitchFamily="2" charset="-122"/>
            </a:endParaRPr>
          </a:p>
        </p:txBody>
      </p:sp>
      <p:sp>
        <p:nvSpPr>
          <p:cNvPr id="125" name="Text Box 122"/>
          <p:cNvSpPr txBox="1">
            <a:spLocks noChangeArrowheads="1"/>
          </p:cNvSpPr>
          <p:nvPr/>
        </p:nvSpPr>
        <p:spPr bwMode="auto">
          <a:xfrm>
            <a:off x="4128699" y="4630995"/>
            <a:ext cx="1552891" cy="399740"/>
          </a:xfrm>
          <a:prstGeom prst="rect">
            <a:avLst/>
          </a:prstGeom>
          <a:noFill/>
          <a:ln w="9525">
            <a:noFill/>
            <a:miter lim="800000"/>
          </a:ln>
        </p:spPr>
        <p:txBody>
          <a:bodyPr wrap="none" lIns="91074" tIns="45537" rIns="91074" bIns="45537">
            <a:spAutoFit/>
          </a:bodyPr>
          <a:lstStyle/>
          <a:p>
            <a:r>
              <a:rPr kumimoji="1" lang="zh-CN" altLang="en-US" sz="2000" u="none" dirty="0">
                <a:solidFill>
                  <a:srgbClr val="002060"/>
                </a:solidFill>
                <a:latin typeface="Arial" panose="020B0604020202020204" pitchFamily="34" charset="0"/>
                <a:ea typeface="黑体" panose="02010609060101010101" pitchFamily="2" charset="-122"/>
              </a:rPr>
              <a:t>区域 </a:t>
            </a:r>
            <a:r>
              <a:rPr kumimoji="1" lang="en-US" altLang="zh-CN" sz="2000" u="none" dirty="0">
                <a:solidFill>
                  <a:srgbClr val="002060"/>
                </a:solidFill>
                <a:latin typeface="Arial" panose="020B0604020202020204" pitchFamily="34" charset="0"/>
                <a:ea typeface="黑体" panose="02010609060101010101" pitchFamily="2" charset="-122"/>
              </a:rPr>
              <a:t>0.0.0.2</a:t>
            </a:r>
          </a:p>
        </p:txBody>
      </p:sp>
      <p:sp>
        <p:nvSpPr>
          <p:cNvPr id="126" name="Line 123"/>
          <p:cNvSpPr>
            <a:spLocks noChangeShapeType="1"/>
          </p:cNvSpPr>
          <p:nvPr/>
        </p:nvSpPr>
        <p:spPr bwMode="auto">
          <a:xfrm>
            <a:off x="4861671" y="3551177"/>
            <a:ext cx="910276" cy="517807"/>
          </a:xfrm>
          <a:prstGeom prst="line">
            <a:avLst/>
          </a:prstGeom>
          <a:noFill/>
          <a:ln w="19050">
            <a:solidFill>
              <a:srgbClr val="333399"/>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sp>
        <p:nvSpPr>
          <p:cNvPr id="127" name="Line 124"/>
          <p:cNvSpPr>
            <a:spLocks noChangeShapeType="1"/>
          </p:cNvSpPr>
          <p:nvPr/>
        </p:nvSpPr>
        <p:spPr bwMode="auto">
          <a:xfrm flipV="1">
            <a:off x="5013647" y="4154233"/>
            <a:ext cx="834288" cy="258904"/>
          </a:xfrm>
          <a:prstGeom prst="line">
            <a:avLst/>
          </a:prstGeom>
          <a:noFill/>
          <a:ln w="19050">
            <a:solidFill>
              <a:srgbClr val="333399"/>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grpSp>
        <p:nvGrpSpPr>
          <p:cNvPr id="128" name="Group 125"/>
          <p:cNvGrpSpPr/>
          <p:nvPr/>
        </p:nvGrpSpPr>
        <p:grpSpPr bwMode="auto">
          <a:xfrm>
            <a:off x="5545566" y="3808503"/>
            <a:ext cx="682311" cy="604634"/>
            <a:chOff x="2949" y="196"/>
            <a:chExt cx="941" cy="598"/>
          </a:xfrm>
        </p:grpSpPr>
        <p:sp>
          <p:nvSpPr>
            <p:cNvPr id="129" name="Oval 126"/>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30" name="Oval 127"/>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31" name="Oval 128"/>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32" name="Oval 129"/>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33" name="Oval 130"/>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34" name="Oval 131"/>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35" name="Oval 132"/>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36" name="Oval 133"/>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37" name="Freeform 13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138" name="Freeform 13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139" name="Freeform 13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grpSp>
      <p:sp>
        <p:nvSpPr>
          <p:cNvPr id="140" name="Text Box 137"/>
          <p:cNvSpPr txBox="1">
            <a:spLocks noChangeArrowheads="1"/>
          </p:cNvSpPr>
          <p:nvPr/>
        </p:nvSpPr>
        <p:spPr bwMode="auto">
          <a:xfrm>
            <a:off x="5572478" y="3854285"/>
            <a:ext cx="608723"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002060"/>
                </a:solidFill>
                <a:latin typeface="Arial" panose="020B0604020202020204" pitchFamily="34" charset="0"/>
                <a:ea typeface="黑体" panose="02010609060101010101" pitchFamily="2" charset="-122"/>
              </a:rPr>
              <a:t>网 </a:t>
            </a:r>
            <a:r>
              <a:rPr kumimoji="1" lang="en-US" altLang="zh-CN" sz="1800" u="none" dirty="0">
                <a:solidFill>
                  <a:srgbClr val="002060"/>
                </a:solidFill>
                <a:latin typeface="Arial" panose="020B0604020202020204" pitchFamily="34" charset="0"/>
                <a:ea typeface="黑体" panose="02010609060101010101" pitchFamily="2" charset="-122"/>
              </a:rPr>
              <a:t>4</a:t>
            </a:r>
          </a:p>
        </p:txBody>
      </p:sp>
      <p:sp>
        <p:nvSpPr>
          <p:cNvPr id="141" name="Line 138"/>
          <p:cNvSpPr>
            <a:spLocks noChangeShapeType="1"/>
          </p:cNvSpPr>
          <p:nvPr/>
        </p:nvSpPr>
        <p:spPr bwMode="auto">
          <a:xfrm>
            <a:off x="3948227" y="4237904"/>
            <a:ext cx="913444" cy="175233"/>
          </a:xfrm>
          <a:prstGeom prst="line">
            <a:avLst/>
          </a:prstGeom>
          <a:noFill/>
          <a:ln w="19050">
            <a:solidFill>
              <a:srgbClr val="333399"/>
            </a:solidFill>
            <a:round/>
          </a:ln>
        </p:spPr>
        <p:txBody>
          <a:bodyPr lIns="91074" tIns="45537" rIns="91074" bIns="45537"/>
          <a:lstStyle/>
          <a:p>
            <a:endParaRPr lang="zh-CN" altLang="en-US" sz="2400" u="none" dirty="0">
              <a:solidFill>
                <a:srgbClr val="002060"/>
              </a:solidFill>
              <a:ea typeface="黑体" panose="02010609060101010101" pitchFamily="2" charset="-122"/>
            </a:endParaRPr>
          </a:p>
        </p:txBody>
      </p:sp>
      <p:grpSp>
        <p:nvGrpSpPr>
          <p:cNvPr id="142" name="Group 139"/>
          <p:cNvGrpSpPr/>
          <p:nvPr/>
        </p:nvGrpSpPr>
        <p:grpSpPr bwMode="auto">
          <a:xfrm>
            <a:off x="3645857" y="3893752"/>
            <a:ext cx="683895" cy="604634"/>
            <a:chOff x="2949" y="196"/>
            <a:chExt cx="941" cy="598"/>
          </a:xfrm>
        </p:grpSpPr>
        <p:sp>
          <p:nvSpPr>
            <p:cNvPr id="143" name="Oval 140"/>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44" name="Oval 141"/>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45" name="Oval 142"/>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46" name="Oval 143"/>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47" name="Oval 144"/>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48" name="Oval 145"/>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49" name="Oval 146"/>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50" name="Oval 147"/>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sz="2400" u="none" dirty="0">
                <a:solidFill>
                  <a:srgbClr val="002060"/>
                </a:solidFill>
                <a:ea typeface="黑体" panose="02010609060101010101" pitchFamily="2" charset="-122"/>
              </a:endParaRPr>
            </a:p>
          </p:txBody>
        </p:sp>
        <p:sp>
          <p:nvSpPr>
            <p:cNvPr id="15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15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sp>
          <p:nvSpPr>
            <p:cNvPr id="15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ln>
          </p:spPr>
          <p:txBody>
            <a:bodyPr/>
            <a:lstStyle/>
            <a:p>
              <a:endParaRPr lang="zh-CN" altLang="en-US" sz="2400" u="none" dirty="0">
                <a:solidFill>
                  <a:srgbClr val="002060"/>
                </a:solidFill>
                <a:ea typeface="黑体" panose="02010609060101010101" pitchFamily="2" charset="-122"/>
              </a:endParaRPr>
            </a:p>
          </p:txBody>
        </p:sp>
      </p:grpSp>
      <p:sp>
        <p:nvSpPr>
          <p:cNvPr id="154" name="Text Box 151"/>
          <p:cNvSpPr txBox="1">
            <a:spLocks noChangeArrowheads="1"/>
          </p:cNvSpPr>
          <p:nvPr/>
        </p:nvSpPr>
        <p:spPr bwMode="auto">
          <a:xfrm>
            <a:off x="3636359" y="4005837"/>
            <a:ext cx="570251" cy="368962"/>
          </a:xfrm>
          <a:prstGeom prst="rect">
            <a:avLst/>
          </a:prstGeom>
          <a:noFill/>
          <a:ln w="9525">
            <a:noFill/>
            <a:miter lim="800000"/>
          </a:ln>
        </p:spPr>
        <p:txBody>
          <a:bodyPr wrap="none" lIns="91074" tIns="45537" rIns="91074" bIns="45537">
            <a:spAutoFit/>
          </a:bodyPr>
          <a:lstStyle/>
          <a:p>
            <a:r>
              <a:rPr kumimoji="1" lang="zh-CN" altLang="en-US" sz="1800" u="none" dirty="0">
                <a:solidFill>
                  <a:srgbClr val="002060"/>
                </a:solidFill>
                <a:latin typeface="Arial" panose="020B0604020202020204" pitchFamily="34" charset="0"/>
                <a:ea typeface="黑体" panose="02010609060101010101" pitchFamily="2" charset="-122"/>
              </a:rPr>
              <a:t>网</a:t>
            </a:r>
            <a:r>
              <a:rPr kumimoji="1" lang="zh-CN" altLang="en-US" sz="700" u="none" dirty="0">
                <a:solidFill>
                  <a:srgbClr val="002060"/>
                </a:solidFill>
                <a:latin typeface="Arial" panose="020B0604020202020204" pitchFamily="34" charset="0"/>
                <a:ea typeface="黑体" panose="02010609060101010101" pitchFamily="2" charset="-122"/>
              </a:rPr>
              <a:t> </a:t>
            </a:r>
            <a:r>
              <a:rPr kumimoji="1" lang="en-US" altLang="zh-CN" sz="1800" u="none" dirty="0">
                <a:solidFill>
                  <a:srgbClr val="002060"/>
                </a:solidFill>
                <a:latin typeface="Arial" panose="020B0604020202020204" pitchFamily="34" charset="0"/>
                <a:ea typeface="黑体" panose="02010609060101010101" pitchFamily="2" charset="-122"/>
              </a:rPr>
              <a:t>5</a:t>
            </a:r>
          </a:p>
        </p:txBody>
      </p:sp>
      <p:pic>
        <p:nvPicPr>
          <p:cNvPr id="155" name="Picture 152"/>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08110" y="4190544"/>
            <a:ext cx="519254" cy="396248"/>
          </a:xfrm>
          <a:prstGeom prst="rect">
            <a:avLst/>
          </a:prstGeom>
          <a:noFill/>
          <a:ln w="12699">
            <a:noFill/>
            <a:miter lim="800000"/>
            <a:headEnd/>
            <a:tailEnd/>
          </a:ln>
        </p:spPr>
      </p:pic>
      <p:sp>
        <p:nvSpPr>
          <p:cNvPr id="156" name="Text Box 153"/>
          <p:cNvSpPr txBox="1">
            <a:spLocks noChangeArrowheads="1"/>
          </p:cNvSpPr>
          <p:nvPr/>
        </p:nvSpPr>
        <p:spPr bwMode="auto">
          <a:xfrm>
            <a:off x="4415240" y="3879543"/>
            <a:ext cx="435599" cy="368962"/>
          </a:xfrm>
          <a:prstGeom prst="rect">
            <a:avLst/>
          </a:prstGeom>
          <a:noFill/>
          <a:ln w="9525">
            <a:noFill/>
            <a:miter lim="800000"/>
          </a:ln>
        </p:spPr>
        <p:txBody>
          <a:bodyPr wrap="none" lIns="91074" tIns="45537" rIns="91074" bIns="45537">
            <a:spAutoFit/>
          </a:bodyPr>
          <a:lstStyle/>
          <a:p>
            <a:r>
              <a:rPr kumimoji="1" lang="en-US" altLang="zh-CN" sz="1800" u="none" dirty="0">
                <a:solidFill>
                  <a:srgbClr val="002060"/>
                </a:solidFill>
                <a:latin typeface="Arial" panose="020B0604020202020204" pitchFamily="34" charset="0"/>
                <a:ea typeface="黑体" panose="02010609060101010101" pitchFamily="2" charset="-122"/>
              </a:rPr>
              <a:t>R</a:t>
            </a:r>
            <a:r>
              <a:rPr kumimoji="1" lang="en-US" altLang="zh-CN" sz="1800" u="none" baseline="-25000" dirty="0">
                <a:solidFill>
                  <a:srgbClr val="002060"/>
                </a:solidFill>
                <a:latin typeface="Arial" panose="020B0604020202020204" pitchFamily="34" charset="0"/>
                <a:ea typeface="黑体" panose="02010609060101010101" pitchFamily="2" charset="-122"/>
              </a:rPr>
              <a:t>8</a:t>
            </a:r>
          </a:p>
        </p:txBody>
      </p:sp>
      <p:pic>
        <p:nvPicPr>
          <p:cNvPr id="157" name="Picture 154"/>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44787" y="3418569"/>
            <a:ext cx="519254" cy="312579"/>
          </a:xfrm>
          <a:prstGeom prst="rect">
            <a:avLst/>
          </a:prstGeom>
          <a:noFill/>
          <a:ln w="12699">
            <a:noFill/>
            <a:miter lim="800000"/>
            <a:headEnd/>
            <a:tailEnd/>
          </a:ln>
        </p:spPr>
      </p:pic>
      <p:sp>
        <p:nvSpPr>
          <p:cNvPr id="162" name="AutoShape 6"/>
          <p:cNvSpPr>
            <a:spLocks noChangeArrowheads="1"/>
          </p:cNvSpPr>
          <p:nvPr/>
        </p:nvSpPr>
        <p:spPr bwMode="auto">
          <a:xfrm>
            <a:off x="3347934" y="3769611"/>
            <a:ext cx="3200564" cy="872627"/>
          </a:xfrm>
          <a:prstGeom prst="roundRect">
            <a:avLst>
              <a:gd name="adj" fmla="val 16667"/>
            </a:avLst>
          </a:prstGeom>
          <a:gradFill flip="none" rotWithShape="1">
            <a:gsLst>
              <a:gs pos="0">
                <a:srgbClr val="29667B">
                  <a:shade val="30000"/>
                  <a:satMod val="115000"/>
                </a:srgbClr>
              </a:gs>
              <a:gs pos="50000">
                <a:srgbClr val="29667B">
                  <a:shade val="67500"/>
                  <a:satMod val="115000"/>
                </a:srgbClr>
              </a:gs>
              <a:gs pos="100000">
                <a:srgbClr val="29667B">
                  <a:shade val="100000"/>
                  <a:satMod val="115000"/>
                </a:srgbClr>
              </a:gs>
            </a:gsLst>
            <a:lin ang="13500000" scaled="1"/>
            <a:tileRect/>
          </a:gradFill>
          <a:ln w="9525">
            <a:solidFill>
              <a:schemeClr val="tx1"/>
            </a:solidFill>
            <a:miter lim="800000"/>
            <a:headEnd/>
            <a:tailEnd/>
          </a:ln>
          <a:effectLst>
            <a:innerShdw blurRad="63500" dist="50800" dir="2700000">
              <a:prstClr val="black">
                <a:alpha val="50000"/>
              </a:prstClr>
            </a:innerShdw>
            <a:softEdge rad="31750"/>
          </a:effectLst>
          <a:scene3d>
            <a:camera prst="orthographicFront"/>
            <a:lightRig rig="threePt" dir="t"/>
          </a:scene3d>
          <a:sp3d>
            <a:bevelT prst="relaxedInset"/>
          </a:sp3d>
        </p:spPr>
        <p:txBody>
          <a:bodyPr/>
          <a:lstStyle/>
          <a:p>
            <a:pPr>
              <a:lnSpc>
                <a:spcPct val="110000"/>
              </a:lnSpc>
              <a:defRPr/>
            </a:pPr>
            <a:r>
              <a:rPr lang="zh-CN" altLang="en-US" sz="2000" b="0" u="none" dirty="0" smtClean="0">
                <a:solidFill>
                  <a:srgbClr val="FFFF00"/>
                </a:solidFill>
              </a:rPr>
              <a:t>主干区域内的路由器，可以同时是区域边界路由器</a:t>
            </a:r>
            <a:endParaRPr lang="zh-CN" altLang="en-US" sz="2000" b="0" u="none" dirty="0">
              <a:solidFill>
                <a:srgbClr val="FFFF00"/>
              </a:solidFill>
            </a:endParaRPr>
          </a:p>
        </p:txBody>
      </p:sp>
      <p:sp>
        <p:nvSpPr>
          <p:cNvPr id="158" name="Text Box 109"/>
          <p:cNvSpPr txBox="1">
            <a:spLocks noChangeArrowheads="1"/>
          </p:cNvSpPr>
          <p:nvPr/>
        </p:nvSpPr>
        <p:spPr bwMode="auto">
          <a:xfrm>
            <a:off x="5214699" y="2140496"/>
            <a:ext cx="435599" cy="368962"/>
          </a:xfrm>
          <a:prstGeom prst="rect">
            <a:avLst/>
          </a:prstGeom>
          <a:noFill/>
          <a:ln w="9525">
            <a:noFill/>
            <a:miter lim="800000"/>
          </a:ln>
        </p:spPr>
        <p:txBody>
          <a:bodyPr wrap="none" lIns="91074" tIns="45537" rIns="91074" bIns="45537">
            <a:spAutoFit/>
          </a:bodyPr>
          <a:lstStyle/>
          <a:p>
            <a:r>
              <a:rPr kumimoji="1" lang="en-US" altLang="zh-CN" sz="1800" b="1" u="none" dirty="0">
                <a:solidFill>
                  <a:srgbClr val="C00000"/>
                </a:solidFill>
                <a:latin typeface="Arial" panose="020B0604020202020204" pitchFamily="34" charset="0"/>
                <a:ea typeface="黑体" panose="02010609060101010101" pitchFamily="2" charset="-122"/>
              </a:rPr>
              <a:t>R</a:t>
            </a:r>
            <a:r>
              <a:rPr kumimoji="1" lang="en-US" altLang="zh-CN" sz="1800" b="1" u="none" baseline="-25000" dirty="0">
                <a:solidFill>
                  <a:srgbClr val="C00000"/>
                </a:solidFill>
                <a:latin typeface="Arial" panose="020B0604020202020204" pitchFamily="34" charset="0"/>
                <a:ea typeface="黑体" panose="02010609060101010101" pitchFamily="2" charset="-122"/>
              </a:rPr>
              <a:t>6</a:t>
            </a:r>
          </a:p>
        </p:txBody>
      </p:sp>
      <p:sp>
        <p:nvSpPr>
          <p:cNvPr id="163" name="Text Box 110"/>
          <p:cNvSpPr txBox="1">
            <a:spLocks noChangeArrowheads="1"/>
          </p:cNvSpPr>
          <p:nvPr/>
        </p:nvSpPr>
        <p:spPr bwMode="auto">
          <a:xfrm>
            <a:off x="4644787" y="2590421"/>
            <a:ext cx="435599" cy="368962"/>
          </a:xfrm>
          <a:prstGeom prst="rect">
            <a:avLst/>
          </a:prstGeom>
          <a:noFill/>
          <a:ln w="9525">
            <a:noFill/>
            <a:miter lim="800000"/>
          </a:ln>
        </p:spPr>
        <p:txBody>
          <a:bodyPr wrap="none" lIns="91074" tIns="45537" rIns="91074" bIns="45537">
            <a:spAutoFit/>
          </a:bodyPr>
          <a:lstStyle/>
          <a:p>
            <a:r>
              <a:rPr kumimoji="1" lang="en-US" altLang="zh-CN" sz="1800" b="1" u="none" dirty="0">
                <a:solidFill>
                  <a:srgbClr val="C00000"/>
                </a:solidFill>
                <a:latin typeface="Arial" panose="020B0604020202020204" pitchFamily="34" charset="0"/>
                <a:ea typeface="黑体" panose="02010609060101010101" pitchFamily="2" charset="-122"/>
              </a:rPr>
              <a:t>R</a:t>
            </a:r>
            <a:r>
              <a:rPr kumimoji="1" lang="en-US" altLang="zh-CN" sz="1800" b="1" u="none" baseline="-25000" dirty="0">
                <a:solidFill>
                  <a:srgbClr val="C00000"/>
                </a:solidFill>
                <a:latin typeface="Arial" panose="020B0604020202020204" pitchFamily="34" charset="0"/>
                <a:ea typeface="黑体" panose="02010609060101010101" pitchFamily="2" charset="-122"/>
              </a:rPr>
              <a:t>5</a:t>
            </a:r>
          </a:p>
        </p:txBody>
      </p:sp>
    </p:spTree>
    <p:extLst>
      <p:ext uri="{BB962C8B-B14F-4D97-AF65-F5344CB8AC3E}">
        <p14:creationId xmlns:p14="http://schemas.microsoft.com/office/powerpoint/2010/main" val="280521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115"/>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114"/>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111"/>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0"/>
                                  </p:stCondLst>
                                  <p:childTnLst>
                                    <p:anim calcmode="discrete" valueType="str">
                                      <p:cBhvr>
                                        <p:cTn id="12" dur="1000" fill="hold"/>
                                        <p:tgtEl>
                                          <p:spTgt spid="163"/>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0"/>
                                  </p:stCondLst>
                                  <p:childTnLst>
                                    <p:anim calcmode="discrete" valueType="str">
                                      <p:cBhvr>
                                        <p:cTn id="14" dur="1000" fill="hold"/>
                                        <p:tgtEl>
                                          <p:spTgt spid="158"/>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62"/>
                                        </p:tgtEl>
                                        <p:attrNameLst>
                                          <p:attrName>style.visibility</p:attrName>
                                        </p:attrNameLst>
                                      </p:cBhvr>
                                      <p:to>
                                        <p:strVal val="visible"/>
                                      </p:to>
                                    </p:set>
                                    <p:animEffect transition="in" filter="blinds(horizontal)">
                                      <p:cBhvr>
                                        <p:cTn id="19"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4" grpId="0"/>
      <p:bldP spid="115" grpId="0"/>
      <p:bldP spid="158" grpId="0"/>
      <p:bldP spid="16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标题 1"/>
          <p:cNvSpPr>
            <a:spLocks noGrp="1"/>
          </p:cNvSpPr>
          <p:nvPr>
            <p:ph type="title" idx="4294967295"/>
          </p:nvPr>
        </p:nvSpPr>
        <p:spPr>
          <a:xfrm>
            <a:off x="357188" y="642938"/>
            <a:ext cx="6429375" cy="857250"/>
          </a:xfrm>
        </p:spPr>
        <p:txBody>
          <a:bodyPr/>
          <a:lstStyle/>
          <a:p>
            <a:pPr algn="l">
              <a:defRPr/>
            </a:pPr>
            <a:r>
              <a:rPr lang="zh-CN" altLang="en-US" sz="2400" dirty="0" smtClean="0">
                <a:solidFill>
                  <a:srgbClr val="007D7A"/>
                </a:solidFill>
                <a:latin typeface="Times New Roman" pitchFamily="18" charset="0"/>
                <a:ea typeface="+mn-ea"/>
                <a:cs typeface="Times New Roman" pitchFamily="18" charset="0"/>
              </a:rPr>
              <a:t>路由选择算法</a:t>
            </a:r>
            <a:endParaRPr lang="zh-CN" altLang="en-US" sz="2400" dirty="0">
              <a:solidFill>
                <a:srgbClr val="007D7A"/>
              </a:solidFill>
              <a:latin typeface="Times New Roman" pitchFamily="18" charset="0"/>
              <a:ea typeface="+mn-ea"/>
              <a:cs typeface="Times New Roman" pitchFamily="18" charset="0"/>
            </a:endParaRPr>
          </a:p>
        </p:txBody>
      </p:sp>
      <p:sp>
        <p:nvSpPr>
          <p:cNvPr id="360452" name="内容占位符 2"/>
          <p:cNvSpPr>
            <a:spLocks/>
          </p:cNvSpPr>
          <p:nvPr/>
        </p:nvSpPr>
        <p:spPr bwMode="auto">
          <a:xfrm>
            <a:off x="285750" y="1420416"/>
            <a:ext cx="6302474" cy="3528392"/>
          </a:xfrm>
          <a:prstGeom prst="rect">
            <a:avLst/>
          </a:prstGeom>
          <a:noFill/>
          <a:ln w="9525">
            <a:noFill/>
            <a:miter lim="800000"/>
            <a:headEnd/>
            <a:tailEnd/>
          </a:ln>
        </p:spPr>
        <p:txBody>
          <a:bodyPr/>
          <a:lstStyle/>
          <a:p>
            <a:pPr marL="363538" indent="-363538" eaLnBrk="0" hangingPunct="0">
              <a:spcBef>
                <a:spcPts val="600"/>
              </a:spcBef>
              <a:spcAft>
                <a:spcPts val="0"/>
              </a:spcAft>
              <a:buFont typeface="Arial" pitchFamily="34" charset="0"/>
              <a:buChar char="•"/>
              <a:defRPr/>
            </a:pPr>
            <a:r>
              <a:rPr lang="zh-CN" altLang="en-US" sz="2000" b="0" u="none" dirty="0">
                <a:solidFill>
                  <a:srgbClr val="1A3868"/>
                </a:solidFill>
                <a:ea typeface="+mn-ea"/>
              </a:rPr>
              <a:t>互联网中每一台路由器都保存一个</a:t>
            </a:r>
            <a:r>
              <a:rPr lang="zh-CN" altLang="en-US" sz="2000" b="0" u="none" dirty="0">
                <a:solidFill>
                  <a:srgbClr val="C00000"/>
                </a:solidFill>
                <a:ea typeface="+mn-ea"/>
              </a:rPr>
              <a:t>路由表</a:t>
            </a:r>
            <a:r>
              <a:rPr lang="zh-CN" altLang="en-US" sz="2000" b="0" u="none" dirty="0">
                <a:solidFill>
                  <a:srgbClr val="1A3868"/>
                </a:solidFill>
                <a:ea typeface="+mn-ea"/>
              </a:rPr>
              <a:t>，</a:t>
            </a:r>
            <a:r>
              <a:rPr lang="zh-CN" altLang="en-US" sz="2000" b="0" u="none" dirty="0">
                <a:solidFill>
                  <a:srgbClr val="1A3868"/>
                </a:solidFill>
              </a:rPr>
              <a:t>存储可能的目的地址与如何到达目的地址的信息</a:t>
            </a:r>
            <a:r>
              <a:rPr lang="zh-CN" altLang="en-US" sz="2000" b="0" u="none" dirty="0" smtClean="0">
                <a:solidFill>
                  <a:srgbClr val="1A3868"/>
                </a:solidFill>
              </a:rPr>
              <a:t>。</a:t>
            </a:r>
            <a:r>
              <a:rPr lang="zh-CN" altLang="en-US" sz="2000" b="0" u="none" dirty="0" smtClean="0">
                <a:solidFill>
                  <a:srgbClr val="1A3868"/>
                </a:solidFill>
                <a:ea typeface="+mn-ea"/>
              </a:rPr>
              <a:t>路由器</a:t>
            </a:r>
            <a:r>
              <a:rPr lang="zh-CN" altLang="en-US" sz="2000" b="0" u="none" dirty="0">
                <a:solidFill>
                  <a:srgbClr val="1A3868"/>
                </a:solidFill>
                <a:ea typeface="+mn-ea"/>
              </a:rPr>
              <a:t>采用</a:t>
            </a:r>
            <a:r>
              <a:rPr lang="zh-CN" altLang="en-US" sz="2000" b="0" u="none" dirty="0">
                <a:solidFill>
                  <a:srgbClr val="C00000"/>
                </a:solidFill>
                <a:ea typeface="+mn-ea"/>
              </a:rPr>
              <a:t>表驱动</a:t>
            </a:r>
            <a:r>
              <a:rPr lang="zh-CN" altLang="en-US" sz="2000" b="0" u="none" dirty="0">
                <a:solidFill>
                  <a:srgbClr val="1A3868"/>
                </a:solidFill>
                <a:ea typeface="+mn-ea"/>
              </a:rPr>
              <a:t>的路由选择算法，</a:t>
            </a:r>
            <a:r>
              <a:rPr lang="zh-CN" altLang="en-US" sz="2000" b="0" u="none" dirty="0">
                <a:solidFill>
                  <a:srgbClr val="C00000"/>
                </a:solidFill>
                <a:ea typeface="+mn-ea"/>
              </a:rPr>
              <a:t>路由选择通过查表的方式进行</a:t>
            </a:r>
            <a:r>
              <a:rPr lang="zh-CN" altLang="en-US" sz="2000" b="0" u="none" dirty="0" smtClean="0">
                <a:solidFill>
                  <a:srgbClr val="1A3868"/>
                </a:solidFill>
                <a:ea typeface="+mn-ea"/>
              </a:rPr>
              <a:t>。</a:t>
            </a:r>
            <a:endParaRPr lang="en-US" altLang="zh-CN" sz="2000" b="0" u="none" dirty="0" smtClean="0">
              <a:solidFill>
                <a:srgbClr val="1A3868"/>
              </a:solidFill>
              <a:ea typeface="+mn-ea"/>
            </a:endParaRPr>
          </a:p>
          <a:p>
            <a:pPr marL="363538" indent="-363538" eaLnBrk="0" hangingPunct="0">
              <a:spcBef>
                <a:spcPts val="600"/>
              </a:spcBef>
              <a:spcAft>
                <a:spcPts val="0"/>
              </a:spcAft>
              <a:buFont typeface="Arial" pitchFamily="34" charset="0"/>
              <a:buChar char="•"/>
              <a:defRPr/>
            </a:pPr>
            <a:r>
              <a:rPr lang="zh-CN" altLang="en-US" sz="2000" b="0" u="none" dirty="0">
                <a:solidFill>
                  <a:srgbClr val="1A3868"/>
                </a:solidFill>
                <a:ea typeface="+mn-ea"/>
              </a:rPr>
              <a:t>评价</a:t>
            </a:r>
            <a:r>
              <a:rPr lang="zh-CN" altLang="en-US" sz="2000" b="0" u="none" dirty="0" smtClean="0">
                <a:solidFill>
                  <a:srgbClr val="1A3868"/>
                </a:solidFill>
                <a:ea typeface="+mn-ea"/>
              </a:rPr>
              <a:t>路由</a:t>
            </a:r>
            <a:r>
              <a:rPr lang="zh-CN" altLang="en-US" sz="2000" b="0" u="none" dirty="0">
                <a:solidFill>
                  <a:srgbClr val="1A3868"/>
                </a:solidFill>
                <a:ea typeface="+mn-ea"/>
              </a:rPr>
              <a:t>算法</a:t>
            </a:r>
            <a:r>
              <a:rPr lang="zh-CN" altLang="en-US" sz="2000" b="0" u="none" dirty="0" smtClean="0">
                <a:solidFill>
                  <a:srgbClr val="1A3868"/>
                </a:solidFill>
                <a:ea typeface="+mn-ea"/>
              </a:rPr>
              <a:t>选择</a:t>
            </a:r>
            <a:r>
              <a:rPr lang="zh-CN" altLang="en-US" sz="2000" b="0" u="none" dirty="0">
                <a:solidFill>
                  <a:srgbClr val="1A3868"/>
                </a:solidFill>
                <a:ea typeface="+mn-ea"/>
              </a:rPr>
              <a:t>的依据</a:t>
            </a:r>
            <a:r>
              <a:rPr lang="zh-CN" altLang="en-US" sz="2000" b="0" u="none" dirty="0" smtClean="0">
                <a:solidFill>
                  <a:srgbClr val="1A3868"/>
                </a:solidFill>
                <a:ea typeface="+mn-ea"/>
              </a:rPr>
              <a:t>：</a:t>
            </a:r>
            <a:endParaRPr lang="en-US" altLang="zh-CN" sz="2000" b="0" u="none" dirty="0" smtClean="0">
              <a:solidFill>
                <a:srgbClr val="1A3868"/>
              </a:solidFill>
              <a:ea typeface="+mn-ea"/>
            </a:endParaRPr>
          </a:p>
          <a:p>
            <a:pPr marL="820738" lvl="1" indent="-363538" eaLnBrk="0" hangingPunct="0">
              <a:spcBef>
                <a:spcPts val="600"/>
              </a:spcBef>
              <a:spcAft>
                <a:spcPts val="0"/>
              </a:spcAft>
              <a:buFont typeface="Wingdings" panose="05000000000000000000" pitchFamily="2" charset="2"/>
              <a:buChar char="ü"/>
              <a:defRPr/>
            </a:pPr>
            <a:r>
              <a:rPr lang="zh-CN" altLang="en-US" sz="2000" b="0" u="none" dirty="0" smtClean="0">
                <a:solidFill>
                  <a:srgbClr val="1A3868"/>
                </a:solidFill>
                <a:ea typeface="+mn-ea"/>
              </a:rPr>
              <a:t>正确</a:t>
            </a:r>
            <a:r>
              <a:rPr lang="zh-CN" altLang="en-US" sz="2000" b="0" u="none" dirty="0">
                <a:solidFill>
                  <a:srgbClr val="1A3868"/>
                </a:solidFill>
                <a:ea typeface="+mn-ea"/>
              </a:rPr>
              <a:t>、稳定和公平的</a:t>
            </a:r>
            <a:r>
              <a:rPr lang="zh-CN" altLang="en-US" sz="2000" b="0" u="none" dirty="0" smtClean="0">
                <a:solidFill>
                  <a:srgbClr val="1A3868"/>
                </a:solidFill>
                <a:ea typeface="+mn-ea"/>
              </a:rPr>
              <a:t>；</a:t>
            </a:r>
            <a:endParaRPr lang="en-US" altLang="zh-CN" sz="2000" b="0" u="none" dirty="0" smtClean="0">
              <a:solidFill>
                <a:srgbClr val="1A3868"/>
              </a:solidFill>
              <a:ea typeface="+mn-ea"/>
            </a:endParaRPr>
          </a:p>
          <a:p>
            <a:pPr marL="820738" lvl="1" indent="-363538" eaLnBrk="0" hangingPunct="0">
              <a:spcBef>
                <a:spcPts val="600"/>
              </a:spcBef>
              <a:spcAft>
                <a:spcPts val="0"/>
              </a:spcAft>
              <a:buFont typeface="Wingdings" panose="05000000000000000000" pitchFamily="2" charset="2"/>
              <a:buChar char="ü"/>
              <a:defRPr/>
            </a:pPr>
            <a:r>
              <a:rPr lang="zh-CN" altLang="en-US" sz="2000" b="0" u="none" dirty="0" smtClean="0">
                <a:solidFill>
                  <a:srgbClr val="1A3868"/>
                </a:solidFill>
                <a:ea typeface="+mn-ea"/>
              </a:rPr>
              <a:t>尽量</a:t>
            </a:r>
            <a:r>
              <a:rPr lang="zh-CN" altLang="en-US" sz="2000" b="0" u="none" dirty="0">
                <a:solidFill>
                  <a:srgbClr val="1A3868"/>
                </a:solidFill>
                <a:ea typeface="+mn-ea"/>
              </a:rPr>
              <a:t>简单，节约路由器资源</a:t>
            </a:r>
            <a:r>
              <a:rPr lang="zh-CN" altLang="en-US" sz="2000" b="0" u="none" dirty="0" smtClean="0">
                <a:solidFill>
                  <a:srgbClr val="1A3868"/>
                </a:solidFill>
                <a:ea typeface="+mn-ea"/>
              </a:rPr>
              <a:t>；</a:t>
            </a:r>
            <a:endParaRPr lang="en-US" altLang="zh-CN" sz="2000" b="0" u="none" dirty="0" smtClean="0">
              <a:solidFill>
                <a:srgbClr val="1A3868"/>
              </a:solidFill>
              <a:ea typeface="+mn-ea"/>
            </a:endParaRPr>
          </a:p>
          <a:p>
            <a:pPr marL="820738" lvl="1" indent="-363538" eaLnBrk="0" hangingPunct="0">
              <a:spcBef>
                <a:spcPts val="600"/>
              </a:spcBef>
              <a:spcAft>
                <a:spcPts val="0"/>
              </a:spcAft>
              <a:buFont typeface="Wingdings" panose="05000000000000000000" pitchFamily="2" charset="2"/>
              <a:buChar char="ü"/>
              <a:defRPr/>
            </a:pPr>
            <a:r>
              <a:rPr lang="zh-CN" altLang="en-US" sz="2000" b="0" u="none" dirty="0" smtClean="0">
                <a:solidFill>
                  <a:srgbClr val="1A3868"/>
                </a:solidFill>
                <a:ea typeface="+mn-ea"/>
              </a:rPr>
              <a:t>能够</a:t>
            </a:r>
            <a:r>
              <a:rPr lang="zh-CN" altLang="en-US" sz="2000" b="0" u="none" dirty="0">
                <a:solidFill>
                  <a:srgbClr val="1A3868"/>
                </a:solidFill>
                <a:ea typeface="+mn-ea"/>
              </a:rPr>
              <a:t>适应网络拓扑和通信量的变化</a:t>
            </a:r>
            <a:r>
              <a:rPr lang="zh-CN" altLang="en-US" sz="2000" b="0" u="none" dirty="0" smtClean="0">
                <a:solidFill>
                  <a:srgbClr val="1A3868"/>
                </a:solidFill>
                <a:ea typeface="+mn-ea"/>
              </a:rPr>
              <a:t>；</a:t>
            </a:r>
            <a:endParaRPr lang="en-US" altLang="zh-CN" sz="2000" b="0" u="none" dirty="0" smtClean="0">
              <a:solidFill>
                <a:srgbClr val="1A3868"/>
              </a:solidFill>
              <a:ea typeface="+mn-ea"/>
            </a:endParaRPr>
          </a:p>
          <a:p>
            <a:pPr marL="820738" lvl="1" indent="-363538" eaLnBrk="0" hangingPunct="0">
              <a:spcBef>
                <a:spcPts val="600"/>
              </a:spcBef>
              <a:spcAft>
                <a:spcPts val="0"/>
              </a:spcAft>
              <a:buFont typeface="Wingdings" panose="05000000000000000000" pitchFamily="2" charset="2"/>
              <a:buChar char="ü"/>
              <a:defRPr/>
            </a:pPr>
            <a:r>
              <a:rPr lang="zh-CN" altLang="en-US" sz="2000" b="0" u="none" dirty="0" smtClean="0">
                <a:solidFill>
                  <a:srgbClr val="1A3868"/>
                </a:solidFill>
                <a:ea typeface="+mn-ea"/>
              </a:rPr>
              <a:t>是</a:t>
            </a:r>
            <a:r>
              <a:rPr lang="zh-CN" altLang="en-US" sz="2000" b="0" u="none" dirty="0">
                <a:solidFill>
                  <a:srgbClr val="1A3868"/>
                </a:solidFill>
                <a:ea typeface="+mn-ea"/>
              </a:rPr>
              <a:t>“最佳”的，转发开销要低。</a:t>
            </a:r>
          </a:p>
          <a:p>
            <a:pPr marL="363538" indent="-363538" eaLnBrk="0" hangingPunct="0">
              <a:spcBef>
                <a:spcPts val="600"/>
              </a:spcBef>
              <a:spcAft>
                <a:spcPts val="0"/>
              </a:spcAft>
              <a:buFont typeface="Arial" pitchFamily="34" charset="0"/>
              <a:buChar char="•"/>
              <a:defRPr/>
            </a:pPr>
            <a:endParaRPr lang="zh-CN" altLang="en-US" sz="2000" u="none" dirty="0">
              <a:solidFill>
                <a:srgbClr val="1A3868"/>
              </a:solidFill>
              <a:ea typeface="+mn-ea"/>
            </a:endParaRPr>
          </a:p>
        </p:txBody>
      </p:sp>
    </p:spTree>
    <p:extLst>
      <p:ext uri="{BB962C8B-B14F-4D97-AF65-F5344CB8AC3E}">
        <p14:creationId xmlns:p14="http://schemas.microsoft.com/office/powerpoint/2010/main" val="25932517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标题 1"/>
          <p:cNvSpPr>
            <a:spLocks noGrp="1"/>
          </p:cNvSpPr>
          <p:nvPr>
            <p:ph type="title" idx="4294967295"/>
          </p:nvPr>
        </p:nvSpPr>
        <p:spPr>
          <a:xfrm>
            <a:off x="357188" y="777875"/>
            <a:ext cx="6429375" cy="508000"/>
          </a:xfrm>
        </p:spPr>
        <p:txBody>
          <a:bodyPr/>
          <a:lstStyle/>
          <a:p>
            <a:pPr algn="l">
              <a:lnSpc>
                <a:spcPct val="120000"/>
              </a:lnSpc>
              <a:defRPr/>
            </a:pPr>
            <a:r>
              <a:rPr lang="en-US" altLang="zh-CN" sz="2400" dirty="0">
                <a:solidFill>
                  <a:srgbClr val="007D7A"/>
                </a:solidFill>
                <a:latin typeface="Times New Roman" pitchFamily="18" charset="0"/>
                <a:ea typeface="+mn-ea"/>
                <a:cs typeface="Times New Roman" pitchFamily="18" charset="0"/>
              </a:rPr>
              <a:t>OSPF </a:t>
            </a:r>
            <a:r>
              <a:rPr lang="zh-CN" altLang="en-US" sz="2400" dirty="0">
                <a:solidFill>
                  <a:srgbClr val="007D7A"/>
                </a:solidFill>
                <a:latin typeface="Times New Roman" pitchFamily="18" charset="0"/>
                <a:ea typeface="+mn-ea"/>
                <a:cs typeface="Times New Roman" pitchFamily="18" charset="0"/>
              </a:rPr>
              <a:t>直接用 </a:t>
            </a:r>
            <a:r>
              <a:rPr lang="en-US" altLang="zh-CN" sz="2400" dirty="0">
                <a:solidFill>
                  <a:srgbClr val="007D7A"/>
                </a:solidFill>
                <a:latin typeface="Times New Roman" pitchFamily="18" charset="0"/>
                <a:ea typeface="+mn-ea"/>
                <a:cs typeface="Times New Roman" pitchFamily="18" charset="0"/>
              </a:rPr>
              <a:t>IP </a:t>
            </a:r>
            <a:r>
              <a:rPr lang="zh-CN" altLang="en-US" sz="2400" dirty="0">
                <a:solidFill>
                  <a:srgbClr val="007D7A"/>
                </a:solidFill>
                <a:latin typeface="Times New Roman" pitchFamily="18" charset="0"/>
                <a:ea typeface="+mn-ea"/>
                <a:cs typeface="Times New Roman" pitchFamily="18" charset="0"/>
              </a:rPr>
              <a:t>数据报传送 </a:t>
            </a:r>
          </a:p>
        </p:txBody>
      </p:sp>
      <p:sp>
        <p:nvSpPr>
          <p:cNvPr id="388098" name="内容占位符 2"/>
          <p:cNvSpPr>
            <a:spLocks noGrp="1"/>
          </p:cNvSpPr>
          <p:nvPr>
            <p:ph idx="4294967295"/>
          </p:nvPr>
        </p:nvSpPr>
        <p:spPr>
          <a:xfrm>
            <a:off x="250824" y="1420813"/>
            <a:ext cx="6049367" cy="3455987"/>
          </a:xfrm>
        </p:spPr>
        <p:txBody>
          <a:bodyPr/>
          <a:lstStyle/>
          <a:p>
            <a:pPr>
              <a:spcBef>
                <a:spcPts val="300"/>
              </a:spcBef>
              <a:spcAft>
                <a:spcPts val="400"/>
              </a:spcAft>
            </a:pPr>
            <a:r>
              <a:rPr lang="en-US" altLang="zh-CN" sz="2000" dirty="0">
                <a:solidFill>
                  <a:srgbClr val="1A3868"/>
                </a:solidFill>
                <a:latin typeface="Times New Roman" pitchFamily="18" charset="0"/>
                <a:cs typeface="Times New Roman" pitchFamily="18" charset="0"/>
              </a:rPr>
              <a:t>OSPF </a:t>
            </a:r>
            <a:r>
              <a:rPr lang="zh-CN" altLang="en-US" sz="2000" dirty="0">
                <a:solidFill>
                  <a:srgbClr val="1A3868"/>
                </a:solidFill>
                <a:latin typeface="Times New Roman" pitchFamily="18" charset="0"/>
                <a:cs typeface="Times New Roman" pitchFamily="18" charset="0"/>
              </a:rPr>
              <a:t>不用 </a:t>
            </a:r>
            <a:r>
              <a:rPr lang="en-US" altLang="zh-CN" sz="2000" dirty="0">
                <a:solidFill>
                  <a:srgbClr val="1A3868"/>
                </a:solidFill>
                <a:latin typeface="Times New Roman" pitchFamily="18" charset="0"/>
                <a:cs typeface="Times New Roman" pitchFamily="18" charset="0"/>
              </a:rPr>
              <a:t>UDP </a:t>
            </a:r>
            <a:r>
              <a:rPr lang="zh-CN" altLang="en-US" sz="2000" dirty="0">
                <a:solidFill>
                  <a:srgbClr val="1A3868"/>
                </a:solidFill>
                <a:latin typeface="Times New Roman" pitchFamily="18" charset="0"/>
                <a:cs typeface="Times New Roman" pitchFamily="18" charset="0"/>
              </a:rPr>
              <a:t>而是直接用 </a:t>
            </a:r>
            <a:r>
              <a:rPr lang="en-US" altLang="zh-CN" sz="2000" dirty="0">
                <a:solidFill>
                  <a:srgbClr val="1A3868"/>
                </a:solidFill>
                <a:latin typeface="Times New Roman" pitchFamily="18" charset="0"/>
                <a:cs typeface="Times New Roman" pitchFamily="18" charset="0"/>
              </a:rPr>
              <a:t>IP </a:t>
            </a:r>
            <a:r>
              <a:rPr lang="zh-CN" altLang="en-US" sz="2000" dirty="0">
                <a:solidFill>
                  <a:srgbClr val="1A3868"/>
                </a:solidFill>
                <a:latin typeface="Times New Roman" pitchFamily="18" charset="0"/>
                <a:cs typeface="Times New Roman" pitchFamily="18" charset="0"/>
              </a:rPr>
              <a:t>数据报传送。</a:t>
            </a:r>
            <a:r>
              <a:rPr lang="zh-CN" altLang="zh-CN" sz="2000" dirty="0">
                <a:solidFill>
                  <a:srgbClr val="1A3868"/>
                </a:solidFill>
                <a:latin typeface="Times New Roman" pitchFamily="18" charset="0"/>
                <a:cs typeface="Times New Roman" pitchFamily="18" charset="0"/>
              </a:rPr>
              <a:t>因此 OSPF 的位置在网络层，是一个</a:t>
            </a:r>
            <a:r>
              <a:rPr lang="zh-CN" altLang="zh-CN" sz="2000" dirty="0">
                <a:solidFill>
                  <a:srgbClr val="C00000"/>
                </a:solidFill>
                <a:latin typeface="Times New Roman" pitchFamily="18" charset="0"/>
                <a:cs typeface="Times New Roman" pitchFamily="18" charset="0"/>
              </a:rPr>
              <a:t>网络层协议</a:t>
            </a:r>
            <a:r>
              <a:rPr lang="zh-CN" altLang="zh-CN" sz="2000" dirty="0">
                <a:solidFill>
                  <a:srgbClr val="1A3868"/>
                </a:solidFill>
                <a:latin typeface="Times New Roman" pitchFamily="18" charset="0"/>
                <a:cs typeface="Times New Roman" pitchFamily="18" charset="0"/>
              </a:rPr>
              <a:t>。</a:t>
            </a:r>
          </a:p>
          <a:p>
            <a:pPr>
              <a:spcBef>
                <a:spcPts val="300"/>
              </a:spcBef>
              <a:spcAft>
                <a:spcPts val="400"/>
              </a:spcAft>
            </a:pPr>
            <a:r>
              <a:rPr lang="en-US" altLang="zh-CN" sz="2000" dirty="0">
                <a:solidFill>
                  <a:srgbClr val="1A3868"/>
                </a:solidFill>
                <a:latin typeface="Times New Roman" pitchFamily="18" charset="0"/>
                <a:cs typeface="Times New Roman" pitchFamily="18" charset="0"/>
              </a:rPr>
              <a:t>OSPF </a:t>
            </a:r>
            <a:r>
              <a:rPr lang="zh-CN" altLang="en-US" sz="2000" dirty="0">
                <a:solidFill>
                  <a:srgbClr val="1A3868"/>
                </a:solidFill>
                <a:latin typeface="Times New Roman" pitchFamily="18" charset="0"/>
                <a:cs typeface="Times New Roman" pitchFamily="18" charset="0"/>
              </a:rPr>
              <a:t>构成的数据报很短。这样做可减少路由信息的通信量。</a:t>
            </a:r>
          </a:p>
          <a:p>
            <a:pPr>
              <a:spcBef>
                <a:spcPts val="300"/>
              </a:spcBef>
              <a:spcAft>
                <a:spcPts val="400"/>
              </a:spcAft>
            </a:pPr>
            <a:r>
              <a:rPr lang="zh-CN" altLang="zh-CN" sz="2000" dirty="0" smtClean="0">
                <a:solidFill>
                  <a:srgbClr val="1A3868"/>
                </a:solidFill>
                <a:latin typeface="Times New Roman" pitchFamily="18" charset="0"/>
                <a:cs typeface="Times New Roman" pitchFamily="18" charset="0"/>
              </a:rPr>
              <a:t>所有</a:t>
            </a:r>
            <a:r>
              <a:rPr lang="zh-CN" altLang="zh-CN" sz="2000" dirty="0">
                <a:solidFill>
                  <a:srgbClr val="1A3868"/>
                </a:solidFill>
                <a:latin typeface="Times New Roman" pitchFamily="18" charset="0"/>
                <a:cs typeface="Times New Roman" pitchFamily="18" charset="0"/>
              </a:rPr>
              <a:t>在 OSPF 路由器之间交换的分组都具有</a:t>
            </a:r>
            <a:r>
              <a:rPr lang="zh-CN" altLang="zh-CN" sz="2000" dirty="0">
                <a:solidFill>
                  <a:srgbClr val="C00000"/>
                </a:solidFill>
                <a:latin typeface="Times New Roman" pitchFamily="18" charset="0"/>
                <a:cs typeface="Times New Roman" pitchFamily="18" charset="0"/>
              </a:rPr>
              <a:t>鉴别的</a:t>
            </a:r>
            <a:r>
              <a:rPr lang="zh-CN" altLang="zh-CN" sz="2000" dirty="0" smtClean="0">
                <a:solidFill>
                  <a:srgbClr val="C00000"/>
                </a:solidFill>
                <a:latin typeface="Times New Roman" pitchFamily="18" charset="0"/>
                <a:cs typeface="Times New Roman" pitchFamily="18" charset="0"/>
              </a:rPr>
              <a:t>功能</a:t>
            </a:r>
            <a:r>
              <a:rPr lang="zh-CN" altLang="en-US" sz="2000" dirty="0">
                <a:solidFill>
                  <a:srgbClr val="1A3868"/>
                </a:solidFill>
                <a:latin typeface="Times New Roman" pitchFamily="18" charset="0"/>
                <a:cs typeface="Times New Roman" pitchFamily="18" charset="0"/>
              </a:rPr>
              <a:t>（支持各种不同鉴别机制，如简单口令</a:t>
            </a:r>
            <a:r>
              <a:rPr lang="zh-CN" altLang="en-US" sz="2000" dirty="0" smtClean="0">
                <a:solidFill>
                  <a:srgbClr val="1A3868"/>
                </a:solidFill>
                <a:latin typeface="Times New Roman" pitchFamily="18" charset="0"/>
                <a:cs typeface="Times New Roman" pitchFamily="18" charset="0"/>
              </a:rPr>
              <a:t>验证，</a:t>
            </a:r>
            <a:r>
              <a:rPr lang="en-US" altLang="zh-CN" sz="2000" dirty="0" smtClean="0">
                <a:solidFill>
                  <a:srgbClr val="1A3868"/>
                </a:solidFill>
                <a:latin typeface="Times New Roman" pitchFamily="18" charset="0"/>
                <a:cs typeface="Times New Roman" pitchFamily="18" charset="0"/>
              </a:rPr>
              <a:t>MD5</a:t>
            </a:r>
            <a:r>
              <a:rPr lang="zh-CN" altLang="en-US" sz="2000" dirty="0">
                <a:solidFill>
                  <a:srgbClr val="1A3868"/>
                </a:solidFill>
                <a:latin typeface="Times New Roman" pitchFamily="18" charset="0"/>
                <a:cs typeface="Times New Roman" pitchFamily="18" charset="0"/>
              </a:rPr>
              <a:t>加密验证等）</a:t>
            </a:r>
            <a:r>
              <a:rPr lang="zh-CN" altLang="zh-CN" sz="2000" dirty="0">
                <a:solidFill>
                  <a:srgbClr val="1A3868"/>
                </a:solidFill>
                <a:latin typeface="Times New Roman" pitchFamily="18" charset="0"/>
                <a:cs typeface="Times New Roman" pitchFamily="18" charset="0"/>
              </a:rPr>
              <a:t>。</a:t>
            </a:r>
          </a:p>
          <a:p>
            <a:pPr>
              <a:spcBef>
                <a:spcPts val="300"/>
              </a:spcBef>
              <a:spcAft>
                <a:spcPts val="400"/>
              </a:spcAft>
            </a:pPr>
            <a:r>
              <a:rPr lang="zh-CN" altLang="zh-CN" sz="2000" dirty="0">
                <a:solidFill>
                  <a:srgbClr val="1A3868"/>
                </a:solidFill>
                <a:latin typeface="Times New Roman" pitchFamily="18" charset="0"/>
                <a:cs typeface="Times New Roman" pitchFamily="18" charset="0"/>
              </a:rPr>
              <a:t>支持可变长度的子网划分和无分类编址 CIDR</a:t>
            </a:r>
            <a:r>
              <a:rPr lang="zh-CN" altLang="zh-CN" sz="2000" dirty="0" smtClean="0">
                <a:solidFill>
                  <a:srgbClr val="1A3868"/>
                </a:solidFill>
                <a:latin typeface="Times New Roman" pitchFamily="18" charset="0"/>
                <a:cs typeface="Times New Roman" pitchFamily="18" charset="0"/>
              </a:rPr>
              <a:t>。</a:t>
            </a:r>
            <a:endParaRPr lang="en-US" altLang="zh-CN" sz="2000" dirty="0" smtClean="0">
              <a:solidFill>
                <a:srgbClr val="1A3868"/>
              </a:solidFill>
              <a:latin typeface="Times New Roman" pitchFamily="18" charset="0"/>
              <a:cs typeface="Times New Roman" pitchFamily="18" charset="0"/>
            </a:endParaRPr>
          </a:p>
          <a:p>
            <a:pPr>
              <a:spcBef>
                <a:spcPts val="300"/>
              </a:spcBef>
              <a:spcAft>
                <a:spcPts val="400"/>
              </a:spcAft>
            </a:pPr>
            <a:r>
              <a:rPr lang="zh-CN" altLang="en-US" sz="2000" dirty="0">
                <a:solidFill>
                  <a:srgbClr val="1A3868"/>
                </a:solidFill>
                <a:latin typeface="Times New Roman" pitchFamily="18" charset="0"/>
                <a:cs typeface="Times New Roman" pitchFamily="18" charset="0"/>
              </a:rPr>
              <a:t>每一个链路状态都带上一个 </a:t>
            </a:r>
            <a:r>
              <a:rPr lang="en-US" altLang="zh-CN" sz="2000" dirty="0">
                <a:solidFill>
                  <a:srgbClr val="1A3868"/>
                </a:solidFill>
                <a:latin typeface="Times New Roman" pitchFamily="18" charset="0"/>
                <a:cs typeface="Times New Roman" pitchFamily="18" charset="0"/>
              </a:rPr>
              <a:t>32 </a:t>
            </a:r>
            <a:r>
              <a:rPr lang="zh-CN" altLang="en-US" sz="2000" dirty="0">
                <a:solidFill>
                  <a:srgbClr val="1A3868"/>
                </a:solidFill>
                <a:latin typeface="Times New Roman" pitchFamily="18" charset="0"/>
                <a:cs typeface="Times New Roman" pitchFamily="18" charset="0"/>
              </a:rPr>
              <a:t>位的序号，序号越大状态就越新。</a:t>
            </a:r>
          </a:p>
          <a:p>
            <a:pPr>
              <a:spcBef>
                <a:spcPts val="300"/>
              </a:spcBef>
              <a:spcAft>
                <a:spcPts val="400"/>
              </a:spcAft>
            </a:pPr>
            <a:endParaRPr lang="zh-CN" altLang="zh-CN" sz="2000" dirty="0">
              <a:solidFill>
                <a:srgbClr val="1A3868"/>
              </a:solidFill>
              <a:latin typeface="Times New Roman" pitchFamily="18" charset="0"/>
              <a:cs typeface="Times New Roman" pitchFamily="18" charset="0"/>
            </a:endParaRPr>
          </a:p>
          <a:p>
            <a:pPr>
              <a:spcBef>
                <a:spcPts val="300"/>
              </a:spcBef>
              <a:spcAft>
                <a:spcPts val="400"/>
              </a:spcAft>
            </a:pPr>
            <a:endParaRPr lang="zh-CN" altLang="en-US" sz="2000" dirty="0">
              <a:solidFill>
                <a:srgbClr val="1A3868"/>
              </a:solidFill>
              <a:latin typeface="Times New Roman" pitchFamily="18" charset="0"/>
              <a:cs typeface="Times New Roman" pitchFamily="18" charset="0"/>
            </a:endParaRPr>
          </a:p>
        </p:txBody>
      </p:sp>
    </p:spTree>
    <p:extLst>
      <p:ext uri="{BB962C8B-B14F-4D97-AF65-F5344CB8AC3E}">
        <p14:creationId xmlns:p14="http://schemas.microsoft.com/office/powerpoint/2010/main" val="37885354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标题 1"/>
          <p:cNvSpPr>
            <a:spLocks noGrp="1"/>
          </p:cNvSpPr>
          <p:nvPr>
            <p:ph type="title" idx="4294967295"/>
          </p:nvPr>
        </p:nvSpPr>
        <p:spPr>
          <a:xfrm>
            <a:off x="251520" y="916360"/>
            <a:ext cx="1728192" cy="508000"/>
          </a:xfrm>
        </p:spPr>
        <p:txBody>
          <a:bodyPr/>
          <a:lstStyle/>
          <a:p>
            <a:pPr algn="l">
              <a:lnSpc>
                <a:spcPct val="120000"/>
              </a:lnSpc>
              <a:defRPr/>
            </a:pPr>
            <a:r>
              <a:rPr lang="en-US" altLang="zh-CN" sz="2400" dirty="0">
                <a:solidFill>
                  <a:srgbClr val="007D7A"/>
                </a:solidFill>
                <a:latin typeface="Times New Roman" pitchFamily="18" charset="0"/>
                <a:ea typeface="+mn-ea"/>
                <a:cs typeface="Times New Roman" pitchFamily="18" charset="0"/>
              </a:rPr>
              <a:t>OSPF </a:t>
            </a:r>
            <a:r>
              <a:rPr lang="en-US" altLang="zh-CN" sz="2400" dirty="0" smtClean="0">
                <a:solidFill>
                  <a:srgbClr val="007D7A"/>
                </a:solidFill>
                <a:latin typeface="Times New Roman" pitchFamily="18" charset="0"/>
                <a:ea typeface="+mn-ea"/>
                <a:cs typeface="Times New Roman" pitchFamily="18" charset="0"/>
              </a:rPr>
              <a:t/>
            </a:r>
            <a:br>
              <a:rPr lang="en-US" altLang="zh-CN" sz="2400" dirty="0" smtClean="0">
                <a:solidFill>
                  <a:srgbClr val="007D7A"/>
                </a:solidFill>
                <a:latin typeface="Times New Roman" pitchFamily="18" charset="0"/>
                <a:ea typeface="+mn-ea"/>
                <a:cs typeface="Times New Roman" pitchFamily="18" charset="0"/>
              </a:rPr>
            </a:br>
            <a:r>
              <a:rPr lang="zh-CN" altLang="en-US" sz="2400" dirty="0" smtClean="0">
                <a:solidFill>
                  <a:srgbClr val="007D7A"/>
                </a:solidFill>
                <a:latin typeface="Times New Roman" pitchFamily="18" charset="0"/>
                <a:ea typeface="+mn-ea"/>
                <a:cs typeface="Times New Roman" pitchFamily="18" charset="0"/>
              </a:rPr>
              <a:t>报文格式</a:t>
            </a:r>
            <a:endParaRPr lang="zh-CN" altLang="en-US" sz="2400" dirty="0">
              <a:solidFill>
                <a:srgbClr val="007D7A"/>
              </a:solidFill>
              <a:latin typeface="Times New Roman" pitchFamily="18" charset="0"/>
              <a:ea typeface="+mn-ea"/>
              <a:cs typeface="Times New Roman" pitchFamily="18" charset="0"/>
            </a:endParaRPr>
          </a:p>
        </p:txBody>
      </p:sp>
      <p:pic>
        <p:nvPicPr>
          <p:cNvPr id="2" name="图片 1"/>
          <p:cNvPicPr>
            <a:picLocks noChangeAspect="1"/>
          </p:cNvPicPr>
          <p:nvPr/>
        </p:nvPicPr>
        <p:blipFill>
          <a:blip r:embed="rId3"/>
          <a:stretch>
            <a:fillRect/>
          </a:stretch>
        </p:blipFill>
        <p:spPr>
          <a:xfrm>
            <a:off x="2051720" y="702490"/>
            <a:ext cx="6691368" cy="4431819"/>
          </a:xfrm>
          <a:prstGeom prst="rect">
            <a:avLst/>
          </a:prstGeom>
        </p:spPr>
      </p:pic>
    </p:spTree>
    <p:extLst>
      <p:ext uri="{BB962C8B-B14F-4D97-AF65-F5344CB8AC3E}">
        <p14:creationId xmlns:p14="http://schemas.microsoft.com/office/powerpoint/2010/main" val="20513841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标题 1"/>
          <p:cNvSpPr>
            <a:spLocks noGrp="1"/>
          </p:cNvSpPr>
          <p:nvPr>
            <p:ph type="title" idx="4294967295"/>
          </p:nvPr>
        </p:nvSpPr>
        <p:spPr>
          <a:xfrm>
            <a:off x="428625" y="714375"/>
            <a:ext cx="3786188" cy="642938"/>
          </a:xfrm>
        </p:spPr>
        <p:txBody>
          <a:bodyPr/>
          <a:lstStyle/>
          <a:p>
            <a:pPr algn="l">
              <a:defRPr/>
            </a:pPr>
            <a:r>
              <a:rPr lang="en-US" altLang="zh-CN" sz="2400" dirty="0" smtClean="0">
                <a:solidFill>
                  <a:srgbClr val="007D7A"/>
                </a:solidFill>
                <a:latin typeface="Times New Roman" pitchFamily="18" charset="0"/>
                <a:ea typeface="+mn-ea"/>
                <a:cs typeface="Times New Roman" pitchFamily="18" charset="0"/>
              </a:rPr>
              <a:t>OSPF</a:t>
            </a:r>
            <a:r>
              <a:rPr lang="zh-CN" altLang="en-US" sz="2400" dirty="0" smtClean="0">
                <a:solidFill>
                  <a:srgbClr val="007D7A"/>
                </a:solidFill>
                <a:latin typeface="Times New Roman" pitchFamily="18" charset="0"/>
                <a:ea typeface="+mn-ea"/>
                <a:cs typeface="Times New Roman" pitchFamily="18" charset="0"/>
              </a:rPr>
              <a:t>协议执行过程</a:t>
            </a:r>
          </a:p>
        </p:txBody>
      </p:sp>
      <p:sp>
        <p:nvSpPr>
          <p:cNvPr id="2" name="矩形 1"/>
          <p:cNvSpPr/>
          <p:nvPr/>
        </p:nvSpPr>
        <p:spPr>
          <a:xfrm>
            <a:off x="183236" y="1348408"/>
            <a:ext cx="4572000" cy="369332"/>
          </a:xfrm>
          <a:prstGeom prst="rect">
            <a:avLst/>
          </a:prstGeom>
        </p:spPr>
        <p:txBody>
          <a:bodyPr>
            <a:spAutoFit/>
          </a:bodyPr>
          <a:lstStyle/>
          <a:p>
            <a:r>
              <a:rPr lang="zh-CN" altLang="en-US" sz="1800" b="0" u="none" dirty="0">
                <a:solidFill>
                  <a:srgbClr val="002060"/>
                </a:solidFill>
                <a:ea typeface="+mn-ea"/>
              </a:rPr>
              <a:t>通过</a:t>
            </a:r>
            <a:r>
              <a:rPr lang="zh-CN" altLang="en-US" sz="1800" b="0" u="none" dirty="0">
                <a:solidFill>
                  <a:srgbClr val="C00000"/>
                </a:solidFill>
                <a:ea typeface="+mn-ea"/>
              </a:rPr>
              <a:t>“问候分组”</a:t>
            </a:r>
            <a:r>
              <a:rPr lang="zh-CN" altLang="en-US" sz="1800" b="0" u="none" dirty="0">
                <a:solidFill>
                  <a:srgbClr val="002060"/>
                </a:solidFill>
                <a:ea typeface="+mn-ea"/>
              </a:rPr>
              <a:t>完成邻居发现</a:t>
            </a:r>
          </a:p>
        </p:txBody>
      </p:sp>
      <p:sp>
        <p:nvSpPr>
          <p:cNvPr id="3" name="矩形 2"/>
          <p:cNvSpPr/>
          <p:nvPr/>
        </p:nvSpPr>
        <p:spPr>
          <a:xfrm>
            <a:off x="183236" y="1825968"/>
            <a:ext cx="3636703" cy="1754326"/>
          </a:xfrm>
          <a:prstGeom prst="rect">
            <a:avLst/>
          </a:prstGeom>
        </p:spPr>
        <p:txBody>
          <a:bodyPr wrap="square">
            <a:spAutoFit/>
          </a:bodyPr>
          <a:lstStyle/>
          <a:p>
            <a:r>
              <a:rPr lang="zh-CN" altLang="en-US" sz="1800" b="0" u="none" dirty="0">
                <a:solidFill>
                  <a:srgbClr val="002060"/>
                </a:solidFill>
                <a:ea typeface="+mn-ea"/>
              </a:rPr>
              <a:t>用</a:t>
            </a:r>
            <a:r>
              <a:rPr lang="zh-CN" altLang="en-US" sz="1800" b="0" u="none" dirty="0">
                <a:solidFill>
                  <a:srgbClr val="C00000"/>
                </a:solidFill>
                <a:ea typeface="+mn-ea"/>
              </a:rPr>
              <a:t>“数据库描述分组”</a:t>
            </a:r>
            <a:r>
              <a:rPr lang="zh-CN" altLang="en-US" sz="1800" b="0" u="none" dirty="0">
                <a:solidFill>
                  <a:srgbClr val="002060"/>
                </a:solidFill>
                <a:ea typeface="+mn-ea"/>
              </a:rPr>
              <a:t>和相邻路由器交换本地数据库中已有的链路</a:t>
            </a:r>
            <a:r>
              <a:rPr lang="zh-CN" altLang="en-US" sz="1800" b="0" u="none" dirty="0" smtClean="0">
                <a:solidFill>
                  <a:srgbClr val="002060"/>
                </a:solidFill>
                <a:ea typeface="+mn-ea"/>
              </a:rPr>
              <a:t>状态信息摘要</a:t>
            </a:r>
            <a:r>
              <a:rPr lang="zh-CN" altLang="en-US" sz="1800" b="0" u="none" dirty="0" smtClean="0">
                <a:solidFill>
                  <a:srgbClr val="002060"/>
                </a:solidFill>
                <a:ea typeface="+mn-ea"/>
              </a:rPr>
              <a:t>；</a:t>
            </a:r>
            <a:endParaRPr lang="en-US" altLang="zh-CN" sz="1800" b="0" u="none" dirty="0" smtClean="0">
              <a:solidFill>
                <a:srgbClr val="002060"/>
              </a:solidFill>
              <a:ea typeface="+mn-ea"/>
            </a:endParaRPr>
          </a:p>
          <a:p>
            <a:r>
              <a:rPr lang="zh-CN" altLang="en-US" sz="1800" b="0" u="none" dirty="0" smtClean="0">
                <a:solidFill>
                  <a:srgbClr val="002060"/>
                </a:solidFill>
                <a:ea typeface="+mn-ea"/>
              </a:rPr>
              <a:t>用</a:t>
            </a:r>
            <a:r>
              <a:rPr lang="zh-CN" altLang="en-US" sz="1800" b="0" u="none" dirty="0">
                <a:solidFill>
                  <a:srgbClr val="C00000"/>
                </a:solidFill>
              </a:rPr>
              <a:t>“链路状态请求、确认分组”</a:t>
            </a:r>
            <a:r>
              <a:rPr lang="zh-CN" altLang="en-US" sz="1800" b="0" u="none" dirty="0" smtClean="0">
                <a:solidFill>
                  <a:srgbClr val="002060"/>
                </a:solidFill>
              </a:rPr>
              <a:t>请求</a:t>
            </a:r>
            <a:r>
              <a:rPr lang="zh-CN" altLang="en-US" sz="1800" b="0" u="none" dirty="0">
                <a:solidFill>
                  <a:srgbClr val="002060"/>
                </a:solidFill>
              </a:rPr>
              <a:t>某些链路状态详细</a:t>
            </a:r>
            <a:r>
              <a:rPr lang="zh-CN" altLang="en-US" sz="1800" b="0" u="none" dirty="0" smtClean="0">
                <a:solidFill>
                  <a:srgbClr val="002060"/>
                </a:solidFill>
              </a:rPr>
              <a:t>信息，</a:t>
            </a:r>
            <a:r>
              <a:rPr lang="zh-CN" altLang="en-US" sz="1800" b="0" u="none" dirty="0" smtClean="0">
                <a:solidFill>
                  <a:srgbClr val="002060"/>
                </a:solidFill>
                <a:ea typeface="+mn-ea"/>
              </a:rPr>
              <a:t>直至</a:t>
            </a:r>
            <a:r>
              <a:rPr lang="zh-CN" altLang="en-US" sz="1800" b="0" u="none" dirty="0">
                <a:solidFill>
                  <a:srgbClr val="002060"/>
                </a:solidFill>
                <a:ea typeface="+mn-ea"/>
              </a:rPr>
              <a:t>建立了全网同步的链路状态数据库</a:t>
            </a:r>
            <a:r>
              <a:rPr lang="zh-CN" altLang="en-US" sz="1800" b="0" u="none" dirty="0" smtClean="0">
                <a:solidFill>
                  <a:srgbClr val="002060"/>
                </a:solidFill>
                <a:ea typeface="+mn-ea"/>
              </a:rPr>
              <a:t>。</a:t>
            </a:r>
            <a:endParaRPr lang="zh-CN" altLang="en-US" sz="1800" u="none" dirty="0">
              <a:solidFill>
                <a:srgbClr val="002060"/>
              </a:solidFill>
              <a:ea typeface="+mn-ea"/>
            </a:endParaRPr>
          </a:p>
        </p:txBody>
      </p:sp>
      <p:sp>
        <p:nvSpPr>
          <p:cNvPr id="4" name="矩形 3"/>
          <p:cNvSpPr/>
          <p:nvPr/>
        </p:nvSpPr>
        <p:spPr>
          <a:xfrm>
            <a:off x="183236" y="3587153"/>
            <a:ext cx="3756165" cy="1200329"/>
          </a:xfrm>
          <a:prstGeom prst="rect">
            <a:avLst/>
          </a:prstGeom>
        </p:spPr>
        <p:txBody>
          <a:bodyPr wrap="square">
            <a:spAutoFit/>
          </a:bodyPr>
          <a:lstStyle/>
          <a:p>
            <a:r>
              <a:rPr lang="zh-CN" altLang="en-US" sz="1800" b="0" u="none" dirty="0">
                <a:solidFill>
                  <a:srgbClr val="002060"/>
                </a:solidFill>
                <a:ea typeface="+mn-ea"/>
              </a:rPr>
              <a:t>网络运行过程中，只要一个路由器的链路状态发生变化，该路由器就使用</a:t>
            </a:r>
            <a:r>
              <a:rPr lang="zh-CN" altLang="en-US" sz="1800" b="0" u="none" dirty="0">
                <a:solidFill>
                  <a:srgbClr val="C00000"/>
                </a:solidFill>
                <a:ea typeface="+mn-ea"/>
              </a:rPr>
              <a:t>“链路</a:t>
            </a:r>
            <a:r>
              <a:rPr lang="zh-CN" altLang="en-US" sz="1800" b="0" u="none" dirty="0" smtClean="0">
                <a:solidFill>
                  <a:srgbClr val="C00000"/>
                </a:solidFill>
                <a:ea typeface="+mn-ea"/>
              </a:rPr>
              <a:t>状态更新分组</a:t>
            </a:r>
            <a:r>
              <a:rPr lang="zh-CN" altLang="en-US" sz="1800" b="0" u="none" dirty="0">
                <a:solidFill>
                  <a:srgbClr val="C00000"/>
                </a:solidFill>
                <a:ea typeface="+mn-ea"/>
              </a:rPr>
              <a:t>”</a:t>
            </a:r>
            <a:r>
              <a:rPr lang="zh-CN" altLang="en-US" sz="1800" b="0" u="none" dirty="0">
                <a:solidFill>
                  <a:srgbClr val="002060"/>
                </a:solidFill>
                <a:ea typeface="+mn-ea"/>
              </a:rPr>
              <a:t>，用洪泛法向全网更新链路状态</a:t>
            </a:r>
            <a:r>
              <a:rPr lang="zh-CN" altLang="en-US" sz="1800" b="0" u="none" dirty="0" smtClean="0">
                <a:solidFill>
                  <a:srgbClr val="002060"/>
                </a:solidFill>
                <a:ea typeface="+mn-ea"/>
              </a:rPr>
              <a:t>。</a:t>
            </a:r>
            <a:endParaRPr lang="zh-CN" altLang="en-US" sz="1800" b="0" u="none" dirty="0">
              <a:solidFill>
                <a:srgbClr val="002060"/>
              </a:solidFill>
              <a:ea typeface="+mn-ea"/>
            </a:endParaRP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79912" y="686828"/>
            <a:ext cx="5358686" cy="441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标题 1"/>
          <p:cNvSpPr>
            <a:spLocks noGrp="1"/>
          </p:cNvSpPr>
          <p:nvPr>
            <p:ph type="title" idx="4294967295"/>
          </p:nvPr>
        </p:nvSpPr>
        <p:spPr>
          <a:xfrm>
            <a:off x="428625" y="714375"/>
            <a:ext cx="3786188" cy="642938"/>
          </a:xfrm>
        </p:spPr>
        <p:txBody>
          <a:bodyPr/>
          <a:lstStyle/>
          <a:p>
            <a:pPr algn="l">
              <a:defRPr/>
            </a:pPr>
            <a:r>
              <a:rPr lang="zh-CN" altLang="en-US" sz="2400" dirty="0" smtClean="0">
                <a:solidFill>
                  <a:srgbClr val="007D7A"/>
                </a:solidFill>
                <a:latin typeface="Times New Roman" pitchFamily="18" charset="0"/>
                <a:ea typeface="+mn-ea"/>
                <a:cs typeface="Times New Roman" pitchFamily="18" charset="0"/>
              </a:rPr>
              <a:t>可靠的洪泛法</a:t>
            </a:r>
          </a:p>
        </p:txBody>
      </p:sp>
      <p:sp>
        <p:nvSpPr>
          <p:cNvPr id="2" name="矩形 1"/>
          <p:cNvSpPr/>
          <p:nvPr/>
        </p:nvSpPr>
        <p:spPr>
          <a:xfrm>
            <a:off x="179512" y="1564432"/>
            <a:ext cx="2732580" cy="2862322"/>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0" u="none" dirty="0" smtClean="0">
                <a:solidFill>
                  <a:srgbClr val="002060"/>
                </a:solidFill>
                <a:ea typeface="+mn-ea"/>
              </a:rPr>
              <a:t>转发时</a:t>
            </a:r>
            <a:r>
              <a:rPr lang="zh-CN" altLang="en-US" sz="2000" b="0" u="none" dirty="0" smtClean="0">
                <a:solidFill>
                  <a:srgbClr val="C00000"/>
                </a:solidFill>
                <a:ea typeface="+mn-ea"/>
              </a:rPr>
              <a:t>排除上游路由器</a:t>
            </a:r>
            <a:r>
              <a:rPr lang="zh-CN" altLang="en-US" sz="2000" b="0" u="none" dirty="0" smtClean="0">
                <a:solidFill>
                  <a:srgbClr val="002060"/>
                </a:solidFill>
                <a:ea typeface="+mn-ea"/>
              </a:rPr>
              <a:t>；</a:t>
            </a:r>
            <a:endParaRPr lang="en-US" altLang="zh-CN" sz="2000" b="0" u="none" dirty="0" smtClean="0">
              <a:solidFill>
                <a:srgbClr val="002060"/>
              </a:solidFill>
              <a:ea typeface="+mn-ea"/>
            </a:endParaRPr>
          </a:p>
          <a:p>
            <a:pPr marL="342900" indent="-342900">
              <a:lnSpc>
                <a:spcPct val="150000"/>
              </a:lnSpc>
              <a:buFont typeface="Arial" panose="020B0604020202020204" pitchFamily="34" charset="0"/>
              <a:buChar char="•"/>
            </a:pPr>
            <a:r>
              <a:rPr lang="zh-CN" altLang="en-US" sz="2000" b="0" u="none" dirty="0" smtClean="0">
                <a:solidFill>
                  <a:srgbClr val="002060"/>
                </a:solidFill>
                <a:ea typeface="+mn-ea"/>
              </a:rPr>
              <a:t>收到更新分组后要</a:t>
            </a:r>
            <a:r>
              <a:rPr lang="zh-CN" altLang="en-US" sz="2000" b="0" u="none" dirty="0" smtClean="0">
                <a:solidFill>
                  <a:srgbClr val="C00000"/>
                </a:solidFill>
                <a:ea typeface="+mn-ea"/>
              </a:rPr>
              <a:t>发送确认</a:t>
            </a:r>
            <a:r>
              <a:rPr lang="zh-CN" altLang="en-US" sz="2000" b="0" u="none" dirty="0" smtClean="0">
                <a:solidFill>
                  <a:srgbClr val="002060"/>
                </a:solidFill>
                <a:ea typeface="+mn-ea"/>
              </a:rPr>
              <a:t>；</a:t>
            </a:r>
            <a:endParaRPr lang="en-US" altLang="zh-CN" sz="2000" b="0" u="none" dirty="0" smtClean="0">
              <a:solidFill>
                <a:srgbClr val="002060"/>
              </a:solidFill>
              <a:ea typeface="+mn-ea"/>
            </a:endParaRPr>
          </a:p>
          <a:p>
            <a:pPr marL="342900" indent="-342900">
              <a:lnSpc>
                <a:spcPct val="150000"/>
              </a:lnSpc>
              <a:buFont typeface="Arial" panose="020B0604020202020204" pitchFamily="34" charset="0"/>
              <a:buChar char="•"/>
            </a:pPr>
            <a:r>
              <a:rPr lang="zh-CN" altLang="en-US" sz="2000" b="0" u="none" dirty="0">
                <a:solidFill>
                  <a:srgbClr val="002060"/>
                </a:solidFill>
                <a:ea typeface="+mn-ea"/>
              </a:rPr>
              <a:t>重复</a:t>
            </a:r>
            <a:r>
              <a:rPr lang="zh-CN" altLang="en-US" sz="2000" b="0" u="none" dirty="0" smtClean="0">
                <a:solidFill>
                  <a:srgbClr val="002060"/>
                </a:solidFill>
                <a:ea typeface="+mn-ea"/>
              </a:rPr>
              <a:t>分组只需确认一次。</a:t>
            </a:r>
            <a:endParaRPr lang="zh-CN" altLang="en-US" sz="2000" b="0" u="none" dirty="0">
              <a:solidFill>
                <a:srgbClr val="002060"/>
              </a:solidFill>
              <a:ea typeface="+mn-ea"/>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03848" y="172734"/>
            <a:ext cx="5746779" cy="495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33614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标题 1"/>
          <p:cNvSpPr>
            <a:spLocks noGrp="1"/>
          </p:cNvSpPr>
          <p:nvPr>
            <p:ph type="title" idx="4294967295"/>
          </p:nvPr>
        </p:nvSpPr>
        <p:spPr>
          <a:xfrm>
            <a:off x="467544" y="844352"/>
            <a:ext cx="3786188" cy="368945"/>
          </a:xfrm>
        </p:spPr>
        <p:txBody>
          <a:bodyPr/>
          <a:lstStyle/>
          <a:p>
            <a:pPr algn="l">
              <a:defRPr/>
            </a:pPr>
            <a:r>
              <a:rPr lang="en-US" altLang="zh-CN" sz="2400" dirty="0" smtClean="0">
                <a:solidFill>
                  <a:srgbClr val="007D7A"/>
                </a:solidFill>
                <a:latin typeface="Times New Roman" pitchFamily="18" charset="0"/>
                <a:ea typeface="+mn-ea"/>
                <a:cs typeface="Times New Roman" pitchFamily="18" charset="0"/>
              </a:rPr>
              <a:t>OSPF </a:t>
            </a:r>
            <a:r>
              <a:rPr lang="zh-CN" altLang="en-US" sz="2400" dirty="0">
                <a:solidFill>
                  <a:srgbClr val="007D7A"/>
                </a:solidFill>
                <a:latin typeface="Times New Roman" pitchFamily="18" charset="0"/>
                <a:ea typeface="+mn-ea"/>
                <a:cs typeface="Times New Roman" pitchFamily="18" charset="0"/>
              </a:rPr>
              <a:t>的其他</a:t>
            </a:r>
            <a:r>
              <a:rPr lang="zh-CN" altLang="en-US" sz="2400" dirty="0" smtClean="0">
                <a:solidFill>
                  <a:srgbClr val="007D7A"/>
                </a:solidFill>
                <a:latin typeface="Times New Roman" pitchFamily="18" charset="0"/>
                <a:ea typeface="+mn-ea"/>
                <a:cs typeface="Times New Roman" pitchFamily="18" charset="0"/>
              </a:rPr>
              <a:t>特点</a:t>
            </a:r>
          </a:p>
        </p:txBody>
      </p:sp>
      <p:sp>
        <p:nvSpPr>
          <p:cNvPr id="2" name="矩形 1"/>
          <p:cNvSpPr/>
          <p:nvPr/>
        </p:nvSpPr>
        <p:spPr>
          <a:xfrm>
            <a:off x="251520" y="1357313"/>
            <a:ext cx="6696744" cy="3323987"/>
          </a:xfrm>
          <a:prstGeom prst="rect">
            <a:avLst/>
          </a:prstGeom>
        </p:spPr>
        <p:txBody>
          <a:bodyPr wrap="square">
            <a:spAutoFit/>
          </a:bodyPr>
          <a:lstStyle/>
          <a:p>
            <a:pPr marL="342900" indent="-342900">
              <a:lnSpc>
                <a:spcPct val="125000"/>
              </a:lnSpc>
              <a:spcBef>
                <a:spcPts val="600"/>
              </a:spcBef>
              <a:buFont typeface="Arial" panose="020B0604020202020204" pitchFamily="34" charset="0"/>
              <a:buChar char="•"/>
            </a:pPr>
            <a:r>
              <a:rPr lang="en-US" altLang="zh-CN" sz="2000" b="0" u="none" dirty="0" smtClean="0">
                <a:solidFill>
                  <a:srgbClr val="002060"/>
                </a:solidFill>
                <a:ea typeface="+mn-ea"/>
              </a:rPr>
              <a:t>OSPF </a:t>
            </a:r>
            <a:r>
              <a:rPr lang="zh-CN" altLang="en-US" sz="2000" b="0" u="none" dirty="0" smtClean="0">
                <a:solidFill>
                  <a:srgbClr val="002060"/>
                </a:solidFill>
                <a:ea typeface="+mn-ea"/>
              </a:rPr>
              <a:t>规定</a:t>
            </a:r>
            <a:r>
              <a:rPr lang="zh-CN" altLang="en-US" sz="2000" b="0" u="none" dirty="0">
                <a:solidFill>
                  <a:srgbClr val="002060"/>
                </a:solidFill>
                <a:ea typeface="+mn-ea"/>
              </a:rPr>
              <a:t>每隔一段时间，如 </a:t>
            </a:r>
            <a:r>
              <a:rPr lang="en-US" altLang="zh-CN" sz="2000" b="0" u="none" dirty="0">
                <a:solidFill>
                  <a:srgbClr val="002060"/>
                </a:solidFill>
                <a:ea typeface="+mn-ea"/>
              </a:rPr>
              <a:t>30 </a:t>
            </a:r>
            <a:r>
              <a:rPr lang="zh-CN" altLang="en-US" sz="2000" b="0" u="none" dirty="0">
                <a:solidFill>
                  <a:srgbClr val="002060"/>
                </a:solidFill>
                <a:ea typeface="+mn-ea"/>
              </a:rPr>
              <a:t>分钟，要刷新一次数据库中的链路状态。 </a:t>
            </a:r>
          </a:p>
          <a:p>
            <a:pPr marL="342900" indent="-342900">
              <a:lnSpc>
                <a:spcPct val="125000"/>
              </a:lnSpc>
              <a:spcBef>
                <a:spcPts val="600"/>
              </a:spcBef>
              <a:buFont typeface="Arial" panose="020B0604020202020204" pitchFamily="34" charset="0"/>
              <a:buChar char="•"/>
            </a:pPr>
            <a:r>
              <a:rPr lang="zh-CN" altLang="en-US" sz="2000" b="0" u="none" dirty="0">
                <a:solidFill>
                  <a:srgbClr val="002060"/>
                </a:solidFill>
                <a:ea typeface="+mn-ea"/>
              </a:rPr>
              <a:t>由于一个路由器的</a:t>
            </a:r>
            <a:r>
              <a:rPr lang="zh-CN" altLang="en-US" sz="2000" b="0" u="none" dirty="0">
                <a:solidFill>
                  <a:srgbClr val="C00000"/>
                </a:solidFill>
                <a:ea typeface="+mn-ea"/>
              </a:rPr>
              <a:t>链路状态只涉及到与相邻路由器的连通状态</a:t>
            </a:r>
            <a:r>
              <a:rPr lang="zh-CN" altLang="en-US" sz="2000" b="0" u="none" dirty="0">
                <a:solidFill>
                  <a:srgbClr val="002060"/>
                </a:solidFill>
                <a:ea typeface="+mn-ea"/>
              </a:rPr>
              <a:t>，因而与整个互联网的规模并无直接关系。因此当互联网规模很大时，</a:t>
            </a:r>
            <a:r>
              <a:rPr lang="en-US" altLang="zh-CN" sz="2000" b="0" u="none" dirty="0">
                <a:solidFill>
                  <a:srgbClr val="002060"/>
                </a:solidFill>
                <a:ea typeface="+mn-ea"/>
              </a:rPr>
              <a:t>OSPF </a:t>
            </a:r>
            <a:r>
              <a:rPr lang="zh-CN" altLang="en-US" sz="2000" b="0" u="none" dirty="0">
                <a:solidFill>
                  <a:srgbClr val="002060"/>
                </a:solidFill>
                <a:ea typeface="+mn-ea"/>
              </a:rPr>
              <a:t>协议要比距离向量协议 </a:t>
            </a:r>
            <a:r>
              <a:rPr lang="en-US" altLang="zh-CN" sz="2000" b="0" u="none" dirty="0">
                <a:solidFill>
                  <a:srgbClr val="002060"/>
                </a:solidFill>
                <a:ea typeface="+mn-ea"/>
              </a:rPr>
              <a:t>RIP </a:t>
            </a:r>
            <a:r>
              <a:rPr lang="zh-CN" altLang="en-US" sz="2000" b="0" u="none" dirty="0">
                <a:solidFill>
                  <a:srgbClr val="002060"/>
                </a:solidFill>
                <a:ea typeface="+mn-ea"/>
              </a:rPr>
              <a:t>好得多。 </a:t>
            </a:r>
          </a:p>
          <a:p>
            <a:pPr marL="342900" indent="-342900">
              <a:lnSpc>
                <a:spcPct val="125000"/>
              </a:lnSpc>
              <a:spcBef>
                <a:spcPts val="600"/>
              </a:spcBef>
              <a:buFont typeface="Arial" panose="020B0604020202020204" pitchFamily="34" charset="0"/>
              <a:buChar char="•"/>
            </a:pPr>
            <a:r>
              <a:rPr lang="en-US" altLang="zh-CN" sz="2000" b="0" u="none" dirty="0">
                <a:solidFill>
                  <a:srgbClr val="002060"/>
                </a:solidFill>
                <a:ea typeface="+mn-ea"/>
              </a:rPr>
              <a:t>OSPF </a:t>
            </a:r>
            <a:r>
              <a:rPr lang="zh-CN" altLang="en-US" sz="2000" b="0" u="none" dirty="0">
                <a:solidFill>
                  <a:srgbClr val="002060"/>
                </a:solidFill>
                <a:ea typeface="+mn-ea"/>
              </a:rPr>
              <a:t>没有“坏消息传播得慢”的问题，据统计，其响应网络变化的时间小于 </a:t>
            </a:r>
            <a:r>
              <a:rPr lang="en-US" altLang="zh-CN" sz="2000" b="0" u="none" dirty="0">
                <a:solidFill>
                  <a:srgbClr val="002060"/>
                </a:solidFill>
                <a:ea typeface="+mn-ea"/>
              </a:rPr>
              <a:t>100 </a:t>
            </a:r>
            <a:r>
              <a:rPr lang="en-US" altLang="zh-CN" sz="2000" b="0" u="none" dirty="0" err="1">
                <a:solidFill>
                  <a:srgbClr val="002060"/>
                </a:solidFill>
                <a:ea typeface="+mn-ea"/>
              </a:rPr>
              <a:t>ms</a:t>
            </a:r>
            <a:r>
              <a:rPr lang="zh-CN" altLang="en-US" sz="2000" b="0" u="none" dirty="0">
                <a:solidFill>
                  <a:srgbClr val="002060"/>
                </a:solidFill>
                <a:ea typeface="+mn-ea"/>
              </a:rPr>
              <a:t>。 </a:t>
            </a:r>
          </a:p>
        </p:txBody>
      </p:sp>
    </p:spTree>
    <p:extLst>
      <p:ext uri="{BB962C8B-B14F-4D97-AF65-F5344CB8AC3E}">
        <p14:creationId xmlns:p14="http://schemas.microsoft.com/office/powerpoint/2010/main" val="2164632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2"/>
          <p:cNvSpPr>
            <a:spLocks noGrp="1"/>
          </p:cNvSpPr>
          <p:nvPr>
            <p:ph idx="4294967295"/>
          </p:nvPr>
        </p:nvSpPr>
        <p:spPr>
          <a:xfrm>
            <a:off x="0" y="1485900"/>
            <a:ext cx="6357938" cy="3087688"/>
          </a:xfrm>
        </p:spPr>
        <p:txBody>
          <a:bodyPr/>
          <a:lstStyle/>
          <a:p>
            <a:endParaRPr lang="zh-CN" altLang="en-US" sz="3600" dirty="0" smtClean="0">
              <a:solidFill>
                <a:srgbClr val="2D2DB9"/>
              </a:solidFill>
            </a:endParaRPr>
          </a:p>
          <a:p>
            <a:endParaRPr lang="zh-CN" altLang="en-US" sz="3600" b="1" dirty="0" smtClean="0">
              <a:solidFill>
                <a:srgbClr val="2D2DB9"/>
              </a:solidFill>
              <a:latin typeface="Times New Roman" pitchFamily="18" charset="0"/>
              <a:cs typeface="Times New Roman" pitchFamily="18" charset="0"/>
            </a:endParaRPr>
          </a:p>
        </p:txBody>
      </p:sp>
      <p:pic>
        <p:nvPicPr>
          <p:cNvPr id="38915" name="Picture 2"/>
          <p:cNvPicPr>
            <a:picLocks noChangeAspect="1" noChangeArrowheads="1"/>
          </p:cNvPicPr>
          <p:nvPr/>
        </p:nvPicPr>
        <p:blipFill>
          <a:blip r:embed="rId3"/>
          <a:srcRect/>
          <a:stretch>
            <a:fillRect/>
          </a:stretch>
        </p:blipFill>
        <p:spPr bwMode="auto">
          <a:xfrm>
            <a:off x="722458" y="1844999"/>
            <a:ext cx="5872779" cy="3247825"/>
          </a:xfrm>
          <a:prstGeom prst="rect">
            <a:avLst/>
          </a:prstGeom>
          <a:noFill/>
          <a:ln w="9525">
            <a:noFill/>
            <a:miter lim="800000"/>
            <a:headEnd/>
            <a:tailEnd/>
          </a:ln>
        </p:spPr>
      </p:pic>
      <p:sp>
        <p:nvSpPr>
          <p:cNvPr id="2" name="矩形 1"/>
          <p:cNvSpPr/>
          <p:nvPr/>
        </p:nvSpPr>
        <p:spPr>
          <a:xfrm>
            <a:off x="251520" y="767297"/>
            <a:ext cx="7451954" cy="1015663"/>
          </a:xfrm>
          <a:prstGeom prst="rect">
            <a:avLst/>
          </a:prstGeom>
        </p:spPr>
        <p:txBody>
          <a:bodyPr wrap="square">
            <a:spAutoFit/>
          </a:bodyPr>
          <a:lstStyle/>
          <a:p>
            <a:pPr marL="342900" indent="-342900">
              <a:buFont typeface="Arial" panose="020B0604020202020204" pitchFamily="34" charset="0"/>
              <a:buChar char="•"/>
              <a:defRPr/>
            </a:pPr>
            <a:r>
              <a:rPr lang="zh-CN" altLang="en-US" sz="2000" b="0" u="none" dirty="0">
                <a:solidFill>
                  <a:srgbClr val="1A3868"/>
                </a:solidFill>
                <a:ea typeface="+mn-ea"/>
              </a:rPr>
              <a:t>一旦每个路由器有了完整的链路状态数据库，该路由器就可</a:t>
            </a:r>
            <a:r>
              <a:rPr lang="zh-CN" altLang="en-US" sz="2000" b="0" u="none" dirty="0">
                <a:solidFill>
                  <a:srgbClr val="C00000"/>
                </a:solidFill>
                <a:ea typeface="+mn-ea"/>
              </a:rPr>
              <a:t>以自己为根，构造最短路径树</a:t>
            </a:r>
            <a:r>
              <a:rPr lang="zh-CN" altLang="en-US" sz="2000" b="0" u="none" dirty="0">
                <a:solidFill>
                  <a:srgbClr val="1A3868"/>
                </a:solidFill>
                <a:ea typeface="+mn-ea"/>
              </a:rPr>
              <a:t>，然后再</a:t>
            </a:r>
            <a:r>
              <a:rPr lang="zh-CN" altLang="en-US" sz="2000" b="0" u="none" dirty="0">
                <a:solidFill>
                  <a:srgbClr val="C00000"/>
                </a:solidFill>
                <a:ea typeface="+mn-ea"/>
              </a:rPr>
              <a:t>根据最短路径构造路由表</a:t>
            </a:r>
            <a:r>
              <a:rPr lang="zh-CN" altLang="en-US" sz="2000" b="0" u="none" dirty="0" smtClean="0">
                <a:solidFill>
                  <a:srgbClr val="1A3868"/>
                </a:solidFill>
                <a:ea typeface="+mn-ea"/>
              </a:rPr>
              <a:t>。</a:t>
            </a:r>
            <a:endParaRPr lang="en-US" altLang="zh-CN" sz="2000" b="0" u="none" dirty="0" smtClean="0">
              <a:solidFill>
                <a:srgbClr val="1A3868"/>
              </a:solidFill>
              <a:ea typeface="+mn-ea"/>
            </a:endParaRPr>
          </a:p>
          <a:p>
            <a:pPr marL="342900" indent="-342900">
              <a:buFont typeface="Arial" panose="020B0604020202020204" pitchFamily="34" charset="0"/>
              <a:buChar char="•"/>
              <a:defRPr/>
            </a:pPr>
            <a:r>
              <a:rPr lang="zh-CN" altLang="en-US" sz="2000" b="0" u="none" dirty="0" smtClean="0">
                <a:solidFill>
                  <a:srgbClr val="1A3868"/>
                </a:solidFill>
              </a:rPr>
              <a:t>计算</a:t>
            </a:r>
            <a:r>
              <a:rPr lang="zh-CN" altLang="en-US" sz="2000" b="0" u="none" dirty="0">
                <a:solidFill>
                  <a:srgbClr val="1A3868"/>
                </a:solidFill>
              </a:rPr>
              <a:t>最短路径的拓扑图，</a:t>
            </a:r>
            <a:r>
              <a:rPr lang="zh-CN" altLang="en-US" sz="2000" b="0" u="none" dirty="0">
                <a:solidFill>
                  <a:srgbClr val="C00000"/>
                </a:solidFill>
              </a:rPr>
              <a:t>网络抽象成</a:t>
            </a:r>
            <a:r>
              <a:rPr lang="zh-CN" altLang="en-US" sz="2000" b="0" u="none" dirty="0" smtClean="0">
                <a:solidFill>
                  <a:srgbClr val="C00000"/>
                </a:solidFill>
              </a:rPr>
              <a:t>点。</a:t>
            </a:r>
            <a:endParaRPr lang="zh-CN" altLang="en-US" sz="2000" b="0" u="none" dirty="0">
              <a:solidFill>
                <a:srgbClr val="1A3868"/>
              </a:solidFill>
              <a:ea typeface="+mn-ea"/>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49" name="标题 1"/>
          <p:cNvSpPr>
            <a:spLocks noGrp="1"/>
          </p:cNvSpPr>
          <p:nvPr>
            <p:ph type="title" idx="4294967295"/>
          </p:nvPr>
        </p:nvSpPr>
        <p:spPr>
          <a:xfrm>
            <a:off x="395536" y="556654"/>
            <a:ext cx="6984776" cy="1426121"/>
          </a:xfrm>
        </p:spPr>
        <p:txBody>
          <a:bodyPr/>
          <a:lstStyle/>
          <a:p>
            <a:pPr algn="l">
              <a:lnSpc>
                <a:spcPct val="130000"/>
              </a:lnSpc>
            </a:pPr>
            <a:r>
              <a:rPr lang="zh-CN" altLang="en-US" sz="2000" b="0" dirty="0" smtClean="0">
                <a:solidFill>
                  <a:srgbClr val="1A3868"/>
                </a:solidFill>
                <a:latin typeface="Times New Roman" pitchFamily="18" charset="0"/>
                <a:cs typeface="Times New Roman" pitchFamily="18" charset="0"/>
              </a:rPr>
              <a:t>根据最小开销计算方法得出的最短路径。</a:t>
            </a:r>
            <a:br>
              <a:rPr lang="zh-CN" altLang="en-US" sz="2000" b="0" dirty="0" smtClean="0">
                <a:solidFill>
                  <a:srgbClr val="1A3868"/>
                </a:solidFill>
                <a:latin typeface="Times New Roman" pitchFamily="18" charset="0"/>
                <a:cs typeface="Times New Roman" pitchFamily="18" charset="0"/>
              </a:rPr>
            </a:br>
            <a:r>
              <a:rPr lang="en-US" altLang="zh-CN" sz="2000" b="0" dirty="0" err="1" smtClean="0">
                <a:solidFill>
                  <a:srgbClr val="1A3868"/>
                </a:solidFill>
                <a:latin typeface="Times New Roman" pitchFamily="18" charset="0"/>
                <a:cs typeface="Times New Roman" pitchFamily="18" charset="0"/>
              </a:rPr>
              <a:t>Dijkstra</a:t>
            </a:r>
            <a:r>
              <a:rPr lang="zh-CN" altLang="en-US" sz="2000" b="0" dirty="0" smtClean="0">
                <a:solidFill>
                  <a:srgbClr val="1A3868"/>
                </a:solidFill>
                <a:latin typeface="Times New Roman" pitchFamily="18" charset="0"/>
                <a:cs typeface="Times New Roman" pitchFamily="18" charset="0"/>
              </a:rPr>
              <a:t>提出的</a:t>
            </a:r>
            <a:r>
              <a:rPr lang="zh-CN" altLang="en-US" sz="2000" b="0" dirty="0" smtClean="0">
                <a:solidFill>
                  <a:srgbClr val="C00000"/>
                </a:solidFill>
                <a:latin typeface="Times New Roman" pitchFamily="18" charset="0"/>
                <a:cs typeface="Times New Roman" pitchFamily="18" charset="0"/>
              </a:rPr>
              <a:t>最短路径优先算法</a:t>
            </a:r>
            <a:r>
              <a:rPr lang="en-US" altLang="zh-CN" sz="2000" b="0" dirty="0" smtClean="0">
                <a:solidFill>
                  <a:srgbClr val="C00000"/>
                </a:solidFill>
                <a:latin typeface="Times New Roman" pitchFamily="18" charset="0"/>
                <a:cs typeface="Times New Roman" pitchFamily="18" charset="0"/>
              </a:rPr>
              <a:t>SPF</a:t>
            </a:r>
            <a:r>
              <a:rPr lang="zh-CN" altLang="en-US" sz="2000" b="0" dirty="0" smtClean="0">
                <a:solidFill>
                  <a:srgbClr val="C00000"/>
                </a:solidFill>
                <a:latin typeface="Times New Roman" pitchFamily="18" charset="0"/>
                <a:cs typeface="Times New Roman" pitchFamily="18" charset="0"/>
              </a:rPr>
              <a:t>。</a:t>
            </a:r>
            <a:r>
              <a:rPr lang="zh-CN" altLang="en-US" sz="2000" dirty="0"/>
              <a:t> </a:t>
            </a:r>
            <a:r>
              <a:rPr lang="en-US" altLang="zh-CN" sz="2000" b="0" dirty="0" err="1">
                <a:solidFill>
                  <a:srgbClr val="1A3868"/>
                </a:solidFill>
                <a:latin typeface="Times New Roman" pitchFamily="18" charset="0"/>
                <a:cs typeface="Times New Roman" pitchFamily="18" charset="0"/>
              </a:rPr>
              <a:t>Dijkstra</a:t>
            </a:r>
            <a:r>
              <a:rPr lang="zh-CN" altLang="en-US" sz="2000" b="0" dirty="0">
                <a:solidFill>
                  <a:srgbClr val="1A3868"/>
                </a:solidFill>
                <a:latin typeface="Times New Roman" pitchFamily="18" charset="0"/>
                <a:cs typeface="Times New Roman" pitchFamily="18" charset="0"/>
              </a:rPr>
              <a:t>算法是一种求</a:t>
            </a:r>
            <a:r>
              <a:rPr lang="zh-CN" altLang="en-US" sz="2000" b="0" dirty="0">
                <a:solidFill>
                  <a:srgbClr val="C00000"/>
                </a:solidFill>
                <a:latin typeface="Times New Roman" pitchFamily="18" charset="0"/>
                <a:cs typeface="Times New Roman" pitchFamily="18" charset="0"/>
              </a:rPr>
              <a:t>单源最短路</a:t>
            </a:r>
            <a:r>
              <a:rPr lang="zh-CN" altLang="en-US" sz="2000" b="0" dirty="0">
                <a:solidFill>
                  <a:srgbClr val="1A3868"/>
                </a:solidFill>
                <a:latin typeface="Times New Roman" pitchFamily="18" charset="0"/>
                <a:cs typeface="Times New Roman" pitchFamily="18" charset="0"/>
              </a:rPr>
              <a:t>的算法，即从一个点开始到所有其他点的最短路。</a:t>
            </a:r>
          </a:p>
        </p:txBody>
      </p:sp>
      <p:sp>
        <p:nvSpPr>
          <p:cNvPr id="386050" name="内容占位符 2"/>
          <p:cNvSpPr>
            <a:spLocks noGrp="1"/>
          </p:cNvSpPr>
          <p:nvPr>
            <p:ph idx="4294967295"/>
          </p:nvPr>
        </p:nvSpPr>
        <p:spPr>
          <a:xfrm>
            <a:off x="0" y="1485900"/>
            <a:ext cx="6357938" cy="3087688"/>
          </a:xfrm>
        </p:spPr>
        <p:txBody>
          <a:bodyPr/>
          <a:lstStyle/>
          <a:p>
            <a:pPr>
              <a:defRPr/>
            </a:pPr>
            <a:endParaRPr lang="zh-CN" altLang="en-US" sz="2000" kern="1200" dirty="0" smtClean="0">
              <a:solidFill>
                <a:srgbClr val="C00000"/>
              </a:solidFill>
              <a:latin typeface="Times New Roman" pitchFamily="18" charset="0"/>
              <a:cs typeface="Times New Roman" pitchFamily="18" charset="0"/>
            </a:endParaRPr>
          </a:p>
          <a:p>
            <a:pPr>
              <a:defRPr/>
            </a:pPr>
            <a:endParaRPr lang="zh-CN" altLang="en-US" sz="3600" b="1" dirty="0" smtClean="0">
              <a:solidFill>
                <a:srgbClr val="2D2DB9"/>
              </a:solidFill>
              <a:latin typeface="Times New Roman" pitchFamily="18" charset="0"/>
              <a:cs typeface="Times New Roman" pitchFamily="18" charset="0"/>
            </a:endParaRPr>
          </a:p>
        </p:txBody>
      </p:sp>
      <p:pic>
        <p:nvPicPr>
          <p:cNvPr id="39939" name="Picture 2"/>
          <p:cNvPicPr>
            <a:picLocks noChangeAspect="1" noChangeArrowheads="1"/>
          </p:cNvPicPr>
          <p:nvPr/>
        </p:nvPicPr>
        <p:blipFill>
          <a:blip r:embed="rId3"/>
          <a:srcRect/>
          <a:stretch>
            <a:fillRect/>
          </a:stretch>
        </p:blipFill>
        <p:spPr bwMode="auto">
          <a:xfrm>
            <a:off x="571500" y="1918271"/>
            <a:ext cx="5715000" cy="30305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504" y="844352"/>
            <a:ext cx="6192688" cy="3816429"/>
          </a:xfrm>
          <a:prstGeom prst="rect">
            <a:avLst/>
          </a:prstGeom>
        </p:spPr>
        <p:txBody>
          <a:bodyPr wrap="square">
            <a:spAutoFit/>
          </a:bodyPr>
          <a:lstStyle/>
          <a:p>
            <a:pPr lvl="0" eaLnBrk="0" hangingPunct="0"/>
            <a:r>
              <a:rPr lang="en-US" altLang="zh-CN" sz="2000" b="0" u="none" dirty="0" err="1">
                <a:solidFill>
                  <a:srgbClr val="1A3868"/>
                </a:solidFill>
              </a:rPr>
              <a:t>Dijkstra</a:t>
            </a:r>
            <a:r>
              <a:rPr lang="zh-CN" altLang="zh-CN" sz="2000" b="0" u="none" dirty="0" smtClean="0">
                <a:solidFill>
                  <a:srgbClr val="1A3868"/>
                </a:solidFill>
                <a:ea typeface="+mn-ea"/>
              </a:rPr>
              <a:t>算法</a:t>
            </a:r>
            <a:r>
              <a:rPr lang="zh-CN" altLang="zh-CN" sz="2000" b="0" u="none" dirty="0">
                <a:solidFill>
                  <a:srgbClr val="1A3868"/>
                </a:solidFill>
                <a:ea typeface="+mn-ea"/>
              </a:rPr>
              <a:t>流程：</a:t>
            </a:r>
          </a:p>
          <a:p>
            <a:pPr lvl="0" eaLnBrk="0" fontAlgn="ctr" hangingPunct="0"/>
            <a:r>
              <a:rPr lang="zh-CN" altLang="zh-CN" sz="1600" b="0" u="none" dirty="0" smtClean="0">
                <a:solidFill>
                  <a:srgbClr val="00B050"/>
                </a:solidFill>
                <a:latin typeface="Arial" panose="020B0604020202020204" pitchFamily="34" charset="0"/>
                <a:cs typeface="Arial" panose="020B0604020202020204" pitchFamily="34" charset="0"/>
              </a:rPr>
              <a:t>s</a:t>
            </a:r>
            <a:r>
              <a:rPr lang="zh-CN" altLang="zh-CN" sz="1600" b="0" u="none" dirty="0">
                <a:solidFill>
                  <a:srgbClr val="00B050"/>
                </a:solidFill>
                <a:latin typeface="Arial" panose="020B0604020202020204" pitchFamily="34" charset="0"/>
                <a:cs typeface="Arial" panose="020B0604020202020204" pitchFamily="34" charset="0"/>
              </a:rPr>
              <a:t>为源，w[u,v]为点u和v之间的边的长度，结果保存在dist</a:t>
            </a:r>
            <a:r>
              <a:rPr lang="zh-CN" altLang="zh-CN" sz="1600" b="0" u="none" dirty="0" smtClean="0">
                <a:solidFill>
                  <a:srgbClr val="00B050"/>
                </a:solidFill>
                <a:latin typeface="Arial" panose="020B0604020202020204" pitchFamily="34" charset="0"/>
                <a:cs typeface="Arial" panose="020B0604020202020204" pitchFamily="34" charset="0"/>
              </a:rPr>
              <a:t>[]</a:t>
            </a:r>
            <a:r>
              <a:rPr lang="zh-CN" altLang="en-US" sz="1600" b="0" u="none" dirty="0" smtClean="0">
                <a:solidFill>
                  <a:srgbClr val="00B050"/>
                </a:solidFill>
                <a:latin typeface="Arial" panose="020B0604020202020204" pitchFamily="34" charset="0"/>
                <a:cs typeface="Arial" panose="020B0604020202020204" pitchFamily="34" charset="0"/>
              </a:rPr>
              <a:t>；</a:t>
            </a:r>
            <a:endParaRPr lang="zh-CN" altLang="zh-CN" sz="1600" b="0" u="none" dirty="0">
              <a:solidFill>
                <a:srgbClr val="00B050"/>
              </a:solidFill>
            </a:endParaRPr>
          </a:p>
          <a:p>
            <a:pPr lvl="0" eaLnBrk="0" fontAlgn="ctr" hangingPunct="0">
              <a:buFontTx/>
              <a:buAutoNum type="arabicPeriod"/>
            </a:pPr>
            <a:r>
              <a:rPr lang="zh-CN" altLang="zh-CN" sz="1600" b="0" u="none" dirty="0">
                <a:solidFill>
                  <a:srgbClr val="00B050"/>
                </a:solidFill>
                <a:latin typeface="Arial" panose="020B0604020202020204" pitchFamily="34" charset="0"/>
                <a:cs typeface="Arial" panose="020B0604020202020204" pitchFamily="34" charset="0"/>
              </a:rPr>
              <a:t>初始化：源的距离dist[s]设为0，其他的点距离设为无穷大，同时把所有的点的状态设为没有扩展过。</a:t>
            </a:r>
          </a:p>
          <a:p>
            <a:pPr lvl="0" eaLnBrk="0" fontAlgn="ctr" hangingPunct="0">
              <a:buFontTx/>
              <a:buAutoNum type="arabicPeriod" startAt="2"/>
            </a:pPr>
            <a:r>
              <a:rPr lang="zh-CN" altLang="zh-CN" sz="1600" b="0" u="none" dirty="0">
                <a:solidFill>
                  <a:srgbClr val="00B050"/>
                </a:solidFill>
                <a:latin typeface="Arial" panose="020B0604020202020204" pitchFamily="34" charset="0"/>
                <a:cs typeface="Arial" panose="020B0604020202020204" pitchFamily="34" charset="0"/>
              </a:rPr>
              <a:t>循环n-1次： </a:t>
            </a:r>
            <a:endParaRPr lang="zh-CN" altLang="zh-CN" sz="1600" b="0" u="none" dirty="0" smtClean="0">
              <a:solidFill>
                <a:srgbClr val="00B050"/>
              </a:solidFill>
              <a:latin typeface="Arial" panose="020B0604020202020204" pitchFamily="34" charset="0"/>
              <a:cs typeface="Arial" panose="020B0604020202020204" pitchFamily="34" charset="0"/>
            </a:endParaRPr>
          </a:p>
          <a:p>
            <a:pPr lvl="1" eaLnBrk="0" fontAlgn="ctr" hangingPunct="0"/>
            <a:r>
              <a:rPr lang="en-US" altLang="zh-CN" sz="1600" b="0" u="none" dirty="0" smtClean="0">
                <a:solidFill>
                  <a:srgbClr val="00B050"/>
                </a:solidFill>
                <a:latin typeface="Arial" panose="020B0604020202020204" pitchFamily="34" charset="0"/>
                <a:cs typeface="Arial" panose="020B0604020202020204" pitchFamily="34" charset="0"/>
              </a:rPr>
              <a:t>1</a:t>
            </a:r>
            <a:r>
              <a:rPr lang="zh-CN" altLang="en-US" sz="1600" b="0" u="none" dirty="0" smtClean="0">
                <a:solidFill>
                  <a:srgbClr val="00B050"/>
                </a:solidFill>
                <a:latin typeface="Arial" panose="020B0604020202020204" pitchFamily="34" charset="0"/>
                <a:cs typeface="Arial" panose="020B0604020202020204" pitchFamily="34" charset="0"/>
              </a:rPr>
              <a:t>）</a:t>
            </a:r>
            <a:r>
              <a:rPr lang="zh-CN" altLang="zh-CN" sz="1600" b="0" u="none" dirty="0" smtClean="0">
                <a:solidFill>
                  <a:srgbClr val="00B050"/>
                </a:solidFill>
                <a:latin typeface="Arial" panose="020B0604020202020204" pitchFamily="34" charset="0"/>
                <a:cs typeface="Arial" panose="020B0604020202020204" pitchFamily="34" charset="0"/>
              </a:rPr>
              <a:t>在没有扩展过的点中取一距离最小的点u，并将其状态设为已扩展。</a:t>
            </a:r>
          </a:p>
          <a:p>
            <a:pPr lvl="1" eaLnBrk="0" fontAlgn="ctr" hangingPunct="0"/>
            <a:r>
              <a:rPr lang="en-US" altLang="zh-CN" sz="1600" b="0" u="none" dirty="0" smtClean="0">
                <a:solidFill>
                  <a:srgbClr val="00B050"/>
                </a:solidFill>
                <a:latin typeface="Arial" panose="020B0604020202020204" pitchFamily="34" charset="0"/>
                <a:cs typeface="Arial" panose="020B0604020202020204" pitchFamily="34" charset="0"/>
              </a:rPr>
              <a:t>2</a:t>
            </a:r>
            <a:r>
              <a:rPr lang="zh-CN" altLang="en-US" sz="1600" b="0" u="none" dirty="0" smtClean="0">
                <a:solidFill>
                  <a:srgbClr val="00B050"/>
                </a:solidFill>
                <a:latin typeface="Arial" panose="020B0604020202020204" pitchFamily="34" charset="0"/>
                <a:cs typeface="Arial" panose="020B0604020202020204" pitchFamily="34" charset="0"/>
              </a:rPr>
              <a:t>）</a:t>
            </a:r>
            <a:r>
              <a:rPr lang="zh-CN" altLang="zh-CN" sz="1600" b="0" u="none" dirty="0" smtClean="0">
                <a:solidFill>
                  <a:srgbClr val="00B050"/>
                </a:solidFill>
                <a:latin typeface="Arial" panose="020B0604020202020204" pitchFamily="34" charset="0"/>
                <a:cs typeface="Arial" panose="020B0604020202020204" pitchFamily="34" charset="0"/>
              </a:rPr>
              <a:t>对于</a:t>
            </a:r>
            <a:r>
              <a:rPr lang="zh-CN" altLang="zh-CN" sz="1600" b="0" u="none" dirty="0">
                <a:solidFill>
                  <a:srgbClr val="00B050"/>
                </a:solidFill>
                <a:latin typeface="Arial" panose="020B0604020202020204" pitchFamily="34" charset="0"/>
                <a:cs typeface="Arial" panose="020B0604020202020204" pitchFamily="34" charset="0"/>
              </a:rPr>
              <a:t>每个与u相邻的点v，执行Relax(u,v)，也就是说，如果dist[u]+w[u,v]&lt;dist[v]，那么把dist[v]更新成更短的距离dist[u]+w[u,v]。此时到点v的最短路径上，前一个节点即为u。</a:t>
            </a:r>
          </a:p>
          <a:p>
            <a:pPr lvl="0" eaLnBrk="0" fontAlgn="ctr" hangingPunct="0">
              <a:buFontTx/>
              <a:buAutoNum type="arabicPeriod" startAt="3"/>
            </a:pPr>
            <a:r>
              <a:rPr lang="zh-CN" altLang="zh-CN" sz="1600" b="0" u="none" dirty="0">
                <a:solidFill>
                  <a:srgbClr val="00B050"/>
                </a:solidFill>
                <a:latin typeface="Arial" panose="020B0604020202020204" pitchFamily="34" charset="0"/>
                <a:cs typeface="Arial" panose="020B0604020202020204" pitchFamily="34" charset="0"/>
              </a:rPr>
              <a:t>结束。此时对于任意的u，dist[u]就是s到u的距离。</a:t>
            </a:r>
          </a:p>
          <a:p>
            <a:pPr lvl="0" eaLnBrk="0" fontAlgn="ctr" hangingPunct="0">
              <a:lnSpc>
                <a:spcPct val="150000"/>
              </a:lnSpc>
            </a:pPr>
            <a:r>
              <a:rPr lang="zh-CN" altLang="en-US" sz="2000" b="0" u="none" dirty="0">
                <a:solidFill>
                  <a:srgbClr val="1A3868"/>
                </a:solidFill>
                <a:ea typeface="+mn-ea"/>
              </a:rPr>
              <a:t>复</a:t>
            </a:r>
            <a:r>
              <a:rPr lang="zh-CN" altLang="zh-CN" sz="2000" b="0" u="none" dirty="0" smtClean="0">
                <a:solidFill>
                  <a:srgbClr val="1A3868"/>
                </a:solidFill>
                <a:ea typeface="+mn-ea"/>
              </a:rPr>
              <a:t>杂</a:t>
            </a:r>
            <a:r>
              <a:rPr lang="zh-CN" altLang="zh-CN" sz="2000" b="0" u="none" dirty="0">
                <a:solidFill>
                  <a:srgbClr val="1A3868"/>
                </a:solidFill>
                <a:ea typeface="+mn-ea"/>
              </a:rPr>
              <a:t>度分析：</a:t>
            </a:r>
          </a:p>
          <a:p>
            <a:pPr eaLnBrk="0" fontAlgn="ctr" hangingPunct="0"/>
            <a:r>
              <a:rPr lang="zh-CN" altLang="zh-CN" sz="1600" b="0" u="none" dirty="0">
                <a:solidFill>
                  <a:srgbClr val="000000"/>
                </a:solidFill>
                <a:latin typeface="Arial" panose="020B0604020202020204" pitchFamily="34" charset="0"/>
                <a:cs typeface="Arial" panose="020B0604020202020204" pitchFamily="34" charset="0"/>
              </a:rPr>
              <a:t>最简单的实现方法就是，在每次循环中，再用一个循环找距离最短的点，然后用任意的方法更新与其相邻的边，时间复杂度显然为</a:t>
            </a:r>
            <a:endParaRPr lang="zh-CN" altLang="en-US" sz="1600" b="0" u="none" dirty="0">
              <a:solidFill>
                <a:srgbClr val="000000"/>
              </a:solidFill>
              <a:latin typeface="Arial" panose="020B0604020202020204" pitchFamily="34" charset="0"/>
              <a:cs typeface="Arial" panose="020B0604020202020204" pitchFamily="34" charset="0"/>
            </a:endParaRPr>
          </a:p>
        </p:txBody>
      </p:sp>
      <p:pic>
        <p:nvPicPr>
          <p:cNvPr id="4" name="Picture 3" descr="O\left(n^2\right)"/>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17667" y="4325486"/>
            <a:ext cx="5334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5629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标题 1"/>
          <p:cNvSpPr>
            <a:spLocks noGrp="1"/>
          </p:cNvSpPr>
          <p:nvPr>
            <p:ph type="title" idx="4294967295"/>
          </p:nvPr>
        </p:nvSpPr>
        <p:spPr>
          <a:xfrm>
            <a:off x="412750" y="725488"/>
            <a:ext cx="5873750" cy="560387"/>
          </a:xfrm>
        </p:spPr>
        <p:txBody>
          <a:bodyPr/>
          <a:lstStyle/>
          <a:p>
            <a:pPr algn="l">
              <a:defRPr/>
            </a:pPr>
            <a:r>
              <a:rPr lang="zh-CN" altLang="en-US" sz="2000" b="0" kern="1200" dirty="0" smtClean="0">
                <a:solidFill>
                  <a:srgbClr val="1A3868"/>
                </a:solidFill>
                <a:latin typeface="Times New Roman" pitchFamily="18" charset="0"/>
                <a:ea typeface="+mn-ea"/>
                <a:cs typeface="Times New Roman" pitchFamily="18" charset="0"/>
              </a:rPr>
              <a:t>以</a:t>
            </a:r>
            <a:r>
              <a:rPr lang="en-US" altLang="zh-CN" sz="2000" b="0" kern="1200" dirty="0" smtClean="0">
                <a:solidFill>
                  <a:srgbClr val="1A3868"/>
                </a:solidFill>
                <a:latin typeface="Times New Roman" pitchFamily="18" charset="0"/>
                <a:ea typeface="+mn-ea"/>
                <a:cs typeface="Times New Roman" pitchFamily="18" charset="0"/>
              </a:rPr>
              <a:t>R8</a:t>
            </a:r>
            <a:r>
              <a:rPr lang="zh-CN" altLang="en-US" sz="2000" b="0" kern="1200" dirty="0" smtClean="0">
                <a:solidFill>
                  <a:srgbClr val="1A3868"/>
                </a:solidFill>
                <a:latin typeface="Times New Roman" pitchFamily="18" charset="0"/>
                <a:ea typeface="+mn-ea"/>
                <a:cs typeface="Times New Roman" pitchFamily="18" charset="0"/>
              </a:rPr>
              <a:t>为根的</a:t>
            </a:r>
            <a:r>
              <a:rPr lang="zh-CN" altLang="en-US" sz="2000" b="0" kern="1200" dirty="0" smtClean="0">
                <a:solidFill>
                  <a:srgbClr val="C00000"/>
                </a:solidFill>
                <a:latin typeface="Times New Roman" pitchFamily="18" charset="0"/>
                <a:ea typeface="+mn-ea"/>
                <a:cs typeface="Times New Roman" pitchFamily="18" charset="0"/>
              </a:rPr>
              <a:t>最短路径树</a:t>
            </a:r>
            <a:r>
              <a:rPr lang="zh-CN" altLang="en-US" sz="2000" b="0" kern="1200" dirty="0" smtClean="0">
                <a:solidFill>
                  <a:srgbClr val="1A3868"/>
                </a:solidFill>
                <a:latin typeface="Times New Roman" pitchFamily="18" charset="0"/>
                <a:ea typeface="+mn-ea"/>
                <a:cs typeface="Times New Roman" pitchFamily="18" charset="0"/>
              </a:rPr>
              <a:t>→</a:t>
            </a:r>
            <a:r>
              <a:rPr lang="en-US" altLang="zh-CN" sz="2000" b="0" kern="1200" dirty="0" smtClean="0">
                <a:solidFill>
                  <a:srgbClr val="1A3868"/>
                </a:solidFill>
                <a:latin typeface="Times New Roman" pitchFamily="18" charset="0"/>
                <a:ea typeface="+mn-ea"/>
                <a:cs typeface="Times New Roman" pitchFamily="18" charset="0"/>
              </a:rPr>
              <a:t>R8</a:t>
            </a:r>
            <a:r>
              <a:rPr lang="zh-CN" altLang="en-US" sz="2000" b="0" kern="1200" dirty="0" smtClean="0">
                <a:solidFill>
                  <a:srgbClr val="1A3868"/>
                </a:solidFill>
                <a:latin typeface="Times New Roman" pitchFamily="18" charset="0"/>
                <a:ea typeface="+mn-ea"/>
                <a:cs typeface="Times New Roman" pitchFamily="18" charset="0"/>
              </a:rPr>
              <a:t>的路由表</a:t>
            </a:r>
          </a:p>
        </p:txBody>
      </p:sp>
      <p:pic>
        <p:nvPicPr>
          <p:cNvPr id="40962" name="Picture 2"/>
          <p:cNvPicPr>
            <a:picLocks noChangeAspect="1" noChangeArrowheads="1"/>
          </p:cNvPicPr>
          <p:nvPr/>
        </p:nvPicPr>
        <p:blipFill>
          <a:blip r:embed="rId3"/>
          <a:srcRect/>
          <a:stretch>
            <a:fillRect/>
          </a:stretch>
        </p:blipFill>
        <p:spPr bwMode="auto">
          <a:xfrm>
            <a:off x="500063" y="1277938"/>
            <a:ext cx="5094287" cy="36528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idx="4294967295"/>
          </p:nvPr>
        </p:nvSpPr>
        <p:spPr>
          <a:xfrm>
            <a:off x="251520" y="772344"/>
            <a:ext cx="3888432" cy="557353"/>
          </a:xfrm>
        </p:spPr>
        <p:txBody>
          <a:bodyPr anchorCtr="1"/>
          <a:lstStyle/>
          <a:p>
            <a:pPr algn="l"/>
            <a:r>
              <a:rPr lang="zh-CN" altLang="en-US" sz="2400" dirty="0">
                <a:solidFill>
                  <a:srgbClr val="007D7A"/>
                </a:solidFill>
                <a:latin typeface="Times New Roman" pitchFamily="18" charset="0"/>
                <a:cs typeface="Times New Roman" pitchFamily="18" charset="0"/>
              </a:rPr>
              <a:t>四、</a:t>
            </a:r>
            <a:r>
              <a:rPr lang="zh-CN" altLang="zh-CN" sz="2400" dirty="0">
                <a:solidFill>
                  <a:srgbClr val="007D7A"/>
                </a:solidFill>
                <a:latin typeface="Times New Roman" pitchFamily="18" charset="0"/>
                <a:cs typeface="Times New Roman" pitchFamily="18" charset="0"/>
              </a:rPr>
              <a:t>外部网关协议 BGP</a:t>
            </a:r>
          </a:p>
        </p:txBody>
      </p:sp>
      <p:sp>
        <p:nvSpPr>
          <p:cNvPr id="39940" name="Rectangle 3"/>
          <p:cNvSpPr>
            <a:spLocks noGrp="1" noChangeArrowheads="1"/>
          </p:cNvSpPr>
          <p:nvPr>
            <p:ph type="body" idx="4294967295"/>
          </p:nvPr>
        </p:nvSpPr>
        <p:spPr>
          <a:xfrm>
            <a:off x="395536" y="1329697"/>
            <a:ext cx="6768752" cy="3357407"/>
          </a:xfrm>
          <a:noFill/>
        </p:spPr>
        <p:txBody>
          <a:bodyPr/>
          <a:lstStyle/>
          <a:p>
            <a:r>
              <a:rPr lang="zh-CN" altLang="en-US" sz="2000" dirty="0">
                <a:solidFill>
                  <a:srgbClr val="1A3868"/>
                </a:solidFill>
                <a:latin typeface="Times New Roman" pitchFamily="18" charset="0"/>
                <a:cs typeface="Times New Roman" pitchFamily="18" charset="0"/>
              </a:rPr>
              <a:t>边界</a:t>
            </a:r>
            <a:r>
              <a:rPr lang="zh-CN" altLang="en-US" sz="2000" dirty="0" smtClean="0">
                <a:solidFill>
                  <a:srgbClr val="1A3868"/>
                </a:solidFill>
                <a:latin typeface="Times New Roman" pitchFamily="18" charset="0"/>
                <a:cs typeface="Times New Roman" pitchFamily="18" charset="0"/>
              </a:rPr>
              <a:t>网关</a:t>
            </a:r>
            <a:r>
              <a:rPr lang="zh-CN" altLang="en-US" sz="2000" dirty="0">
                <a:solidFill>
                  <a:srgbClr val="1A3868"/>
                </a:solidFill>
                <a:latin typeface="Times New Roman" pitchFamily="18" charset="0"/>
                <a:cs typeface="Times New Roman" pitchFamily="18" charset="0"/>
              </a:rPr>
              <a:t>协议</a:t>
            </a:r>
            <a:r>
              <a:rPr lang="zh-CN" altLang="zh-CN" sz="2000" dirty="0" smtClean="0">
                <a:solidFill>
                  <a:srgbClr val="002060"/>
                </a:solidFill>
              </a:rPr>
              <a:t>BGP </a:t>
            </a:r>
            <a:r>
              <a:rPr lang="zh-CN" altLang="zh-CN" sz="2000" dirty="0">
                <a:solidFill>
                  <a:srgbClr val="002060"/>
                </a:solidFill>
              </a:rPr>
              <a:t>是</a:t>
            </a:r>
            <a:r>
              <a:rPr lang="zh-CN" altLang="zh-CN" sz="2000" dirty="0">
                <a:solidFill>
                  <a:srgbClr val="C00000"/>
                </a:solidFill>
              </a:rPr>
              <a:t>不同自治系统</a:t>
            </a:r>
            <a:r>
              <a:rPr lang="zh-CN" altLang="zh-CN" sz="2000" dirty="0">
                <a:solidFill>
                  <a:srgbClr val="002060"/>
                </a:solidFill>
              </a:rPr>
              <a:t>的路由器之间</a:t>
            </a:r>
            <a:r>
              <a:rPr lang="zh-CN" altLang="zh-CN" sz="2000" dirty="0">
                <a:solidFill>
                  <a:srgbClr val="C00000"/>
                </a:solidFill>
              </a:rPr>
              <a:t>交换路由信息</a:t>
            </a:r>
            <a:r>
              <a:rPr lang="zh-CN" altLang="zh-CN" sz="2000" dirty="0">
                <a:solidFill>
                  <a:srgbClr val="002060"/>
                </a:solidFill>
              </a:rPr>
              <a:t>的协议。 </a:t>
            </a:r>
          </a:p>
          <a:p>
            <a:r>
              <a:rPr lang="zh-CN" altLang="zh-CN" sz="2000" dirty="0">
                <a:solidFill>
                  <a:srgbClr val="002060"/>
                </a:solidFill>
              </a:rPr>
              <a:t>BGP不寻求最佳路由</a:t>
            </a:r>
          </a:p>
          <a:p>
            <a:pPr lvl="1"/>
            <a:r>
              <a:rPr lang="zh-CN" altLang="zh-CN" dirty="0">
                <a:solidFill>
                  <a:srgbClr val="002060"/>
                </a:solidFill>
              </a:rPr>
              <a:t>因特网的规模太大，使得自治系统之间路由选择非常困难</a:t>
            </a:r>
            <a:r>
              <a:rPr lang="zh-CN" altLang="zh-CN" dirty="0" smtClean="0">
                <a:solidFill>
                  <a:srgbClr val="002060"/>
                </a:solidFill>
              </a:rPr>
              <a:t>。</a:t>
            </a:r>
            <a:r>
              <a:rPr lang="zh-CN" altLang="en-US" dirty="0" smtClean="0">
                <a:solidFill>
                  <a:srgbClr val="00B050"/>
                </a:solidFill>
              </a:rPr>
              <a:t>各自</a:t>
            </a:r>
            <a:r>
              <a:rPr lang="zh-CN" altLang="zh-CN" dirty="0" smtClean="0">
                <a:solidFill>
                  <a:srgbClr val="00B050"/>
                </a:solidFill>
              </a:rPr>
              <a:t>治</a:t>
            </a:r>
            <a:r>
              <a:rPr lang="zh-CN" altLang="en-US" dirty="0" smtClean="0">
                <a:solidFill>
                  <a:srgbClr val="00B050"/>
                </a:solidFill>
              </a:rPr>
              <a:t>系统标准不一致，关注“可达性”</a:t>
            </a:r>
            <a:r>
              <a:rPr lang="zh-CN" altLang="zh-CN" dirty="0" smtClean="0">
                <a:solidFill>
                  <a:srgbClr val="00B050"/>
                </a:solidFill>
              </a:rPr>
              <a:t> </a:t>
            </a:r>
            <a:endParaRPr lang="zh-CN" altLang="zh-CN" dirty="0">
              <a:solidFill>
                <a:srgbClr val="00B050"/>
              </a:solidFill>
            </a:endParaRPr>
          </a:p>
          <a:p>
            <a:pPr lvl="1"/>
            <a:r>
              <a:rPr lang="zh-CN" altLang="zh-CN" dirty="0">
                <a:solidFill>
                  <a:srgbClr val="002060"/>
                </a:solidFill>
              </a:rPr>
              <a:t>对于自治系统之间的路由选择，要寻找最佳路由是很不现实的</a:t>
            </a:r>
            <a:r>
              <a:rPr lang="zh-CN" altLang="zh-CN" dirty="0" smtClean="0">
                <a:solidFill>
                  <a:srgbClr val="002060"/>
                </a:solidFill>
              </a:rPr>
              <a:t>。</a:t>
            </a:r>
            <a:r>
              <a:rPr lang="zh-CN" altLang="en-US" dirty="0">
                <a:solidFill>
                  <a:srgbClr val="00B050"/>
                </a:solidFill>
              </a:rPr>
              <a:t>力求找到能到达</a:t>
            </a:r>
            <a:r>
              <a:rPr lang="zh-CN" altLang="en-US" dirty="0" smtClean="0">
                <a:solidFill>
                  <a:srgbClr val="00B050"/>
                </a:solidFill>
              </a:rPr>
              <a:t>的、比较</a:t>
            </a:r>
            <a:r>
              <a:rPr lang="zh-CN" altLang="en-US" dirty="0">
                <a:solidFill>
                  <a:srgbClr val="00B050"/>
                </a:solidFill>
              </a:rPr>
              <a:t>好的路由</a:t>
            </a:r>
            <a:r>
              <a:rPr lang="zh-CN" altLang="zh-CN" dirty="0">
                <a:solidFill>
                  <a:srgbClr val="00B050"/>
                </a:solidFill>
              </a:rPr>
              <a:t> </a:t>
            </a:r>
          </a:p>
          <a:p>
            <a:pPr lvl="1"/>
            <a:r>
              <a:rPr lang="zh-CN" altLang="zh-CN" dirty="0">
                <a:solidFill>
                  <a:srgbClr val="002060"/>
                </a:solidFill>
              </a:rPr>
              <a:t>自治系统之间的路由选择必须考虑有关策略</a:t>
            </a:r>
            <a:r>
              <a:rPr lang="zh-CN" altLang="zh-CN" dirty="0" smtClean="0">
                <a:solidFill>
                  <a:srgbClr val="002060"/>
                </a:solidFill>
              </a:rPr>
              <a:t>。</a:t>
            </a:r>
            <a:r>
              <a:rPr lang="zh-CN" altLang="en-US" dirty="0">
                <a:solidFill>
                  <a:srgbClr val="00B050"/>
                </a:solidFill>
              </a:rPr>
              <a:t>如政治、安全、经济</a:t>
            </a:r>
            <a:r>
              <a:rPr lang="zh-CN" altLang="zh-CN" dirty="0">
                <a:solidFill>
                  <a:srgbClr val="00B050"/>
                </a:solidFill>
              </a:rPr>
              <a:t> </a:t>
            </a:r>
          </a:p>
          <a:p>
            <a:r>
              <a:rPr lang="zh-CN" altLang="zh-CN" sz="2000" dirty="0">
                <a:solidFill>
                  <a:srgbClr val="002060"/>
                </a:solidFill>
              </a:rPr>
              <a:t>BGP采用了</a:t>
            </a:r>
            <a:r>
              <a:rPr lang="zh-CN" altLang="zh-CN" sz="2000" dirty="0">
                <a:solidFill>
                  <a:srgbClr val="C00000"/>
                </a:solidFill>
              </a:rPr>
              <a:t>基于</a:t>
            </a:r>
            <a:r>
              <a:rPr lang="zh-CN" altLang="zh-CN" sz="2000" dirty="0" smtClean="0">
                <a:solidFill>
                  <a:srgbClr val="C00000"/>
                </a:solidFill>
              </a:rPr>
              <a:t>路径</a:t>
            </a:r>
            <a:r>
              <a:rPr lang="en-US" altLang="zh-CN" sz="2000" dirty="0" smtClean="0">
                <a:solidFill>
                  <a:srgbClr val="C00000"/>
                </a:solidFill>
              </a:rPr>
              <a:t>-</a:t>
            </a:r>
            <a:r>
              <a:rPr lang="zh-CN" altLang="zh-CN" sz="2000" dirty="0" smtClean="0">
                <a:solidFill>
                  <a:srgbClr val="C00000"/>
                </a:solidFill>
              </a:rPr>
              <a:t>向量</a:t>
            </a:r>
            <a:r>
              <a:rPr lang="en-US" altLang="zh-CN" sz="2000" dirty="0" smtClean="0">
                <a:solidFill>
                  <a:srgbClr val="C00000"/>
                </a:solidFill>
                <a:latin typeface="Times New Roman" pitchFamily="18" charset="0"/>
                <a:cs typeface="Times New Roman" pitchFamily="18" charset="0"/>
              </a:rPr>
              <a:t>(path vector)</a:t>
            </a:r>
            <a:r>
              <a:rPr lang="zh-CN" altLang="zh-CN" sz="2000" dirty="0" smtClean="0">
                <a:solidFill>
                  <a:srgbClr val="002060"/>
                </a:solidFill>
              </a:rPr>
              <a:t>的</a:t>
            </a:r>
            <a:r>
              <a:rPr lang="zh-CN" altLang="zh-CN" sz="2000" dirty="0">
                <a:solidFill>
                  <a:srgbClr val="002060"/>
                </a:solidFill>
              </a:rPr>
              <a:t>路由选择协议。 </a:t>
            </a:r>
          </a:p>
        </p:txBody>
      </p:sp>
    </p:spTree>
    <p:extLst>
      <p:ext uri="{BB962C8B-B14F-4D97-AF65-F5344CB8AC3E}">
        <p14:creationId xmlns:p14="http://schemas.microsoft.com/office/powerpoint/2010/main" val="40816544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40">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940">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940">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4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标题 1"/>
          <p:cNvSpPr>
            <a:spLocks noGrp="1"/>
          </p:cNvSpPr>
          <p:nvPr>
            <p:ph type="title" idx="4294967295"/>
          </p:nvPr>
        </p:nvSpPr>
        <p:spPr>
          <a:xfrm>
            <a:off x="500063" y="714375"/>
            <a:ext cx="6429375" cy="668338"/>
          </a:xfrm>
        </p:spPr>
        <p:txBody>
          <a:bodyPr/>
          <a:lstStyle/>
          <a:p>
            <a:pPr algn="l">
              <a:defRPr/>
            </a:pPr>
            <a:r>
              <a:rPr lang="zh-CN" altLang="en-US" sz="2400" dirty="0" smtClean="0">
                <a:solidFill>
                  <a:srgbClr val="007D7A"/>
                </a:solidFill>
                <a:latin typeface="Times New Roman" pitchFamily="18" charset="0"/>
                <a:ea typeface="+mn-ea"/>
                <a:cs typeface="Times New Roman" pitchFamily="18" charset="0"/>
              </a:rPr>
              <a:t>路由选择</a:t>
            </a:r>
            <a:r>
              <a:rPr lang="zh-CN" altLang="en-US" sz="2400" dirty="0">
                <a:solidFill>
                  <a:srgbClr val="007D7A"/>
                </a:solidFill>
                <a:latin typeface="Times New Roman" pitchFamily="18" charset="0"/>
                <a:ea typeface="+mn-ea"/>
                <a:cs typeface="Times New Roman" pitchFamily="18" charset="0"/>
              </a:rPr>
              <a:t>算法的主要参数</a:t>
            </a:r>
          </a:p>
        </p:txBody>
      </p:sp>
      <p:sp>
        <p:nvSpPr>
          <p:cNvPr id="411650" name="内容占位符 2"/>
          <p:cNvSpPr>
            <a:spLocks noGrp="1"/>
          </p:cNvSpPr>
          <p:nvPr>
            <p:ph idx="4294967295"/>
          </p:nvPr>
        </p:nvSpPr>
        <p:spPr>
          <a:xfrm>
            <a:off x="214313" y="1446213"/>
            <a:ext cx="6643687" cy="3341687"/>
          </a:xfrm>
        </p:spPr>
        <p:txBody>
          <a:bodyPr/>
          <a:lstStyle/>
          <a:p>
            <a:pPr marL="363538" indent="-363538">
              <a:lnSpc>
                <a:spcPct val="120000"/>
              </a:lnSpc>
              <a:spcBef>
                <a:spcPts val="600"/>
              </a:spcBef>
            </a:pPr>
            <a:r>
              <a:rPr lang="zh-CN" altLang="en-US" sz="2000" dirty="0" smtClean="0">
                <a:solidFill>
                  <a:srgbClr val="1A3868"/>
                </a:solidFill>
                <a:latin typeface="Times New Roman" pitchFamily="18" charset="0"/>
                <a:cs typeface="Times New Roman" pitchFamily="18" charset="0"/>
              </a:rPr>
              <a:t>跳数 </a:t>
            </a:r>
            <a:r>
              <a:rPr lang="en-US" altLang="zh-CN" sz="2000" dirty="0" smtClean="0">
                <a:solidFill>
                  <a:srgbClr val="1A3868"/>
                </a:solidFill>
                <a:latin typeface="Times New Roman" pitchFamily="18" charset="0"/>
                <a:cs typeface="Times New Roman" pitchFamily="18" charset="0"/>
              </a:rPr>
              <a:t>— </a:t>
            </a:r>
            <a:r>
              <a:rPr lang="zh-CN" altLang="en-US" sz="2000" dirty="0" smtClean="0">
                <a:solidFill>
                  <a:srgbClr val="1A3868"/>
                </a:solidFill>
                <a:latin typeface="Times New Roman" pitchFamily="18" charset="0"/>
                <a:cs typeface="Times New Roman" pitchFamily="18" charset="0"/>
              </a:rPr>
              <a:t>一个分组从源结点到达目的结点经过的路由器</a:t>
            </a:r>
          </a:p>
          <a:p>
            <a:pPr marL="363538" indent="-363538">
              <a:lnSpc>
                <a:spcPct val="120000"/>
              </a:lnSpc>
              <a:spcBef>
                <a:spcPts val="600"/>
              </a:spcBef>
              <a:buFontTx/>
              <a:buNone/>
            </a:pPr>
            <a:r>
              <a:rPr lang="zh-CN" altLang="en-US" sz="2000" dirty="0" smtClean="0">
                <a:solidFill>
                  <a:srgbClr val="1A3868"/>
                </a:solidFill>
                <a:latin typeface="Times New Roman" pitchFamily="18" charset="0"/>
                <a:cs typeface="Times New Roman" pitchFamily="18" charset="0"/>
              </a:rPr>
              <a:t>                    的个数；</a:t>
            </a:r>
            <a:endParaRPr lang="en-US" altLang="zh-CN" sz="2000" dirty="0" smtClean="0">
              <a:solidFill>
                <a:srgbClr val="1A3868"/>
              </a:solidFill>
              <a:latin typeface="Times New Roman" pitchFamily="18" charset="0"/>
              <a:cs typeface="Times New Roman" pitchFamily="18" charset="0"/>
            </a:endParaRPr>
          </a:p>
          <a:p>
            <a:pPr marL="363538" indent="-363538">
              <a:lnSpc>
                <a:spcPct val="120000"/>
              </a:lnSpc>
              <a:spcBef>
                <a:spcPts val="600"/>
              </a:spcBef>
            </a:pPr>
            <a:r>
              <a:rPr lang="zh-CN" altLang="en-US" sz="2000" dirty="0" smtClean="0">
                <a:solidFill>
                  <a:srgbClr val="1A3868"/>
                </a:solidFill>
                <a:latin typeface="Times New Roman" pitchFamily="18" charset="0"/>
                <a:cs typeface="Times New Roman" pitchFamily="18" charset="0"/>
              </a:rPr>
              <a:t>带宽 </a:t>
            </a:r>
            <a:r>
              <a:rPr lang="en-US" altLang="zh-CN" sz="2000" dirty="0" smtClean="0">
                <a:solidFill>
                  <a:srgbClr val="1A3868"/>
                </a:solidFill>
                <a:latin typeface="Times New Roman" pitchFamily="18" charset="0"/>
                <a:cs typeface="Times New Roman" pitchFamily="18" charset="0"/>
              </a:rPr>
              <a:t>— </a:t>
            </a:r>
            <a:r>
              <a:rPr lang="zh-CN" altLang="en-US" sz="2000" dirty="0" smtClean="0">
                <a:solidFill>
                  <a:srgbClr val="1A3868"/>
                </a:solidFill>
                <a:latin typeface="Times New Roman" pitchFamily="18" charset="0"/>
                <a:cs typeface="Times New Roman" pitchFamily="18" charset="0"/>
              </a:rPr>
              <a:t>链路的传输速率，单位</a:t>
            </a:r>
            <a:r>
              <a:rPr lang="en-US" altLang="zh-CN" sz="2000" dirty="0" smtClean="0">
                <a:solidFill>
                  <a:srgbClr val="1A3868"/>
                </a:solidFill>
                <a:latin typeface="Times New Roman" pitchFamily="18" charset="0"/>
                <a:cs typeface="Times New Roman" pitchFamily="18" charset="0"/>
              </a:rPr>
              <a:t>Mbps</a:t>
            </a:r>
            <a:r>
              <a:rPr lang="zh-CN" altLang="en-US" sz="2000" dirty="0" smtClean="0">
                <a:solidFill>
                  <a:srgbClr val="1A3868"/>
                </a:solidFill>
                <a:latin typeface="Times New Roman" pitchFamily="18" charset="0"/>
                <a:cs typeface="Times New Roman" pitchFamily="18" charset="0"/>
              </a:rPr>
              <a:t>；</a:t>
            </a:r>
            <a:endParaRPr lang="en-US" altLang="zh-CN" sz="2000" dirty="0" smtClean="0">
              <a:solidFill>
                <a:srgbClr val="1A3868"/>
              </a:solidFill>
              <a:latin typeface="Times New Roman" pitchFamily="18" charset="0"/>
              <a:cs typeface="Times New Roman" pitchFamily="18" charset="0"/>
            </a:endParaRPr>
          </a:p>
          <a:p>
            <a:pPr marL="363538" indent="-363538">
              <a:lnSpc>
                <a:spcPct val="120000"/>
              </a:lnSpc>
              <a:spcBef>
                <a:spcPts val="600"/>
              </a:spcBef>
            </a:pPr>
            <a:r>
              <a:rPr lang="zh-CN" altLang="en-US" sz="2000" dirty="0" smtClean="0">
                <a:solidFill>
                  <a:srgbClr val="1A3868"/>
                </a:solidFill>
                <a:latin typeface="Times New Roman" pitchFamily="18" charset="0"/>
                <a:cs typeface="Times New Roman" pitchFamily="18" charset="0"/>
              </a:rPr>
              <a:t>延时 </a:t>
            </a:r>
            <a:r>
              <a:rPr lang="en-US" altLang="zh-CN" sz="2000" dirty="0" smtClean="0">
                <a:solidFill>
                  <a:srgbClr val="1A3868"/>
                </a:solidFill>
                <a:latin typeface="Times New Roman" pitchFamily="18" charset="0"/>
                <a:cs typeface="Times New Roman" pitchFamily="18" charset="0"/>
              </a:rPr>
              <a:t>— </a:t>
            </a:r>
            <a:r>
              <a:rPr lang="zh-CN" altLang="en-US" sz="2000" dirty="0" smtClean="0">
                <a:solidFill>
                  <a:srgbClr val="1A3868"/>
                </a:solidFill>
                <a:latin typeface="Times New Roman" pitchFamily="18" charset="0"/>
                <a:cs typeface="Times New Roman" pitchFamily="18" charset="0"/>
              </a:rPr>
              <a:t>一个分组从源结点到达目的结点花费的时间；</a:t>
            </a:r>
            <a:endParaRPr lang="en-US" altLang="zh-CN" sz="2000" dirty="0" smtClean="0">
              <a:solidFill>
                <a:srgbClr val="1A3868"/>
              </a:solidFill>
              <a:latin typeface="Times New Roman" pitchFamily="18" charset="0"/>
              <a:cs typeface="Times New Roman" pitchFamily="18" charset="0"/>
            </a:endParaRPr>
          </a:p>
          <a:p>
            <a:pPr marL="363538" indent="-363538">
              <a:lnSpc>
                <a:spcPct val="120000"/>
              </a:lnSpc>
              <a:spcBef>
                <a:spcPts val="600"/>
              </a:spcBef>
            </a:pPr>
            <a:r>
              <a:rPr lang="zh-CN" altLang="en-US" sz="2000" dirty="0" smtClean="0">
                <a:solidFill>
                  <a:srgbClr val="1A3868"/>
                </a:solidFill>
                <a:latin typeface="Times New Roman" pitchFamily="18" charset="0"/>
                <a:cs typeface="Times New Roman" pitchFamily="18" charset="0"/>
              </a:rPr>
              <a:t>负载 </a:t>
            </a:r>
            <a:r>
              <a:rPr lang="en-US" altLang="zh-CN" sz="2000" dirty="0" smtClean="0">
                <a:solidFill>
                  <a:srgbClr val="1A3868"/>
                </a:solidFill>
                <a:latin typeface="Times New Roman" pitchFamily="18" charset="0"/>
                <a:cs typeface="Times New Roman" pitchFamily="18" charset="0"/>
              </a:rPr>
              <a:t>— </a:t>
            </a:r>
            <a:r>
              <a:rPr lang="zh-CN" altLang="en-US" sz="2000" dirty="0" smtClean="0">
                <a:solidFill>
                  <a:srgbClr val="1A3868"/>
                </a:solidFill>
                <a:latin typeface="Times New Roman" pitchFamily="18" charset="0"/>
                <a:cs typeface="Times New Roman" pitchFamily="18" charset="0"/>
              </a:rPr>
              <a:t>通过路由器或线路的单位时间通信量；</a:t>
            </a:r>
            <a:endParaRPr lang="en-US" altLang="zh-CN" sz="2000" dirty="0" smtClean="0">
              <a:solidFill>
                <a:srgbClr val="1A3868"/>
              </a:solidFill>
              <a:latin typeface="Times New Roman" pitchFamily="18" charset="0"/>
              <a:cs typeface="Times New Roman" pitchFamily="18" charset="0"/>
            </a:endParaRPr>
          </a:p>
          <a:p>
            <a:pPr marL="363538" indent="-363538">
              <a:lnSpc>
                <a:spcPct val="120000"/>
              </a:lnSpc>
              <a:spcBef>
                <a:spcPts val="600"/>
              </a:spcBef>
            </a:pPr>
            <a:r>
              <a:rPr lang="zh-CN" altLang="en-US" sz="2000" dirty="0" smtClean="0">
                <a:solidFill>
                  <a:srgbClr val="1A3868"/>
                </a:solidFill>
                <a:latin typeface="Times New Roman" pitchFamily="18" charset="0"/>
                <a:cs typeface="Times New Roman" pitchFamily="18" charset="0"/>
              </a:rPr>
              <a:t>可靠性 </a:t>
            </a:r>
            <a:r>
              <a:rPr lang="en-US" altLang="zh-CN" sz="2000" dirty="0" smtClean="0">
                <a:solidFill>
                  <a:srgbClr val="1A3868"/>
                </a:solidFill>
                <a:latin typeface="Times New Roman" pitchFamily="18" charset="0"/>
                <a:cs typeface="Times New Roman" pitchFamily="18" charset="0"/>
              </a:rPr>
              <a:t>—</a:t>
            </a:r>
            <a:r>
              <a:rPr lang="zh-CN" altLang="en-US" sz="2000" dirty="0" smtClean="0">
                <a:solidFill>
                  <a:srgbClr val="1A3868"/>
                </a:solidFill>
                <a:latin typeface="Times New Roman" pitchFamily="18" charset="0"/>
                <a:cs typeface="Times New Roman" pitchFamily="18" charset="0"/>
              </a:rPr>
              <a:t>传输过程中的分组丢失率；</a:t>
            </a:r>
            <a:endParaRPr lang="en-US" altLang="zh-CN" sz="2000" dirty="0" smtClean="0">
              <a:solidFill>
                <a:srgbClr val="1A3868"/>
              </a:solidFill>
              <a:latin typeface="Times New Roman" pitchFamily="18" charset="0"/>
              <a:cs typeface="Times New Roman" pitchFamily="18" charset="0"/>
            </a:endParaRPr>
          </a:p>
          <a:p>
            <a:pPr marL="363538" indent="-363538">
              <a:lnSpc>
                <a:spcPct val="120000"/>
              </a:lnSpc>
              <a:spcBef>
                <a:spcPts val="600"/>
              </a:spcBef>
            </a:pPr>
            <a:r>
              <a:rPr lang="zh-CN" altLang="en-US" sz="2000" dirty="0" smtClean="0">
                <a:solidFill>
                  <a:srgbClr val="1A3868"/>
                </a:solidFill>
                <a:latin typeface="Times New Roman" pitchFamily="18" charset="0"/>
                <a:cs typeface="Times New Roman" pitchFamily="18" charset="0"/>
              </a:rPr>
              <a:t>开销 </a:t>
            </a:r>
            <a:r>
              <a:rPr lang="en-US" altLang="zh-CN" sz="2000" dirty="0" smtClean="0">
                <a:solidFill>
                  <a:srgbClr val="1A3868"/>
                </a:solidFill>
                <a:latin typeface="Times New Roman" pitchFamily="18" charset="0"/>
                <a:cs typeface="Times New Roman" pitchFamily="18" charset="0"/>
              </a:rPr>
              <a:t>— </a:t>
            </a:r>
            <a:r>
              <a:rPr lang="zh-CN" altLang="en-US" sz="2000" dirty="0" smtClean="0">
                <a:solidFill>
                  <a:srgbClr val="1A3868"/>
                </a:solidFill>
                <a:latin typeface="Times New Roman" pitchFamily="18" charset="0"/>
                <a:cs typeface="Times New Roman" pitchFamily="18" charset="0"/>
              </a:rPr>
              <a:t>传输过程中所耗费的链路带宽、通信费用等</a:t>
            </a:r>
            <a:r>
              <a:rPr lang="zh-CN" altLang="en-US" sz="1600" b="1" dirty="0" smtClean="0">
                <a:solidFill>
                  <a:srgbClr val="2D2DB9"/>
                </a:solidFill>
              </a:rPr>
              <a:t>。</a:t>
            </a:r>
            <a:endParaRPr lang="zh-CN" altLang="en-US" sz="1600" b="1" dirty="0" smtClean="0">
              <a:solidFill>
                <a:srgbClr val="2D2DB9"/>
              </a:solidFill>
              <a:latin typeface="Times New Roman" pitchFamily="18" charset="0"/>
              <a:cs typeface="Times New Roman" pitchFamily="18" charset="0"/>
            </a:endParaRPr>
          </a:p>
        </p:txBody>
      </p:sp>
      <p:sp>
        <p:nvSpPr>
          <p:cNvPr id="359429" name="Rectangle 5"/>
          <p:cNvSpPr>
            <a:spLocks noChangeArrowheads="1"/>
          </p:cNvSpPr>
          <p:nvPr/>
        </p:nvSpPr>
        <p:spPr bwMode="auto">
          <a:xfrm>
            <a:off x="1547664" y="1276400"/>
            <a:ext cx="576262" cy="3386138"/>
          </a:xfrm>
          <a:prstGeom prst="rect">
            <a:avLst/>
          </a:prstGeom>
          <a:solidFill>
            <a:srgbClr val="23647B"/>
          </a:solidFill>
          <a:ln w="9525">
            <a:solidFill>
              <a:schemeClr val="tx1"/>
            </a:solidFill>
            <a:miter lim="800000"/>
            <a:headEnd/>
            <a:tailEnd/>
          </a:ln>
        </p:spPr>
        <p:txBody>
          <a:bodyPr wrap="none" anchor="ctr"/>
          <a:lstStyle/>
          <a:p>
            <a:pPr algn="ctr" eaLnBrk="0" hangingPunct="0">
              <a:lnSpc>
                <a:spcPct val="120000"/>
              </a:lnSpc>
            </a:pPr>
            <a:r>
              <a:rPr lang="zh-CN" altLang="en-US" sz="2400" b="0" u="none">
                <a:solidFill>
                  <a:srgbClr val="FFFF00"/>
                </a:solidFill>
                <a:latin typeface="Copperplate Gothic Bold"/>
                <a:ea typeface="华文行楷" pitchFamily="2" charset="-122"/>
              </a:rPr>
              <a:t>少</a:t>
            </a:r>
          </a:p>
          <a:p>
            <a:pPr algn="ctr" eaLnBrk="0" hangingPunct="0">
              <a:lnSpc>
                <a:spcPct val="120000"/>
              </a:lnSpc>
            </a:pPr>
            <a:endParaRPr lang="zh-CN" altLang="en-US" sz="2400" b="0" u="none">
              <a:solidFill>
                <a:srgbClr val="FFFF00"/>
              </a:solidFill>
              <a:latin typeface="Copperplate Gothic Bold"/>
              <a:ea typeface="华文行楷" pitchFamily="2" charset="-122"/>
            </a:endParaRPr>
          </a:p>
          <a:p>
            <a:pPr algn="ctr" eaLnBrk="0" hangingPunct="0">
              <a:lnSpc>
                <a:spcPct val="120000"/>
              </a:lnSpc>
            </a:pPr>
            <a:r>
              <a:rPr lang="zh-CN" altLang="en-US" sz="2400" b="0" u="none">
                <a:solidFill>
                  <a:srgbClr val="FFFF00"/>
                </a:solidFill>
                <a:latin typeface="Copperplate Gothic Bold"/>
                <a:ea typeface="华文行楷" pitchFamily="2" charset="-122"/>
              </a:rPr>
              <a:t>高</a:t>
            </a:r>
          </a:p>
          <a:p>
            <a:pPr algn="ctr" eaLnBrk="0" hangingPunct="0">
              <a:lnSpc>
                <a:spcPct val="120000"/>
              </a:lnSpc>
            </a:pPr>
            <a:r>
              <a:rPr lang="zh-CN" altLang="en-US" sz="2400" b="0" u="none">
                <a:solidFill>
                  <a:srgbClr val="FFFF00"/>
                </a:solidFill>
                <a:latin typeface="Copperplate Gothic Bold"/>
                <a:ea typeface="华文行楷" pitchFamily="2" charset="-122"/>
              </a:rPr>
              <a:t>低</a:t>
            </a:r>
          </a:p>
          <a:p>
            <a:pPr algn="ctr" eaLnBrk="0" hangingPunct="0">
              <a:lnSpc>
                <a:spcPct val="120000"/>
              </a:lnSpc>
            </a:pPr>
            <a:r>
              <a:rPr lang="zh-CN" altLang="en-US" sz="2400" b="0" u="none">
                <a:solidFill>
                  <a:srgbClr val="FFFF00"/>
                </a:solidFill>
                <a:latin typeface="Copperplate Gothic Bold"/>
                <a:ea typeface="华文行楷" pitchFamily="2" charset="-122"/>
              </a:rPr>
              <a:t>大</a:t>
            </a:r>
          </a:p>
          <a:p>
            <a:pPr algn="ctr" eaLnBrk="0" hangingPunct="0">
              <a:lnSpc>
                <a:spcPct val="120000"/>
              </a:lnSpc>
            </a:pPr>
            <a:r>
              <a:rPr lang="zh-CN" altLang="en-US" sz="2400" b="0" u="none">
                <a:solidFill>
                  <a:srgbClr val="FFFF00"/>
                </a:solidFill>
                <a:latin typeface="Copperplate Gothic Bold"/>
                <a:ea typeface="华文行楷" pitchFamily="2" charset="-122"/>
              </a:rPr>
              <a:t>高</a:t>
            </a:r>
          </a:p>
          <a:p>
            <a:pPr algn="ctr" eaLnBrk="0" hangingPunct="0">
              <a:lnSpc>
                <a:spcPct val="120000"/>
              </a:lnSpc>
            </a:pPr>
            <a:r>
              <a:rPr lang="zh-CN" altLang="en-US" sz="2400" b="0" u="none">
                <a:solidFill>
                  <a:srgbClr val="FFFF00"/>
                </a:solidFill>
                <a:latin typeface="Copperplate Gothic Bold"/>
                <a:ea typeface="华文行楷" pitchFamily="2" charset="-122"/>
              </a:rPr>
              <a:t>低</a:t>
            </a:r>
          </a:p>
        </p:txBody>
      </p:sp>
    </p:spTree>
    <p:extLst>
      <p:ext uri="{BB962C8B-B14F-4D97-AF65-F5344CB8AC3E}">
        <p14:creationId xmlns:p14="http://schemas.microsoft.com/office/powerpoint/2010/main" val="312264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9429"/>
                                        </p:tgtEl>
                                        <p:attrNameLst>
                                          <p:attrName>style.visibility</p:attrName>
                                        </p:attrNameLst>
                                      </p:cBhvr>
                                      <p:to>
                                        <p:strVal val="visible"/>
                                      </p:to>
                                    </p:set>
                                    <p:anim calcmode="lin" valueType="num">
                                      <p:cBhvr additive="base">
                                        <p:cTn id="7" dur="500" fill="hold"/>
                                        <p:tgtEl>
                                          <p:spTgt spid="359429"/>
                                        </p:tgtEl>
                                        <p:attrNameLst>
                                          <p:attrName>ppt_x</p:attrName>
                                        </p:attrNameLst>
                                      </p:cBhvr>
                                      <p:tavLst>
                                        <p:tav tm="0">
                                          <p:val>
                                            <p:strVal val="0-#ppt_w/2"/>
                                          </p:val>
                                        </p:tav>
                                        <p:tav tm="100000">
                                          <p:val>
                                            <p:strVal val="#ppt_x"/>
                                          </p:val>
                                        </p:tav>
                                      </p:tavLst>
                                    </p:anim>
                                    <p:anim calcmode="lin" valueType="num">
                                      <p:cBhvr additive="base">
                                        <p:cTn id="8" dur="500" fill="hold"/>
                                        <p:tgtEl>
                                          <p:spTgt spid="3594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idx="4294967295"/>
          </p:nvPr>
        </p:nvSpPr>
        <p:spPr>
          <a:xfrm>
            <a:off x="323528" y="772344"/>
            <a:ext cx="2304256" cy="586845"/>
          </a:xfrm>
        </p:spPr>
        <p:txBody>
          <a:bodyPr anchorCtr="1"/>
          <a:lstStyle/>
          <a:p>
            <a:r>
              <a:rPr lang="zh-CN" altLang="zh-CN" sz="2400" dirty="0">
                <a:solidFill>
                  <a:srgbClr val="007D7A"/>
                </a:solidFill>
                <a:latin typeface="Times New Roman" pitchFamily="18" charset="0"/>
                <a:cs typeface="Times New Roman" pitchFamily="18" charset="0"/>
              </a:rPr>
              <a:t>BGP 发言人 </a:t>
            </a:r>
          </a:p>
        </p:txBody>
      </p:sp>
      <p:sp>
        <p:nvSpPr>
          <p:cNvPr id="41988" name="Rectangle 3"/>
          <p:cNvSpPr>
            <a:spLocks noGrp="1" noChangeArrowheads="1"/>
          </p:cNvSpPr>
          <p:nvPr>
            <p:ph type="body" idx="4294967295"/>
          </p:nvPr>
        </p:nvSpPr>
        <p:spPr>
          <a:xfrm>
            <a:off x="395536" y="1369090"/>
            <a:ext cx="6264696" cy="3727806"/>
          </a:xfrm>
        </p:spPr>
        <p:txBody>
          <a:bodyPr/>
          <a:lstStyle/>
          <a:p>
            <a:pPr>
              <a:lnSpc>
                <a:spcPct val="110000"/>
              </a:lnSpc>
            </a:pPr>
            <a:r>
              <a:rPr lang="zh-CN" altLang="zh-CN" sz="2000" dirty="0">
                <a:solidFill>
                  <a:srgbClr val="1A3868"/>
                </a:solidFill>
                <a:latin typeface="Times New Roman" pitchFamily="18" charset="0"/>
                <a:cs typeface="Times New Roman" pitchFamily="18" charset="0"/>
              </a:rPr>
              <a:t>每一个自治系统的管理员要选择至少一个路由器（一般是BGP边界路由器）作为该自治系统的“BGP 发言人” 。</a:t>
            </a:r>
          </a:p>
          <a:p>
            <a:pPr>
              <a:lnSpc>
                <a:spcPct val="110000"/>
              </a:lnSpc>
            </a:pPr>
            <a:r>
              <a:rPr lang="zh-CN" altLang="zh-CN" sz="2000" dirty="0">
                <a:solidFill>
                  <a:srgbClr val="C00000"/>
                </a:solidFill>
                <a:latin typeface="Times New Roman" pitchFamily="18" charset="0"/>
                <a:cs typeface="Times New Roman" pitchFamily="18" charset="0"/>
              </a:rPr>
              <a:t>一个 BGP 发言人与其他自治系统中的 BGP 发言人要交换路由信息</a:t>
            </a:r>
            <a:r>
              <a:rPr lang="zh-CN" altLang="zh-CN" sz="2000" dirty="0">
                <a:solidFill>
                  <a:srgbClr val="1A3868"/>
                </a:solidFill>
                <a:latin typeface="Times New Roman" pitchFamily="18" charset="0"/>
                <a:cs typeface="Times New Roman" pitchFamily="18" charset="0"/>
              </a:rPr>
              <a:t>。</a:t>
            </a:r>
          </a:p>
          <a:p>
            <a:pPr>
              <a:lnSpc>
                <a:spcPct val="110000"/>
              </a:lnSpc>
            </a:pPr>
            <a:r>
              <a:rPr lang="zh-CN" altLang="zh-CN" sz="2000" dirty="0">
                <a:solidFill>
                  <a:srgbClr val="1A3868"/>
                </a:solidFill>
                <a:latin typeface="Times New Roman" pitchFamily="18" charset="0"/>
                <a:cs typeface="Times New Roman" pitchFamily="18" charset="0"/>
              </a:rPr>
              <a:t>交换路由信息的两个 BGP 发言人，彼此成为对方的邻站或对等站。</a:t>
            </a:r>
          </a:p>
          <a:p>
            <a:pPr>
              <a:lnSpc>
                <a:spcPct val="110000"/>
              </a:lnSpc>
            </a:pPr>
            <a:r>
              <a:rPr lang="zh-CN" altLang="zh-CN" sz="2000" dirty="0">
                <a:solidFill>
                  <a:srgbClr val="00B050"/>
                </a:solidFill>
                <a:latin typeface="Times New Roman" pitchFamily="18" charset="0"/>
                <a:cs typeface="Times New Roman" pitchFamily="18" charset="0"/>
              </a:rPr>
              <a:t>BGP发言人既要运行自治系统的内部网关协议，又要运行BGP协议</a:t>
            </a:r>
            <a:r>
              <a:rPr lang="zh-CN" altLang="zh-CN" sz="2000" dirty="0">
                <a:solidFill>
                  <a:srgbClr val="1A3868"/>
                </a:solidFill>
                <a:latin typeface="Times New Roman" pitchFamily="18" charset="0"/>
                <a:cs typeface="Times New Roman" pitchFamily="18" charset="0"/>
              </a:rPr>
              <a:t>。</a:t>
            </a:r>
          </a:p>
          <a:p>
            <a:endParaRPr lang="zh-CN" altLang="zh-CN" dirty="0">
              <a:effectLst>
                <a:outerShdw blurRad="38100" dist="38100" dir="2700000" algn="tl">
                  <a:srgbClr val="C0C0C0"/>
                </a:outerShdw>
              </a:effectLst>
            </a:endParaRPr>
          </a:p>
        </p:txBody>
      </p:sp>
    </p:spTree>
    <p:extLst>
      <p:ext uri="{BB962C8B-B14F-4D97-AF65-F5344CB8AC3E}">
        <p14:creationId xmlns:p14="http://schemas.microsoft.com/office/powerpoint/2010/main" val="30443282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idx="4294967295"/>
          </p:nvPr>
        </p:nvSpPr>
        <p:spPr>
          <a:xfrm>
            <a:off x="317667" y="690638"/>
            <a:ext cx="6174105" cy="855133"/>
          </a:xfrm>
        </p:spPr>
        <p:txBody>
          <a:bodyPr anchorCtr="1"/>
          <a:lstStyle/>
          <a:p>
            <a:r>
              <a:rPr lang="zh-CN" altLang="zh-CN" sz="2400" dirty="0">
                <a:solidFill>
                  <a:srgbClr val="007D7A"/>
                </a:solidFill>
                <a:latin typeface="Times New Roman" pitchFamily="18" charset="0"/>
                <a:cs typeface="Times New Roman" pitchFamily="18" charset="0"/>
              </a:rPr>
              <a:t>BGP 发言人和</a:t>
            </a:r>
            <a:br>
              <a:rPr lang="zh-CN" altLang="zh-CN" sz="2400" dirty="0">
                <a:solidFill>
                  <a:srgbClr val="007D7A"/>
                </a:solidFill>
                <a:latin typeface="Times New Roman" pitchFamily="18" charset="0"/>
                <a:cs typeface="Times New Roman" pitchFamily="18" charset="0"/>
              </a:rPr>
            </a:br>
            <a:r>
              <a:rPr lang="zh-CN" altLang="zh-CN" sz="2400" dirty="0">
                <a:solidFill>
                  <a:srgbClr val="007D7A"/>
                </a:solidFill>
                <a:latin typeface="Times New Roman" pitchFamily="18" charset="0"/>
                <a:cs typeface="Times New Roman" pitchFamily="18" charset="0"/>
              </a:rPr>
              <a:t>自治系统 AS 的关系 </a:t>
            </a:r>
          </a:p>
        </p:txBody>
      </p:sp>
      <p:sp>
        <p:nvSpPr>
          <p:cNvPr id="43012" name="Oval 3"/>
          <p:cNvSpPr>
            <a:spLocks noChangeArrowheads="1"/>
          </p:cNvSpPr>
          <p:nvPr/>
        </p:nvSpPr>
        <p:spPr bwMode="auto">
          <a:xfrm>
            <a:off x="4139952" y="1852464"/>
            <a:ext cx="2804787" cy="1489932"/>
          </a:xfrm>
          <a:prstGeom prst="ellipse">
            <a:avLst/>
          </a:prstGeom>
          <a:solidFill>
            <a:srgbClr val="808080"/>
          </a:solidFill>
          <a:ln w="9525" cmpd="sng">
            <a:solidFill>
              <a:schemeClr val="tx1"/>
            </a:solidFill>
            <a:round/>
            <a:headEnd/>
            <a:tailEnd/>
          </a:ln>
          <a:effectLst>
            <a:outerShdw dist="35921" dir="2700000" algn="ctr" rotWithShape="0">
              <a:schemeClr val="bg2"/>
            </a:outerShdw>
          </a:effec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13" name="Oval 4"/>
          <p:cNvSpPr>
            <a:spLocks noChangeArrowheads="1"/>
          </p:cNvSpPr>
          <p:nvPr/>
        </p:nvSpPr>
        <p:spPr bwMode="auto">
          <a:xfrm>
            <a:off x="460975" y="1852464"/>
            <a:ext cx="2272414" cy="1489932"/>
          </a:xfrm>
          <a:prstGeom prst="ellipse">
            <a:avLst/>
          </a:prstGeom>
          <a:solidFill>
            <a:schemeClr val="accent1"/>
          </a:solidFill>
          <a:ln w="9525" cmpd="sng">
            <a:solidFill>
              <a:schemeClr val="tx1"/>
            </a:solidFill>
            <a:round/>
            <a:headEnd/>
            <a:tailEnd/>
          </a:ln>
          <a:effectLst>
            <a:outerShdw dist="35921" dir="2700000" algn="ctr" rotWithShape="0">
              <a:schemeClr val="bg2"/>
            </a:outerShdw>
          </a:effec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14" name="Line 5"/>
          <p:cNvSpPr>
            <a:spLocks noChangeShapeType="1"/>
          </p:cNvSpPr>
          <p:nvPr/>
        </p:nvSpPr>
        <p:spPr bwMode="auto">
          <a:xfrm flipV="1">
            <a:off x="4238804" y="2378883"/>
            <a:ext cx="251300" cy="356107"/>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015" name="Oval 6"/>
          <p:cNvSpPr>
            <a:spLocks noChangeArrowheads="1"/>
          </p:cNvSpPr>
          <p:nvPr/>
        </p:nvSpPr>
        <p:spPr bwMode="auto">
          <a:xfrm>
            <a:off x="650344" y="3743759"/>
            <a:ext cx="502599" cy="543093"/>
          </a:xfrm>
          <a:prstGeom prst="ellipse">
            <a:avLst/>
          </a:prstGeom>
          <a:solidFill>
            <a:srgbClr val="FFFF99"/>
          </a:solidFill>
          <a:ln w="9525" cmpd="sng">
            <a:solidFill>
              <a:schemeClr val="tx1"/>
            </a:solidFill>
            <a:round/>
            <a:headEnd/>
            <a:tailEnd/>
          </a:ln>
          <a:effectLst>
            <a:outerShdw dist="35921" dir="2700000" algn="ctr" rotWithShape="0">
              <a:schemeClr val="bg2"/>
            </a:outerShdw>
          </a:effec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16" name="Oval 7"/>
          <p:cNvSpPr>
            <a:spLocks noChangeArrowheads="1"/>
          </p:cNvSpPr>
          <p:nvPr/>
        </p:nvSpPr>
        <p:spPr bwMode="auto">
          <a:xfrm>
            <a:off x="5498874" y="4215392"/>
            <a:ext cx="502599" cy="543093"/>
          </a:xfrm>
          <a:prstGeom prst="ellipse">
            <a:avLst/>
          </a:prstGeom>
          <a:solidFill>
            <a:srgbClr val="FFFF99"/>
          </a:solidFill>
          <a:ln w="9525" cmpd="sng">
            <a:solidFill>
              <a:schemeClr val="tx1"/>
            </a:solidFill>
            <a:round/>
            <a:headEnd/>
            <a:tailEnd/>
          </a:ln>
          <a:effectLst>
            <a:outerShdw dist="35921" dir="2700000" algn="ctr" rotWithShape="0">
              <a:schemeClr val="bg2"/>
            </a:outerShdw>
          </a:effec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17" name="Line 8"/>
          <p:cNvSpPr>
            <a:spLocks noChangeShapeType="1"/>
          </p:cNvSpPr>
          <p:nvPr/>
        </p:nvSpPr>
        <p:spPr bwMode="auto">
          <a:xfrm>
            <a:off x="2733389" y="2840987"/>
            <a:ext cx="502599" cy="501408"/>
          </a:xfrm>
          <a:prstGeom prst="line">
            <a:avLst/>
          </a:prstGeom>
          <a:noFill/>
          <a:ln w="57150" cmpd="sng">
            <a:solidFill>
              <a:srgbClr val="FF66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sz="2101" u="none"/>
          </a:p>
        </p:txBody>
      </p:sp>
      <p:sp>
        <p:nvSpPr>
          <p:cNvPr id="43018" name="Line 9"/>
          <p:cNvSpPr>
            <a:spLocks noChangeShapeType="1"/>
          </p:cNvSpPr>
          <p:nvPr/>
        </p:nvSpPr>
        <p:spPr bwMode="auto">
          <a:xfrm flipH="1">
            <a:off x="3536118" y="2840987"/>
            <a:ext cx="603834" cy="501408"/>
          </a:xfrm>
          <a:prstGeom prst="line">
            <a:avLst/>
          </a:prstGeom>
          <a:noFill/>
          <a:ln w="57150" cmpd="sng">
            <a:solidFill>
              <a:srgbClr val="FF66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sz="2101" u="none"/>
          </a:p>
        </p:txBody>
      </p:sp>
      <p:sp>
        <p:nvSpPr>
          <p:cNvPr id="43019" name="Line 10"/>
          <p:cNvSpPr>
            <a:spLocks noChangeShapeType="1"/>
          </p:cNvSpPr>
          <p:nvPr/>
        </p:nvSpPr>
        <p:spPr bwMode="auto">
          <a:xfrm flipH="1">
            <a:off x="1027888" y="3428147"/>
            <a:ext cx="440667" cy="358488"/>
          </a:xfrm>
          <a:prstGeom prst="line">
            <a:avLst/>
          </a:prstGeom>
          <a:noFill/>
          <a:ln w="57150" cmpd="sng">
            <a:solidFill>
              <a:srgbClr val="FF66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sz="2101" u="none"/>
          </a:p>
        </p:txBody>
      </p:sp>
      <p:sp>
        <p:nvSpPr>
          <p:cNvPr id="43020" name="Line 11"/>
          <p:cNvSpPr>
            <a:spLocks noChangeShapeType="1"/>
          </p:cNvSpPr>
          <p:nvPr/>
        </p:nvSpPr>
        <p:spPr bwMode="auto">
          <a:xfrm>
            <a:off x="2809613" y="2758809"/>
            <a:ext cx="1219576" cy="0"/>
          </a:xfrm>
          <a:prstGeom prst="line">
            <a:avLst/>
          </a:prstGeom>
          <a:noFill/>
          <a:ln w="57150" cmpd="sng">
            <a:solidFill>
              <a:srgbClr val="FF66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sz="2101" u="none"/>
          </a:p>
        </p:txBody>
      </p:sp>
      <p:sp>
        <p:nvSpPr>
          <p:cNvPr id="43021" name="Line 12"/>
          <p:cNvSpPr>
            <a:spLocks noChangeShapeType="1"/>
          </p:cNvSpPr>
          <p:nvPr/>
        </p:nvSpPr>
        <p:spPr bwMode="auto">
          <a:xfrm>
            <a:off x="4930770" y="4215393"/>
            <a:ext cx="635793" cy="164358"/>
          </a:xfrm>
          <a:prstGeom prst="line">
            <a:avLst/>
          </a:prstGeom>
          <a:noFill/>
          <a:ln w="57150" cmpd="sng">
            <a:solidFill>
              <a:srgbClr val="FF66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sz="2101" u="none"/>
          </a:p>
        </p:txBody>
      </p:sp>
      <p:sp>
        <p:nvSpPr>
          <p:cNvPr id="43022" name="Line 13"/>
          <p:cNvSpPr>
            <a:spLocks noChangeShapeType="1"/>
          </p:cNvSpPr>
          <p:nvPr/>
        </p:nvSpPr>
        <p:spPr bwMode="auto">
          <a:xfrm>
            <a:off x="1154133" y="4072474"/>
            <a:ext cx="565722" cy="501408"/>
          </a:xfrm>
          <a:prstGeom prst="line">
            <a:avLst/>
          </a:prstGeom>
          <a:noFill/>
          <a:ln w="57150" cmpd="sng">
            <a:solidFill>
              <a:srgbClr val="FF66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sz="2101" u="none"/>
          </a:p>
        </p:txBody>
      </p:sp>
      <p:sp>
        <p:nvSpPr>
          <p:cNvPr id="43023" name="Line 14"/>
          <p:cNvSpPr>
            <a:spLocks noChangeShapeType="1"/>
          </p:cNvSpPr>
          <p:nvPr/>
        </p:nvSpPr>
        <p:spPr bwMode="auto">
          <a:xfrm flipH="1">
            <a:off x="272799" y="4176091"/>
            <a:ext cx="458532" cy="539519"/>
          </a:xfrm>
          <a:prstGeom prst="line">
            <a:avLst/>
          </a:prstGeom>
          <a:noFill/>
          <a:ln w="57150" cmpd="sng">
            <a:solidFill>
              <a:srgbClr val="FF66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sz="2101" u="none"/>
          </a:p>
        </p:txBody>
      </p:sp>
      <p:sp>
        <p:nvSpPr>
          <p:cNvPr id="43024" name="Line 15"/>
          <p:cNvSpPr>
            <a:spLocks noChangeShapeType="1"/>
          </p:cNvSpPr>
          <p:nvPr/>
        </p:nvSpPr>
        <p:spPr bwMode="auto">
          <a:xfrm flipV="1">
            <a:off x="4867648" y="4645340"/>
            <a:ext cx="678865" cy="375475"/>
          </a:xfrm>
          <a:prstGeom prst="line">
            <a:avLst/>
          </a:prstGeom>
          <a:noFill/>
          <a:ln w="57150" cmpd="sng">
            <a:solidFill>
              <a:srgbClr val="FF66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sz="2101" u="none"/>
          </a:p>
        </p:txBody>
      </p:sp>
      <p:sp>
        <p:nvSpPr>
          <p:cNvPr id="43025" name="Line 16"/>
          <p:cNvSpPr>
            <a:spLocks noChangeShapeType="1"/>
          </p:cNvSpPr>
          <p:nvPr/>
        </p:nvSpPr>
        <p:spPr bwMode="auto">
          <a:xfrm>
            <a:off x="6001472" y="4501231"/>
            <a:ext cx="836457" cy="257254"/>
          </a:xfrm>
          <a:prstGeom prst="line">
            <a:avLst/>
          </a:prstGeom>
          <a:noFill/>
          <a:ln w="57150" cmpd="sng">
            <a:solidFill>
              <a:srgbClr val="FF66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sz="2101" u="none"/>
          </a:p>
        </p:txBody>
      </p:sp>
      <p:sp>
        <p:nvSpPr>
          <p:cNvPr id="43026" name="Text Box 17"/>
          <p:cNvSpPr txBox="1">
            <a:spLocks noChangeArrowheads="1"/>
          </p:cNvSpPr>
          <p:nvPr/>
        </p:nvSpPr>
        <p:spPr bwMode="auto">
          <a:xfrm>
            <a:off x="1434017" y="3419810"/>
            <a:ext cx="122796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lnSpc>
                <a:spcPct val="90000"/>
              </a:lnSpc>
            </a:pPr>
            <a:r>
              <a:rPr lang="zh-CN" altLang="zh-CN" sz="1500" u="none">
                <a:solidFill>
                  <a:schemeClr val="tx1"/>
                </a:solidFill>
                <a:ea typeface="黑体" panose="02010609060101010101" pitchFamily="49" charset="-122"/>
              </a:rPr>
              <a:t>BGP 发言人</a:t>
            </a:r>
          </a:p>
        </p:txBody>
      </p:sp>
      <p:sp>
        <p:nvSpPr>
          <p:cNvPr id="43027" name="Text Box 18"/>
          <p:cNvSpPr txBox="1">
            <a:spLocks noChangeArrowheads="1"/>
          </p:cNvSpPr>
          <p:nvPr/>
        </p:nvSpPr>
        <p:spPr bwMode="auto">
          <a:xfrm>
            <a:off x="2776265" y="2235963"/>
            <a:ext cx="76174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lnSpc>
                <a:spcPct val="90000"/>
              </a:lnSpc>
            </a:pPr>
            <a:r>
              <a:rPr lang="zh-CN" altLang="zh-CN" sz="1500" u="none">
                <a:solidFill>
                  <a:schemeClr val="tx1"/>
                </a:solidFill>
                <a:ea typeface="黑体" panose="02010609060101010101" pitchFamily="49" charset="-122"/>
              </a:rPr>
              <a:t>BGP</a:t>
            </a:r>
          </a:p>
          <a:p>
            <a:pPr eaLnBrk="1" hangingPunct="1">
              <a:lnSpc>
                <a:spcPct val="90000"/>
              </a:lnSpc>
            </a:pPr>
            <a:r>
              <a:rPr lang="zh-CN" altLang="zh-CN" sz="1500" u="none">
                <a:solidFill>
                  <a:schemeClr val="tx1"/>
                </a:solidFill>
                <a:ea typeface="黑体" panose="02010609060101010101" pitchFamily="49" charset="-122"/>
              </a:rPr>
              <a:t>发言人</a:t>
            </a:r>
          </a:p>
        </p:txBody>
      </p:sp>
      <p:sp>
        <p:nvSpPr>
          <p:cNvPr id="43028" name="Text Box 19"/>
          <p:cNvSpPr txBox="1">
            <a:spLocks noChangeArrowheads="1"/>
          </p:cNvSpPr>
          <p:nvPr/>
        </p:nvSpPr>
        <p:spPr bwMode="auto">
          <a:xfrm>
            <a:off x="3670701" y="3149455"/>
            <a:ext cx="122796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lnSpc>
                <a:spcPct val="90000"/>
              </a:lnSpc>
            </a:pPr>
            <a:r>
              <a:rPr lang="zh-CN" altLang="zh-CN" sz="1500" u="none">
                <a:solidFill>
                  <a:schemeClr val="tx1"/>
                </a:solidFill>
                <a:ea typeface="黑体" panose="02010609060101010101" pitchFamily="49" charset="-122"/>
              </a:rPr>
              <a:t>BGP 发言人</a:t>
            </a:r>
          </a:p>
        </p:txBody>
      </p:sp>
      <p:sp>
        <p:nvSpPr>
          <p:cNvPr id="43029" name="Text Box 20"/>
          <p:cNvSpPr txBox="1">
            <a:spLocks noChangeArrowheads="1"/>
          </p:cNvSpPr>
          <p:nvPr/>
        </p:nvSpPr>
        <p:spPr bwMode="auto">
          <a:xfrm>
            <a:off x="4783088" y="3743760"/>
            <a:ext cx="122796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lnSpc>
                <a:spcPct val="90000"/>
              </a:lnSpc>
            </a:pPr>
            <a:r>
              <a:rPr lang="zh-CN" altLang="zh-CN" sz="1500" u="none">
                <a:solidFill>
                  <a:schemeClr val="tx1"/>
                </a:solidFill>
                <a:ea typeface="黑体" panose="02010609060101010101" pitchFamily="49" charset="-122"/>
              </a:rPr>
              <a:t>BGP 发言人</a:t>
            </a:r>
          </a:p>
        </p:txBody>
      </p:sp>
      <p:sp>
        <p:nvSpPr>
          <p:cNvPr id="43030" name="Text Box 21"/>
          <p:cNvSpPr txBox="1">
            <a:spLocks noChangeArrowheads="1"/>
          </p:cNvSpPr>
          <p:nvPr/>
        </p:nvSpPr>
        <p:spPr bwMode="auto">
          <a:xfrm>
            <a:off x="3468232" y="2128774"/>
            <a:ext cx="76174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lnSpc>
                <a:spcPct val="90000"/>
              </a:lnSpc>
            </a:pPr>
            <a:r>
              <a:rPr lang="zh-CN" altLang="zh-CN" sz="1500" u="none">
                <a:solidFill>
                  <a:schemeClr val="tx1"/>
                </a:solidFill>
                <a:ea typeface="黑体" panose="02010609060101010101" pitchFamily="49" charset="-122"/>
              </a:rPr>
              <a:t>BGP</a:t>
            </a:r>
          </a:p>
          <a:p>
            <a:pPr eaLnBrk="1" hangingPunct="1">
              <a:lnSpc>
                <a:spcPct val="90000"/>
              </a:lnSpc>
            </a:pPr>
            <a:r>
              <a:rPr lang="zh-CN" altLang="zh-CN" sz="1500" u="none">
                <a:solidFill>
                  <a:schemeClr val="tx1"/>
                </a:solidFill>
                <a:ea typeface="黑体" panose="02010609060101010101" pitchFamily="49" charset="-122"/>
              </a:rPr>
              <a:t>发言人</a:t>
            </a:r>
          </a:p>
        </p:txBody>
      </p:sp>
      <p:sp>
        <p:nvSpPr>
          <p:cNvPr id="43031" name="Line 22"/>
          <p:cNvSpPr>
            <a:spLocks noChangeShapeType="1"/>
          </p:cNvSpPr>
          <p:nvPr/>
        </p:nvSpPr>
        <p:spPr bwMode="auto">
          <a:xfrm>
            <a:off x="4291207" y="2752854"/>
            <a:ext cx="702686" cy="269164"/>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032" name="Line 23"/>
          <p:cNvSpPr>
            <a:spLocks noChangeShapeType="1"/>
          </p:cNvSpPr>
          <p:nvPr/>
        </p:nvSpPr>
        <p:spPr bwMode="auto">
          <a:xfrm>
            <a:off x="3437266" y="3454349"/>
            <a:ext cx="300130" cy="502599"/>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033" name="Oval 24"/>
          <p:cNvSpPr>
            <a:spLocks noChangeArrowheads="1"/>
          </p:cNvSpPr>
          <p:nvPr/>
        </p:nvSpPr>
        <p:spPr bwMode="auto">
          <a:xfrm>
            <a:off x="2223645" y="3399563"/>
            <a:ext cx="2580881" cy="1532807"/>
          </a:xfrm>
          <a:prstGeom prst="ellipse">
            <a:avLst/>
          </a:prstGeom>
          <a:solidFill>
            <a:srgbClr val="FF9900"/>
          </a:solidFill>
          <a:ln w="9525" cmpd="sng">
            <a:solidFill>
              <a:schemeClr val="tx1"/>
            </a:solidFill>
            <a:round/>
            <a:headEnd/>
            <a:tailEnd/>
          </a:ln>
          <a:effectLst>
            <a:outerShdw dist="35921" dir="2700000" algn="ctr" rotWithShape="0">
              <a:schemeClr val="bg2"/>
            </a:outerShdw>
          </a:effec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34" name="Line 25"/>
          <p:cNvSpPr>
            <a:spLocks noChangeShapeType="1"/>
          </p:cNvSpPr>
          <p:nvPr/>
        </p:nvSpPr>
        <p:spPr bwMode="auto">
          <a:xfrm>
            <a:off x="4112558" y="3786635"/>
            <a:ext cx="628844" cy="285838"/>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035" name="Line 26"/>
          <p:cNvSpPr>
            <a:spLocks noChangeShapeType="1"/>
          </p:cNvSpPr>
          <p:nvPr/>
        </p:nvSpPr>
        <p:spPr bwMode="auto">
          <a:xfrm flipH="1">
            <a:off x="4112559" y="4072473"/>
            <a:ext cx="755089" cy="572868"/>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036" name="Line 27"/>
          <p:cNvSpPr>
            <a:spLocks noChangeShapeType="1"/>
          </p:cNvSpPr>
          <p:nvPr/>
        </p:nvSpPr>
        <p:spPr bwMode="auto">
          <a:xfrm>
            <a:off x="3482524" y="4001014"/>
            <a:ext cx="503789" cy="500217"/>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037" name="Line 28"/>
          <p:cNvSpPr>
            <a:spLocks noChangeShapeType="1"/>
          </p:cNvSpPr>
          <p:nvPr/>
        </p:nvSpPr>
        <p:spPr bwMode="auto">
          <a:xfrm flipV="1">
            <a:off x="3546838" y="3856904"/>
            <a:ext cx="501407" cy="144110"/>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038" name="Line 29"/>
          <p:cNvSpPr>
            <a:spLocks noChangeShapeType="1"/>
          </p:cNvSpPr>
          <p:nvPr/>
        </p:nvSpPr>
        <p:spPr bwMode="auto">
          <a:xfrm flipH="1">
            <a:off x="2665503" y="4001014"/>
            <a:ext cx="817021" cy="111953"/>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039" name="Line 30"/>
          <p:cNvSpPr>
            <a:spLocks noChangeShapeType="1"/>
          </p:cNvSpPr>
          <p:nvPr/>
        </p:nvSpPr>
        <p:spPr bwMode="auto">
          <a:xfrm>
            <a:off x="2665504" y="4145125"/>
            <a:ext cx="501407" cy="572867"/>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040" name="Line 31"/>
          <p:cNvSpPr>
            <a:spLocks noChangeShapeType="1"/>
          </p:cNvSpPr>
          <p:nvPr/>
        </p:nvSpPr>
        <p:spPr bwMode="auto">
          <a:xfrm flipV="1">
            <a:off x="3231224" y="4645342"/>
            <a:ext cx="755089" cy="72650"/>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041" name="Line 32"/>
          <p:cNvSpPr>
            <a:spLocks noChangeShapeType="1"/>
          </p:cNvSpPr>
          <p:nvPr/>
        </p:nvSpPr>
        <p:spPr bwMode="auto">
          <a:xfrm>
            <a:off x="5497683" y="2234773"/>
            <a:ext cx="287029" cy="907536"/>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042" name="Line 33"/>
          <p:cNvSpPr>
            <a:spLocks noChangeShapeType="1"/>
          </p:cNvSpPr>
          <p:nvPr/>
        </p:nvSpPr>
        <p:spPr bwMode="auto">
          <a:xfrm>
            <a:off x="5055825" y="3022018"/>
            <a:ext cx="693158" cy="144110"/>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043" name="Line 34"/>
          <p:cNvSpPr>
            <a:spLocks noChangeShapeType="1"/>
          </p:cNvSpPr>
          <p:nvPr/>
        </p:nvSpPr>
        <p:spPr bwMode="auto">
          <a:xfrm>
            <a:off x="5559615" y="2066842"/>
            <a:ext cx="566912" cy="72651"/>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044" name="Line 35"/>
          <p:cNvSpPr>
            <a:spLocks noChangeShapeType="1"/>
          </p:cNvSpPr>
          <p:nvPr/>
        </p:nvSpPr>
        <p:spPr bwMode="auto">
          <a:xfrm>
            <a:off x="2286767" y="2282412"/>
            <a:ext cx="295366" cy="334669"/>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045" name="Line 36"/>
          <p:cNvSpPr>
            <a:spLocks noChangeShapeType="1"/>
          </p:cNvSpPr>
          <p:nvPr/>
        </p:nvSpPr>
        <p:spPr bwMode="auto">
          <a:xfrm flipV="1">
            <a:off x="1846101" y="2729034"/>
            <a:ext cx="736033" cy="269164"/>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046" name="Line 37"/>
          <p:cNvSpPr>
            <a:spLocks noChangeShapeType="1"/>
          </p:cNvSpPr>
          <p:nvPr/>
        </p:nvSpPr>
        <p:spPr bwMode="auto">
          <a:xfrm flipH="1">
            <a:off x="1594801" y="2998198"/>
            <a:ext cx="251300" cy="358489"/>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047" name="Line 38"/>
          <p:cNvSpPr>
            <a:spLocks noChangeShapeType="1"/>
          </p:cNvSpPr>
          <p:nvPr/>
        </p:nvSpPr>
        <p:spPr bwMode="auto">
          <a:xfrm flipV="1">
            <a:off x="964766" y="2998198"/>
            <a:ext cx="819403" cy="0"/>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048" name="Line 39"/>
          <p:cNvSpPr>
            <a:spLocks noChangeShapeType="1"/>
          </p:cNvSpPr>
          <p:nvPr/>
        </p:nvSpPr>
        <p:spPr bwMode="auto">
          <a:xfrm>
            <a:off x="838521" y="2496791"/>
            <a:ext cx="100043" cy="446622"/>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049" name="Line 40"/>
          <p:cNvSpPr>
            <a:spLocks noChangeShapeType="1"/>
          </p:cNvSpPr>
          <p:nvPr/>
        </p:nvSpPr>
        <p:spPr bwMode="auto">
          <a:xfrm flipV="1">
            <a:off x="838521" y="2066842"/>
            <a:ext cx="693158" cy="358489"/>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050" name="Line 41"/>
          <p:cNvSpPr>
            <a:spLocks noChangeShapeType="1"/>
          </p:cNvSpPr>
          <p:nvPr/>
        </p:nvSpPr>
        <p:spPr bwMode="auto">
          <a:xfrm>
            <a:off x="1531678" y="2066842"/>
            <a:ext cx="630035" cy="215570"/>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051" name="Line 42"/>
          <p:cNvSpPr>
            <a:spLocks noChangeShapeType="1"/>
          </p:cNvSpPr>
          <p:nvPr/>
        </p:nvSpPr>
        <p:spPr bwMode="auto">
          <a:xfrm flipV="1">
            <a:off x="4867648" y="2090662"/>
            <a:ext cx="565722" cy="144110"/>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052" name="Line 43"/>
          <p:cNvSpPr>
            <a:spLocks noChangeShapeType="1"/>
          </p:cNvSpPr>
          <p:nvPr/>
        </p:nvSpPr>
        <p:spPr bwMode="auto">
          <a:xfrm>
            <a:off x="4867648" y="2306232"/>
            <a:ext cx="252490" cy="645518"/>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pic>
        <p:nvPicPr>
          <p:cNvPr id="43053" name="Picture 44"/>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05433" y="3213769"/>
            <a:ext cx="344196" cy="25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4" name="Picture 45"/>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39908" y="2617081"/>
            <a:ext cx="343006" cy="257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5" name="Picture 46"/>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482090" y="2617081"/>
            <a:ext cx="343006" cy="257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6" name="Picture 47"/>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43048" y="4645342"/>
            <a:ext cx="259636" cy="164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7" name="Picture 48"/>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38521" y="2927930"/>
            <a:ext cx="259636" cy="16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58" name="Group 50"/>
          <p:cNvGrpSpPr>
            <a:grpSpLocks/>
          </p:cNvGrpSpPr>
          <p:nvPr/>
        </p:nvGrpSpPr>
        <p:grpSpPr bwMode="auto">
          <a:xfrm>
            <a:off x="1972345" y="2066842"/>
            <a:ext cx="452577" cy="391837"/>
            <a:chOff x="0" y="0"/>
            <a:chExt cx="941" cy="598"/>
          </a:xfrm>
        </p:grpSpPr>
        <p:sp>
          <p:nvSpPr>
            <p:cNvPr id="43059" name="Oval 50"/>
            <p:cNvSpPr>
              <a:spLocks noChangeArrowheads="1"/>
            </p:cNvSpPr>
            <p:nvPr/>
          </p:nvSpPr>
          <p:spPr bwMode="auto">
            <a:xfrm>
              <a:off x="219" y="0"/>
              <a:ext cx="407" cy="162"/>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60" name="Oval 51"/>
            <p:cNvSpPr>
              <a:spLocks noChangeArrowheads="1"/>
            </p:cNvSpPr>
            <p:nvPr/>
          </p:nvSpPr>
          <p:spPr bwMode="auto">
            <a:xfrm rot="900000">
              <a:off x="563" y="56"/>
              <a:ext cx="275" cy="131"/>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61" name="Oval 52"/>
            <p:cNvSpPr>
              <a:spLocks noChangeArrowheads="1"/>
            </p:cNvSpPr>
            <p:nvPr/>
          </p:nvSpPr>
          <p:spPr bwMode="auto">
            <a:xfrm rot="1500000">
              <a:off x="701" y="189"/>
              <a:ext cx="240" cy="153"/>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62" name="Oval 53"/>
            <p:cNvSpPr>
              <a:spLocks noChangeArrowheads="1"/>
            </p:cNvSpPr>
            <p:nvPr/>
          </p:nvSpPr>
          <p:spPr bwMode="auto">
            <a:xfrm rot="20040000">
              <a:off x="624" y="341"/>
              <a:ext cx="291" cy="189"/>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63" name="Oval 54"/>
            <p:cNvSpPr>
              <a:spLocks noChangeArrowheads="1"/>
            </p:cNvSpPr>
            <p:nvPr/>
          </p:nvSpPr>
          <p:spPr bwMode="auto">
            <a:xfrm>
              <a:off x="267" y="359"/>
              <a:ext cx="471" cy="239"/>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64" name="Oval 55"/>
            <p:cNvSpPr>
              <a:spLocks noChangeArrowheads="1"/>
            </p:cNvSpPr>
            <p:nvPr/>
          </p:nvSpPr>
          <p:spPr bwMode="auto">
            <a:xfrm rot="1080000">
              <a:off x="74" y="359"/>
              <a:ext cx="265"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65" name="Oval 56"/>
            <p:cNvSpPr>
              <a:spLocks noChangeArrowheads="1"/>
            </p:cNvSpPr>
            <p:nvPr/>
          </p:nvSpPr>
          <p:spPr bwMode="auto">
            <a:xfrm>
              <a:off x="0" y="236"/>
              <a:ext cx="217"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66" name="Oval 57"/>
            <p:cNvSpPr>
              <a:spLocks noChangeArrowheads="1"/>
            </p:cNvSpPr>
            <p:nvPr/>
          </p:nvSpPr>
          <p:spPr bwMode="auto">
            <a:xfrm rot="19740000">
              <a:off x="35" y="114"/>
              <a:ext cx="295"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67" name="Freeform 58"/>
            <p:cNvSpPr>
              <a:spLocks noChangeArrowheads="1"/>
            </p:cNvSpPr>
            <p:nvPr/>
          </p:nvSpPr>
          <p:spPr bwMode="auto">
            <a:xfrm>
              <a:off x="102" y="104"/>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68" name="Freeform 59"/>
            <p:cNvSpPr>
              <a:spLocks noChangeArrowheads="1"/>
            </p:cNvSpPr>
            <p:nvPr/>
          </p:nvSpPr>
          <p:spPr bwMode="auto">
            <a:xfrm>
              <a:off x="244" y="74"/>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69" name="Freeform 60"/>
            <p:cNvSpPr>
              <a:spLocks noChangeArrowheads="1"/>
            </p:cNvSpPr>
            <p:nvPr/>
          </p:nvSpPr>
          <p:spPr bwMode="auto">
            <a:xfrm>
              <a:off x="520" y="43"/>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grpSp>
      <p:grpSp>
        <p:nvGrpSpPr>
          <p:cNvPr id="43070" name="Group 62"/>
          <p:cNvGrpSpPr>
            <a:grpSpLocks/>
          </p:cNvGrpSpPr>
          <p:nvPr/>
        </p:nvGrpSpPr>
        <p:grpSpPr bwMode="auto">
          <a:xfrm>
            <a:off x="587221" y="2282412"/>
            <a:ext cx="452577" cy="390646"/>
            <a:chOff x="0" y="0"/>
            <a:chExt cx="941" cy="598"/>
          </a:xfrm>
        </p:grpSpPr>
        <p:sp>
          <p:nvSpPr>
            <p:cNvPr id="43071" name="Oval 62"/>
            <p:cNvSpPr>
              <a:spLocks noChangeArrowheads="1"/>
            </p:cNvSpPr>
            <p:nvPr/>
          </p:nvSpPr>
          <p:spPr bwMode="auto">
            <a:xfrm>
              <a:off x="219" y="0"/>
              <a:ext cx="407" cy="162"/>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72" name="Oval 63"/>
            <p:cNvSpPr>
              <a:spLocks noChangeArrowheads="1"/>
            </p:cNvSpPr>
            <p:nvPr/>
          </p:nvSpPr>
          <p:spPr bwMode="auto">
            <a:xfrm rot="900000">
              <a:off x="563" y="56"/>
              <a:ext cx="275" cy="131"/>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73" name="Oval 64"/>
            <p:cNvSpPr>
              <a:spLocks noChangeArrowheads="1"/>
            </p:cNvSpPr>
            <p:nvPr/>
          </p:nvSpPr>
          <p:spPr bwMode="auto">
            <a:xfrm rot="1500000">
              <a:off x="701" y="189"/>
              <a:ext cx="240" cy="153"/>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74" name="Oval 65"/>
            <p:cNvSpPr>
              <a:spLocks noChangeArrowheads="1"/>
            </p:cNvSpPr>
            <p:nvPr/>
          </p:nvSpPr>
          <p:spPr bwMode="auto">
            <a:xfrm rot="20040000">
              <a:off x="624" y="341"/>
              <a:ext cx="291" cy="189"/>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75" name="Oval 66"/>
            <p:cNvSpPr>
              <a:spLocks noChangeArrowheads="1"/>
            </p:cNvSpPr>
            <p:nvPr/>
          </p:nvSpPr>
          <p:spPr bwMode="auto">
            <a:xfrm>
              <a:off x="267" y="359"/>
              <a:ext cx="471" cy="239"/>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76" name="Oval 67"/>
            <p:cNvSpPr>
              <a:spLocks noChangeArrowheads="1"/>
            </p:cNvSpPr>
            <p:nvPr/>
          </p:nvSpPr>
          <p:spPr bwMode="auto">
            <a:xfrm rot="1080000">
              <a:off x="74" y="359"/>
              <a:ext cx="265"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77" name="Oval 68"/>
            <p:cNvSpPr>
              <a:spLocks noChangeArrowheads="1"/>
            </p:cNvSpPr>
            <p:nvPr/>
          </p:nvSpPr>
          <p:spPr bwMode="auto">
            <a:xfrm>
              <a:off x="0" y="236"/>
              <a:ext cx="217"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78" name="Oval 69"/>
            <p:cNvSpPr>
              <a:spLocks noChangeArrowheads="1"/>
            </p:cNvSpPr>
            <p:nvPr/>
          </p:nvSpPr>
          <p:spPr bwMode="auto">
            <a:xfrm rot="19740000">
              <a:off x="35" y="114"/>
              <a:ext cx="295"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79" name="Freeform 70"/>
            <p:cNvSpPr>
              <a:spLocks noChangeArrowheads="1"/>
            </p:cNvSpPr>
            <p:nvPr/>
          </p:nvSpPr>
          <p:spPr bwMode="auto">
            <a:xfrm>
              <a:off x="102" y="104"/>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80" name="Freeform 71"/>
            <p:cNvSpPr>
              <a:spLocks noChangeArrowheads="1"/>
            </p:cNvSpPr>
            <p:nvPr/>
          </p:nvSpPr>
          <p:spPr bwMode="auto">
            <a:xfrm>
              <a:off x="244" y="74"/>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81" name="Freeform 72"/>
            <p:cNvSpPr>
              <a:spLocks noChangeArrowheads="1"/>
            </p:cNvSpPr>
            <p:nvPr/>
          </p:nvSpPr>
          <p:spPr bwMode="auto">
            <a:xfrm>
              <a:off x="520" y="43"/>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grpSp>
      <p:grpSp>
        <p:nvGrpSpPr>
          <p:cNvPr id="43082" name="Group 74"/>
          <p:cNvGrpSpPr>
            <a:grpSpLocks/>
          </p:cNvGrpSpPr>
          <p:nvPr/>
        </p:nvGrpSpPr>
        <p:grpSpPr bwMode="auto">
          <a:xfrm>
            <a:off x="3796946" y="4429771"/>
            <a:ext cx="453768" cy="391837"/>
            <a:chOff x="0" y="0"/>
            <a:chExt cx="941" cy="598"/>
          </a:xfrm>
        </p:grpSpPr>
        <p:sp>
          <p:nvSpPr>
            <p:cNvPr id="43083" name="Oval 74"/>
            <p:cNvSpPr>
              <a:spLocks noChangeArrowheads="1"/>
            </p:cNvSpPr>
            <p:nvPr/>
          </p:nvSpPr>
          <p:spPr bwMode="auto">
            <a:xfrm>
              <a:off x="219" y="0"/>
              <a:ext cx="407" cy="162"/>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84" name="Oval 75"/>
            <p:cNvSpPr>
              <a:spLocks noChangeArrowheads="1"/>
            </p:cNvSpPr>
            <p:nvPr/>
          </p:nvSpPr>
          <p:spPr bwMode="auto">
            <a:xfrm rot="900000">
              <a:off x="563" y="56"/>
              <a:ext cx="275" cy="131"/>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85" name="Oval 76"/>
            <p:cNvSpPr>
              <a:spLocks noChangeArrowheads="1"/>
            </p:cNvSpPr>
            <p:nvPr/>
          </p:nvSpPr>
          <p:spPr bwMode="auto">
            <a:xfrm rot="1500000">
              <a:off x="701" y="189"/>
              <a:ext cx="240" cy="153"/>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86" name="Oval 77"/>
            <p:cNvSpPr>
              <a:spLocks noChangeArrowheads="1"/>
            </p:cNvSpPr>
            <p:nvPr/>
          </p:nvSpPr>
          <p:spPr bwMode="auto">
            <a:xfrm rot="20040000">
              <a:off x="624" y="341"/>
              <a:ext cx="291" cy="189"/>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87" name="Oval 78"/>
            <p:cNvSpPr>
              <a:spLocks noChangeArrowheads="1"/>
            </p:cNvSpPr>
            <p:nvPr/>
          </p:nvSpPr>
          <p:spPr bwMode="auto">
            <a:xfrm>
              <a:off x="267" y="359"/>
              <a:ext cx="471" cy="239"/>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88" name="Oval 79"/>
            <p:cNvSpPr>
              <a:spLocks noChangeArrowheads="1"/>
            </p:cNvSpPr>
            <p:nvPr/>
          </p:nvSpPr>
          <p:spPr bwMode="auto">
            <a:xfrm rot="1080000">
              <a:off x="74" y="359"/>
              <a:ext cx="265"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89" name="Oval 80"/>
            <p:cNvSpPr>
              <a:spLocks noChangeArrowheads="1"/>
            </p:cNvSpPr>
            <p:nvPr/>
          </p:nvSpPr>
          <p:spPr bwMode="auto">
            <a:xfrm>
              <a:off x="0" y="236"/>
              <a:ext cx="217"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90" name="Oval 81"/>
            <p:cNvSpPr>
              <a:spLocks noChangeArrowheads="1"/>
            </p:cNvSpPr>
            <p:nvPr/>
          </p:nvSpPr>
          <p:spPr bwMode="auto">
            <a:xfrm rot="19740000">
              <a:off x="35" y="114"/>
              <a:ext cx="295"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91" name="Freeform 82"/>
            <p:cNvSpPr>
              <a:spLocks noChangeArrowheads="1"/>
            </p:cNvSpPr>
            <p:nvPr/>
          </p:nvSpPr>
          <p:spPr bwMode="auto">
            <a:xfrm>
              <a:off x="102" y="104"/>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92" name="Freeform 83"/>
            <p:cNvSpPr>
              <a:spLocks noChangeArrowheads="1"/>
            </p:cNvSpPr>
            <p:nvPr/>
          </p:nvSpPr>
          <p:spPr bwMode="auto">
            <a:xfrm>
              <a:off x="244" y="74"/>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93" name="Freeform 84"/>
            <p:cNvSpPr>
              <a:spLocks noChangeArrowheads="1"/>
            </p:cNvSpPr>
            <p:nvPr/>
          </p:nvSpPr>
          <p:spPr bwMode="auto">
            <a:xfrm>
              <a:off x="520" y="43"/>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grpSp>
      <p:grpSp>
        <p:nvGrpSpPr>
          <p:cNvPr id="43094" name="Group 86"/>
          <p:cNvGrpSpPr>
            <a:grpSpLocks/>
          </p:cNvGrpSpPr>
          <p:nvPr/>
        </p:nvGrpSpPr>
        <p:grpSpPr bwMode="auto">
          <a:xfrm>
            <a:off x="5245193" y="1925115"/>
            <a:ext cx="452577" cy="391836"/>
            <a:chOff x="0" y="0"/>
            <a:chExt cx="941" cy="598"/>
          </a:xfrm>
        </p:grpSpPr>
        <p:sp>
          <p:nvSpPr>
            <p:cNvPr id="43095" name="Oval 86"/>
            <p:cNvSpPr>
              <a:spLocks noChangeArrowheads="1"/>
            </p:cNvSpPr>
            <p:nvPr/>
          </p:nvSpPr>
          <p:spPr bwMode="auto">
            <a:xfrm>
              <a:off x="219" y="0"/>
              <a:ext cx="407" cy="162"/>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96" name="Oval 87"/>
            <p:cNvSpPr>
              <a:spLocks noChangeArrowheads="1"/>
            </p:cNvSpPr>
            <p:nvPr/>
          </p:nvSpPr>
          <p:spPr bwMode="auto">
            <a:xfrm rot="900000">
              <a:off x="563" y="56"/>
              <a:ext cx="275" cy="131"/>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97" name="Oval 88"/>
            <p:cNvSpPr>
              <a:spLocks noChangeArrowheads="1"/>
            </p:cNvSpPr>
            <p:nvPr/>
          </p:nvSpPr>
          <p:spPr bwMode="auto">
            <a:xfrm rot="1500000">
              <a:off x="701" y="189"/>
              <a:ext cx="240" cy="153"/>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98" name="Oval 89"/>
            <p:cNvSpPr>
              <a:spLocks noChangeArrowheads="1"/>
            </p:cNvSpPr>
            <p:nvPr/>
          </p:nvSpPr>
          <p:spPr bwMode="auto">
            <a:xfrm rot="20040000">
              <a:off x="624" y="341"/>
              <a:ext cx="291" cy="189"/>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099" name="Oval 90"/>
            <p:cNvSpPr>
              <a:spLocks noChangeArrowheads="1"/>
            </p:cNvSpPr>
            <p:nvPr/>
          </p:nvSpPr>
          <p:spPr bwMode="auto">
            <a:xfrm>
              <a:off x="267" y="359"/>
              <a:ext cx="471" cy="239"/>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00" name="Oval 91"/>
            <p:cNvSpPr>
              <a:spLocks noChangeArrowheads="1"/>
            </p:cNvSpPr>
            <p:nvPr/>
          </p:nvSpPr>
          <p:spPr bwMode="auto">
            <a:xfrm rot="1080000">
              <a:off x="74" y="359"/>
              <a:ext cx="265"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01" name="Oval 92"/>
            <p:cNvSpPr>
              <a:spLocks noChangeArrowheads="1"/>
            </p:cNvSpPr>
            <p:nvPr/>
          </p:nvSpPr>
          <p:spPr bwMode="auto">
            <a:xfrm>
              <a:off x="0" y="236"/>
              <a:ext cx="217"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02" name="Oval 93"/>
            <p:cNvSpPr>
              <a:spLocks noChangeArrowheads="1"/>
            </p:cNvSpPr>
            <p:nvPr/>
          </p:nvSpPr>
          <p:spPr bwMode="auto">
            <a:xfrm rot="19740000">
              <a:off x="35" y="114"/>
              <a:ext cx="295"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03" name="Freeform 94"/>
            <p:cNvSpPr>
              <a:spLocks noChangeArrowheads="1"/>
            </p:cNvSpPr>
            <p:nvPr/>
          </p:nvSpPr>
          <p:spPr bwMode="auto">
            <a:xfrm>
              <a:off x="102" y="104"/>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04" name="Freeform 95"/>
            <p:cNvSpPr>
              <a:spLocks noChangeArrowheads="1"/>
            </p:cNvSpPr>
            <p:nvPr/>
          </p:nvSpPr>
          <p:spPr bwMode="auto">
            <a:xfrm>
              <a:off x="244" y="74"/>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05" name="Freeform 96"/>
            <p:cNvSpPr>
              <a:spLocks noChangeArrowheads="1"/>
            </p:cNvSpPr>
            <p:nvPr/>
          </p:nvSpPr>
          <p:spPr bwMode="auto">
            <a:xfrm>
              <a:off x="520" y="43"/>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grpSp>
      <p:grpSp>
        <p:nvGrpSpPr>
          <p:cNvPr id="43106" name="Group 98"/>
          <p:cNvGrpSpPr>
            <a:grpSpLocks/>
          </p:cNvGrpSpPr>
          <p:nvPr/>
        </p:nvGrpSpPr>
        <p:grpSpPr bwMode="auto">
          <a:xfrm>
            <a:off x="4867648" y="2783820"/>
            <a:ext cx="452577" cy="391837"/>
            <a:chOff x="0" y="0"/>
            <a:chExt cx="941" cy="598"/>
          </a:xfrm>
        </p:grpSpPr>
        <p:sp>
          <p:nvSpPr>
            <p:cNvPr id="43107" name="Oval 98"/>
            <p:cNvSpPr>
              <a:spLocks noChangeArrowheads="1"/>
            </p:cNvSpPr>
            <p:nvPr/>
          </p:nvSpPr>
          <p:spPr bwMode="auto">
            <a:xfrm>
              <a:off x="219" y="0"/>
              <a:ext cx="407" cy="162"/>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08" name="Oval 99"/>
            <p:cNvSpPr>
              <a:spLocks noChangeArrowheads="1"/>
            </p:cNvSpPr>
            <p:nvPr/>
          </p:nvSpPr>
          <p:spPr bwMode="auto">
            <a:xfrm rot="900000">
              <a:off x="563" y="56"/>
              <a:ext cx="275" cy="131"/>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09" name="Oval 100"/>
            <p:cNvSpPr>
              <a:spLocks noChangeArrowheads="1"/>
            </p:cNvSpPr>
            <p:nvPr/>
          </p:nvSpPr>
          <p:spPr bwMode="auto">
            <a:xfrm rot="1500000">
              <a:off x="701" y="189"/>
              <a:ext cx="240" cy="153"/>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10" name="Oval 101"/>
            <p:cNvSpPr>
              <a:spLocks noChangeArrowheads="1"/>
            </p:cNvSpPr>
            <p:nvPr/>
          </p:nvSpPr>
          <p:spPr bwMode="auto">
            <a:xfrm rot="20040000">
              <a:off x="624" y="341"/>
              <a:ext cx="291" cy="189"/>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11" name="Oval 102"/>
            <p:cNvSpPr>
              <a:spLocks noChangeArrowheads="1"/>
            </p:cNvSpPr>
            <p:nvPr/>
          </p:nvSpPr>
          <p:spPr bwMode="auto">
            <a:xfrm>
              <a:off x="267" y="359"/>
              <a:ext cx="471" cy="239"/>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12" name="Oval 103"/>
            <p:cNvSpPr>
              <a:spLocks noChangeArrowheads="1"/>
            </p:cNvSpPr>
            <p:nvPr/>
          </p:nvSpPr>
          <p:spPr bwMode="auto">
            <a:xfrm rot="1080000">
              <a:off x="74" y="359"/>
              <a:ext cx="265"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13" name="Oval 104"/>
            <p:cNvSpPr>
              <a:spLocks noChangeArrowheads="1"/>
            </p:cNvSpPr>
            <p:nvPr/>
          </p:nvSpPr>
          <p:spPr bwMode="auto">
            <a:xfrm>
              <a:off x="0" y="236"/>
              <a:ext cx="217"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14" name="Oval 105"/>
            <p:cNvSpPr>
              <a:spLocks noChangeArrowheads="1"/>
            </p:cNvSpPr>
            <p:nvPr/>
          </p:nvSpPr>
          <p:spPr bwMode="auto">
            <a:xfrm rot="19740000">
              <a:off x="35" y="114"/>
              <a:ext cx="295"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15" name="Freeform 106"/>
            <p:cNvSpPr>
              <a:spLocks noChangeArrowheads="1"/>
            </p:cNvSpPr>
            <p:nvPr/>
          </p:nvSpPr>
          <p:spPr bwMode="auto">
            <a:xfrm>
              <a:off x="102" y="104"/>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16" name="Freeform 107"/>
            <p:cNvSpPr>
              <a:spLocks noChangeArrowheads="1"/>
            </p:cNvSpPr>
            <p:nvPr/>
          </p:nvSpPr>
          <p:spPr bwMode="auto">
            <a:xfrm>
              <a:off x="244" y="74"/>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17" name="Freeform 108"/>
            <p:cNvSpPr>
              <a:spLocks noChangeArrowheads="1"/>
            </p:cNvSpPr>
            <p:nvPr/>
          </p:nvSpPr>
          <p:spPr bwMode="auto">
            <a:xfrm>
              <a:off x="520" y="43"/>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grpSp>
      <p:sp>
        <p:nvSpPr>
          <p:cNvPr id="43118" name="Text Box 109"/>
          <p:cNvSpPr txBox="1">
            <a:spLocks noChangeArrowheads="1"/>
          </p:cNvSpPr>
          <p:nvPr/>
        </p:nvSpPr>
        <p:spPr bwMode="auto">
          <a:xfrm>
            <a:off x="1154133" y="2268120"/>
            <a:ext cx="5229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rgbClr val="333399"/>
                </a:solidFill>
                <a:ea typeface="黑体" panose="02010609060101010101" pitchFamily="49" charset="-122"/>
              </a:rPr>
              <a:t>AS</a:t>
            </a:r>
            <a:r>
              <a:rPr lang="zh-CN" altLang="zh-CN" sz="1500" u="none" baseline="-25000">
                <a:solidFill>
                  <a:srgbClr val="333399"/>
                </a:solidFill>
                <a:ea typeface="黑体" panose="02010609060101010101" pitchFamily="49" charset="-122"/>
              </a:rPr>
              <a:t>1</a:t>
            </a:r>
          </a:p>
        </p:txBody>
      </p:sp>
      <p:sp>
        <p:nvSpPr>
          <p:cNvPr id="43119" name="Text Box 110"/>
          <p:cNvSpPr txBox="1">
            <a:spLocks noChangeArrowheads="1"/>
          </p:cNvSpPr>
          <p:nvPr/>
        </p:nvSpPr>
        <p:spPr bwMode="auto">
          <a:xfrm>
            <a:off x="2971588" y="3628234"/>
            <a:ext cx="5229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rgbClr val="333399"/>
                </a:solidFill>
                <a:ea typeface="黑体" panose="02010609060101010101" pitchFamily="49" charset="-122"/>
              </a:rPr>
              <a:t>AS</a:t>
            </a:r>
            <a:r>
              <a:rPr lang="zh-CN" altLang="zh-CN" sz="1500" u="none" baseline="-25000">
                <a:solidFill>
                  <a:srgbClr val="333399"/>
                </a:solidFill>
                <a:ea typeface="黑体" panose="02010609060101010101" pitchFamily="49" charset="-122"/>
              </a:rPr>
              <a:t>3</a:t>
            </a:r>
          </a:p>
        </p:txBody>
      </p:sp>
      <p:sp>
        <p:nvSpPr>
          <p:cNvPr id="43120" name="Text Box 111"/>
          <p:cNvSpPr txBox="1">
            <a:spLocks noChangeArrowheads="1"/>
          </p:cNvSpPr>
          <p:nvPr/>
        </p:nvSpPr>
        <p:spPr bwMode="auto">
          <a:xfrm>
            <a:off x="5685860" y="2316951"/>
            <a:ext cx="5229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chemeClr val="tx1"/>
                </a:solidFill>
                <a:ea typeface="黑体" panose="02010609060101010101" pitchFamily="49" charset="-122"/>
              </a:rPr>
              <a:t>AS</a:t>
            </a:r>
            <a:r>
              <a:rPr lang="zh-CN" altLang="zh-CN" sz="1500" u="none" baseline="-25000">
                <a:solidFill>
                  <a:schemeClr val="tx1"/>
                </a:solidFill>
                <a:ea typeface="黑体" panose="02010609060101010101" pitchFamily="49" charset="-122"/>
              </a:rPr>
              <a:t>2</a:t>
            </a:r>
          </a:p>
        </p:txBody>
      </p:sp>
      <p:sp>
        <p:nvSpPr>
          <p:cNvPr id="43121" name="Text Box 112"/>
          <p:cNvSpPr txBox="1">
            <a:spLocks noChangeArrowheads="1"/>
          </p:cNvSpPr>
          <p:nvPr/>
        </p:nvSpPr>
        <p:spPr bwMode="auto">
          <a:xfrm>
            <a:off x="5563187" y="4338065"/>
            <a:ext cx="5229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rgbClr val="333399"/>
                </a:solidFill>
                <a:ea typeface="黑体" panose="02010609060101010101" pitchFamily="49" charset="-122"/>
              </a:rPr>
              <a:t>AS</a:t>
            </a:r>
            <a:r>
              <a:rPr lang="zh-CN" altLang="zh-CN" sz="1500" u="none" baseline="-25000">
                <a:solidFill>
                  <a:srgbClr val="333399"/>
                </a:solidFill>
                <a:ea typeface="黑体" panose="02010609060101010101" pitchFamily="49" charset="-122"/>
              </a:rPr>
              <a:t>5</a:t>
            </a:r>
          </a:p>
        </p:txBody>
      </p:sp>
      <p:sp>
        <p:nvSpPr>
          <p:cNvPr id="43122" name="Text Box 113"/>
          <p:cNvSpPr txBox="1">
            <a:spLocks noChangeArrowheads="1"/>
          </p:cNvSpPr>
          <p:nvPr/>
        </p:nvSpPr>
        <p:spPr bwMode="auto">
          <a:xfrm>
            <a:off x="700365" y="3879533"/>
            <a:ext cx="5229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rgbClr val="333399"/>
                </a:solidFill>
                <a:ea typeface="黑体" panose="02010609060101010101" pitchFamily="49" charset="-122"/>
              </a:rPr>
              <a:t>AS</a:t>
            </a:r>
            <a:r>
              <a:rPr lang="zh-CN" altLang="zh-CN" sz="1500" u="none" baseline="-25000">
                <a:solidFill>
                  <a:srgbClr val="333399"/>
                </a:solidFill>
                <a:ea typeface="黑体" panose="02010609060101010101" pitchFamily="49" charset="-122"/>
              </a:rPr>
              <a:t>4</a:t>
            </a:r>
          </a:p>
        </p:txBody>
      </p:sp>
      <p:pic>
        <p:nvPicPr>
          <p:cNvPr id="43123" name="Picture 114"/>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16349" y="4001014"/>
            <a:ext cx="344196" cy="25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124" name="Line 115"/>
          <p:cNvSpPr>
            <a:spLocks noChangeShapeType="1"/>
          </p:cNvSpPr>
          <p:nvPr/>
        </p:nvSpPr>
        <p:spPr bwMode="auto">
          <a:xfrm>
            <a:off x="3437266" y="3454349"/>
            <a:ext cx="613361" cy="259636"/>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grpSp>
        <p:nvGrpSpPr>
          <p:cNvPr id="43125" name="Group 117"/>
          <p:cNvGrpSpPr>
            <a:grpSpLocks/>
          </p:cNvGrpSpPr>
          <p:nvPr/>
        </p:nvGrpSpPr>
        <p:grpSpPr bwMode="auto">
          <a:xfrm>
            <a:off x="3860068" y="3571066"/>
            <a:ext cx="452577" cy="390646"/>
            <a:chOff x="0" y="0"/>
            <a:chExt cx="941" cy="598"/>
          </a:xfrm>
        </p:grpSpPr>
        <p:sp>
          <p:nvSpPr>
            <p:cNvPr id="43126" name="Oval 117"/>
            <p:cNvSpPr>
              <a:spLocks noChangeArrowheads="1"/>
            </p:cNvSpPr>
            <p:nvPr/>
          </p:nvSpPr>
          <p:spPr bwMode="auto">
            <a:xfrm>
              <a:off x="219" y="0"/>
              <a:ext cx="407" cy="162"/>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27" name="Oval 118"/>
            <p:cNvSpPr>
              <a:spLocks noChangeArrowheads="1"/>
            </p:cNvSpPr>
            <p:nvPr/>
          </p:nvSpPr>
          <p:spPr bwMode="auto">
            <a:xfrm rot="900000">
              <a:off x="563" y="56"/>
              <a:ext cx="275" cy="131"/>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28" name="Oval 119"/>
            <p:cNvSpPr>
              <a:spLocks noChangeArrowheads="1"/>
            </p:cNvSpPr>
            <p:nvPr/>
          </p:nvSpPr>
          <p:spPr bwMode="auto">
            <a:xfrm rot="1500000">
              <a:off x="701" y="189"/>
              <a:ext cx="240" cy="153"/>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29" name="Oval 120"/>
            <p:cNvSpPr>
              <a:spLocks noChangeArrowheads="1"/>
            </p:cNvSpPr>
            <p:nvPr/>
          </p:nvSpPr>
          <p:spPr bwMode="auto">
            <a:xfrm rot="20040000">
              <a:off x="624" y="341"/>
              <a:ext cx="291" cy="189"/>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30" name="Oval 121"/>
            <p:cNvSpPr>
              <a:spLocks noChangeArrowheads="1"/>
            </p:cNvSpPr>
            <p:nvPr/>
          </p:nvSpPr>
          <p:spPr bwMode="auto">
            <a:xfrm>
              <a:off x="267" y="359"/>
              <a:ext cx="471" cy="239"/>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31" name="Oval 122"/>
            <p:cNvSpPr>
              <a:spLocks noChangeArrowheads="1"/>
            </p:cNvSpPr>
            <p:nvPr/>
          </p:nvSpPr>
          <p:spPr bwMode="auto">
            <a:xfrm rot="1080000">
              <a:off x="74" y="359"/>
              <a:ext cx="265"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32" name="Oval 123"/>
            <p:cNvSpPr>
              <a:spLocks noChangeArrowheads="1"/>
            </p:cNvSpPr>
            <p:nvPr/>
          </p:nvSpPr>
          <p:spPr bwMode="auto">
            <a:xfrm>
              <a:off x="0" y="236"/>
              <a:ext cx="217"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33" name="Oval 124"/>
            <p:cNvSpPr>
              <a:spLocks noChangeArrowheads="1"/>
            </p:cNvSpPr>
            <p:nvPr/>
          </p:nvSpPr>
          <p:spPr bwMode="auto">
            <a:xfrm rot="19740000">
              <a:off x="35" y="114"/>
              <a:ext cx="295"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34" name="Freeform 125"/>
            <p:cNvSpPr>
              <a:spLocks noChangeArrowheads="1"/>
            </p:cNvSpPr>
            <p:nvPr/>
          </p:nvSpPr>
          <p:spPr bwMode="auto">
            <a:xfrm>
              <a:off x="102" y="104"/>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35" name="Freeform 126"/>
            <p:cNvSpPr>
              <a:spLocks noChangeArrowheads="1"/>
            </p:cNvSpPr>
            <p:nvPr/>
          </p:nvSpPr>
          <p:spPr bwMode="auto">
            <a:xfrm>
              <a:off x="244" y="74"/>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36" name="Freeform 127"/>
            <p:cNvSpPr>
              <a:spLocks noChangeArrowheads="1"/>
            </p:cNvSpPr>
            <p:nvPr/>
          </p:nvSpPr>
          <p:spPr bwMode="auto">
            <a:xfrm>
              <a:off x="520" y="43"/>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grpSp>
      <p:pic>
        <p:nvPicPr>
          <p:cNvPr id="43137" name="Picture 128"/>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235988" y="3287610"/>
            <a:ext cx="344197" cy="25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138" name="Picture 129"/>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57470" y="3929555"/>
            <a:ext cx="259636" cy="16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139" name="Group 131"/>
          <p:cNvGrpSpPr>
            <a:grpSpLocks/>
          </p:cNvGrpSpPr>
          <p:nvPr/>
        </p:nvGrpSpPr>
        <p:grpSpPr bwMode="auto">
          <a:xfrm>
            <a:off x="2349890" y="3929554"/>
            <a:ext cx="452577" cy="391837"/>
            <a:chOff x="0" y="0"/>
            <a:chExt cx="941" cy="598"/>
          </a:xfrm>
        </p:grpSpPr>
        <p:sp>
          <p:nvSpPr>
            <p:cNvPr id="43140" name="Oval 131"/>
            <p:cNvSpPr>
              <a:spLocks noChangeArrowheads="1"/>
            </p:cNvSpPr>
            <p:nvPr/>
          </p:nvSpPr>
          <p:spPr bwMode="auto">
            <a:xfrm>
              <a:off x="219" y="0"/>
              <a:ext cx="407" cy="162"/>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41" name="Oval 132"/>
            <p:cNvSpPr>
              <a:spLocks noChangeArrowheads="1"/>
            </p:cNvSpPr>
            <p:nvPr/>
          </p:nvSpPr>
          <p:spPr bwMode="auto">
            <a:xfrm rot="900000">
              <a:off x="563" y="56"/>
              <a:ext cx="275" cy="131"/>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42" name="Oval 133"/>
            <p:cNvSpPr>
              <a:spLocks noChangeArrowheads="1"/>
            </p:cNvSpPr>
            <p:nvPr/>
          </p:nvSpPr>
          <p:spPr bwMode="auto">
            <a:xfrm rot="1500000">
              <a:off x="701" y="189"/>
              <a:ext cx="240" cy="153"/>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43" name="Oval 134"/>
            <p:cNvSpPr>
              <a:spLocks noChangeArrowheads="1"/>
            </p:cNvSpPr>
            <p:nvPr/>
          </p:nvSpPr>
          <p:spPr bwMode="auto">
            <a:xfrm rot="20040000">
              <a:off x="624" y="341"/>
              <a:ext cx="291" cy="189"/>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44" name="Oval 135"/>
            <p:cNvSpPr>
              <a:spLocks noChangeArrowheads="1"/>
            </p:cNvSpPr>
            <p:nvPr/>
          </p:nvSpPr>
          <p:spPr bwMode="auto">
            <a:xfrm>
              <a:off x="267" y="359"/>
              <a:ext cx="471" cy="239"/>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45" name="Oval 136"/>
            <p:cNvSpPr>
              <a:spLocks noChangeArrowheads="1"/>
            </p:cNvSpPr>
            <p:nvPr/>
          </p:nvSpPr>
          <p:spPr bwMode="auto">
            <a:xfrm rot="1080000">
              <a:off x="74" y="359"/>
              <a:ext cx="265"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46" name="Oval 137"/>
            <p:cNvSpPr>
              <a:spLocks noChangeArrowheads="1"/>
            </p:cNvSpPr>
            <p:nvPr/>
          </p:nvSpPr>
          <p:spPr bwMode="auto">
            <a:xfrm>
              <a:off x="0" y="236"/>
              <a:ext cx="217"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47" name="Oval 138"/>
            <p:cNvSpPr>
              <a:spLocks noChangeArrowheads="1"/>
            </p:cNvSpPr>
            <p:nvPr/>
          </p:nvSpPr>
          <p:spPr bwMode="auto">
            <a:xfrm rot="19740000">
              <a:off x="35" y="114"/>
              <a:ext cx="295"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48" name="Freeform 139"/>
            <p:cNvSpPr>
              <a:spLocks noChangeArrowheads="1"/>
            </p:cNvSpPr>
            <p:nvPr/>
          </p:nvSpPr>
          <p:spPr bwMode="auto">
            <a:xfrm>
              <a:off x="102" y="104"/>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49" name="Freeform 140"/>
            <p:cNvSpPr>
              <a:spLocks noChangeArrowheads="1"/>
            </p:cNvSpPr>
            <p:nvPr/>
          </p:nvSpPr>
          <p:spPr bwMode="auto">
            <a:xfrm>
              <a:off x="244" y="74"/>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50" name="Freeform 141"/>
            <p:cNvSpPr>
              <a:spLocks noChangeArrowheads="1"/>
            </p:cNvSpPr>
            <p:nvPr/>
          </p:nvSpPr>
          <p:spPr bwMode="auto">
            <a:xfrm>
              <a:off x="520" y="43"/>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grpSp>
      <p:sp>
        <p:nvSpPr>
          <p:cNvPr id="43151" name="Line 142"/>
          <p:cNvSpPr>
            <a:spLocks noChangeShapeType="1"/>
          </p:cNvSpPr>
          <p:nvPr/>
        </p:nvSpPr>
        <p:spPr bwMode="auto">
          <a:xfrm>
            <a:off x="1531679" y="2066842"/>
            <a:ext cx="377544" cy="861088"/>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pic>
        <p:nvPicPr>
          <p:cNvPr id="43152" name="Picture 143"/>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05433" y="1996574"/>
            <a:ext cx="259636" cy="16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153" name="Group 145"/>
          <p:cNvGrpSpPr>
            <a:grpSpLocks/>
          </p:cNvGrpSpPr>
          <p:nvPr/>
        </p:nvGrpSpPr>
        <p:grpSpPr bwMode="auto">
          <a:xfrm>
            <a:off x="1657923" y="2783820"/>
            <a:ext cx="452577" cy="389455"/>
            <a:chOff x="0" y="0"/>
            <a:chExt cx="941" cy="598"/>
          </a:xfrm>
        </p:grpSpPr>
        <p:sp>
          <p:nvSpPr>
            <p:cNvPr id="43154" name="Oval 145"/>
            <p:cNvSpPr>
              <a:spLocks noChangeArrowheads="1"/>
            </p:cNvSpPr>
            <p:nvPr/>
          </p:nvSpPr>
          <p:spPr bwMode="auto">
            <a:xfrm>
              <a:off x="219" y="0"/>
              <a:ext cx="407" cy="162"/>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55" name="Oval 146"/>
            <p:cNvSpPr>
              <a:spLocks noChangeArrowheads="1"/>
            </p:cNvSpPr>
            <p:nvPr/>
          </p:nvSpPr>
          <p:spPr bwMode="auto">
            <a:xfrm rot="900000">
              <a:off x="563" y="56"/>
              <a:ext cx="275" cy="131"/>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56" name="Oval 147"/>
            <p:cNvSpPr>
              <a:spLocks noChangeArrowheads="1"/>
            </p:cNvSpPr>
            <p:nvPr/>
          </p:nvSpPr>
          <p:spPr bwMode="auto">
            <a:xfrm rot="1500000">
              <a:off x="701" y="189"/>
              <a:ext cx="240" cy="153"/>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57" name="Oval 148"/>
            <p:cNvSpPr>
              <a:spLocks noChangeArrowheads="1"/>
            </p:cNvSpPr>
            <p:nvPr/>
          </p:nvSpPr>
          <p:spPr bwMode="auto">
            <a:xfrm rot="20040000">
              <a:off x="624" y="341"/>
              <a:ext cx="291" cy="189"/>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58" name="Oval 149"/>
            <p:cNvSpPr>
              <a:spLocks noChangeArrowheads="1"/>
            </p:cNvSpPr>
            <p:nvPr/>
          </p:nvSpPr>
          <p:spPr bwMode="auto">
            <a:xfrm>
              <a:off x="267" y="359"/>
              <a:ext cx="471" cy="239"/>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59" name="Oval 150"/>
            <p:cNvSpPr>
              <a:spLocks noChangeArrowheads="1"/>
            </p:cNvSpPr>
            <p:nvPr/>
          </p:nvSpPr>
          <p:spPr bwMode="auto">
            <a:xfrm rot="1080000">
              <a:off x="74" y="359"/>
              <a:ext cx="265"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60" name="Oval 151"/>
            <p:cNvSpPr>
              <a:spLocks noChangeArrowheads="1"/>
            </p:cNvSpPr>
            <p:nvPr/>
          </p:nvSpPr>
          <p:spPr bwMode="auto">
            <a:xfrm>
              <a:off x="0" y="236"/>
              <a:ext cx="217"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61" name="Oval 152"/>
            <p:cNvSpPr>
              <a:spLocks noChangeArrowheads="1"/>
            </p:cNvSpPr>
            <p:nvPr/>
          </p:nvSpPr>
          <p:spPr bwMode="auto">
            <a:xfrm rot="19740000">
              <a:off x="35" y="114"/>
              <a:ext cx="295"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62" name="Freeform 153"/>
            <p:cNvSpPr>
              <a:spLocks noChangeArrowheads="1"/>
            </p:cNvSpPr>
            <p:nvPr/>
          </p:nvSpPr>
          <p:spPr bwMode="auto">
            <a:xfrm>
              <a:off x="102" y="104"/>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63" name="Freeform 154"/>
            <p:cNvSpPr>
              <a:spLocks noChangeArrowheads="1"/>
            </p:cNvSpPr>
            <p:nvPr/>
          </p:nvSpPr>
          <p:spPr bwMode="auto">
            <a:xfrm>
              <a:off x="244" y="74"/>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64" name="Freeform 155"/>
            <p:cNvSpPr>
              <a:spLocks noChangeArrowheads="1"/>
            </p:cNvSpPr>
            <p:nvPr/>
          </p:nvSpPr>
          <p:spPr bwMode="auto">
            <a:xfrm>
              <a:off x="520" y="43"/>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grpSp>
      <p:sp>
        <p:nvSpPr>
          <p:cNvPr id="43165" name="Line 156"/>
          <p:cNvSpPr>
            <a:spLocks noChangeShapeType="1"/>
          </p:cNvSpPr>
          <p:nvPr/>
        </p:nvSpPr>
        <p:spPr bwMode="auto">
          <a:xfrm>
            <a:off x="6189650" y="2210953"/>
            <a:ext cx="440667" cy="428757"/>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166" name="Line 157"/>
          <p:cNvSpPr>
            <a:spLocks noChangeShapeType="1"/>
          </p:cNvSpPr>
          <p:nvPr/>
        </p:nvSpPr>
        <p:spPr bwMode="auto">
          <a:xfrm flipH="1">
            <a:off x="5809724" y="2663530"/>
            <a:ext cx="755089" cy="502599"/>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3167" name="Line 158"/>
          <p:cNvSpPr>
            <a:spLocks noChangeShapeType="1"/>
          </p:cNvSpPr>
          <p:nvPr/>
        </p:nvSpPr>
        <p:spPr bwMode="auto">
          <a:xfrm flipV="1">
            <a:off x="4552035" y="2234773"/>
            <a:ext cx="315613" cy="144110"/>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pic>
        <p:nvPicPr>
          <p:cNvPr id="43168" name="Picture 159"/>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15591" y="3069658"/>
            <a:ext cx="259636" cy="164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169" name="Picture 160"/>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001473" y="2066842"/>
            <a:ext cx="260828" cy="164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170" name="Group 162"/>
          <p:cNvGrpSpPr>
            <a:grpSpLocks/>
          </p:cNvGrpSpPr>
          <p:nvPr/>
        </p:nvGrpSpPr>
        <p:grpSpPr bwMode="auto">
          <a:xfrm>
            <a:off x="6379017" y="2425331"/>
            <a:ext cx="451386" cy="390646"/>
            <a:chOff x="0" y="0"/>
            <a:chExt cx="941" cy="598"/>
          </a:xfrm>
        </p:grpSpPr>
        <p:sp>
          <p:nvSpPr>
            <p:cNvPr id="43171" name="Oval 162"/>
            <p:cNvSpPr>
              <a:spLocks noChangeArrowheads="1"/>
            </p:cNvSpPr>
            <p:nvPr/>
          </p:nvSpPr>
          <p:spPr bwMode="auto">
            <a:xfrm>
              <a:off x="219" y="0"/>
              <a:ext cx="407" cy="162"/>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72" name="Oval 163"/>
            <p:cNvSpPr>
              <a:spLocks noChangeArrowheads="1"/>
            </p:cNvSpPr>
            <p:nvPr/>
          </p:nvSpPr>
          <p:spPr bwMode="auto">
            <a:xfrm rot="900000">
              <a:off x="563" y="56"/>
              <a:ext cx="275" cy="131"/>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73" name="Oval 164"/>
            <p:cNvSpPr>
              <a:spLocks noChangeArrowheads="1"/>
            </p:cNvSpPr>
            <p:nvPr/>
          </p:nvSpPr>
          <p:spPr bwMode="auto">
            <a:xfrm rot="1500000">
              <a:off x="701" y="189"/>
              <a:ext cx="240" cy="153"/>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74" name="Oval 165"/>
            <p:cNvSpPr>
              <a:spLocks noChangeArrowheads="1"/>
            </p:cNvSpPr>
            <p:nvPr/>
          </p:nvSpPr>
          <p:spPr bwMode="auto">
            <a:xfrm rot="20040000">
              <a:off x="624" y="341"/>
              <a:ext cx="291" cy="189"/>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75" name="Oval 166"/>
            <p:cNvSpPr>
              <a:spLocks noChangeArrowheads="1"/>
            </p:cNvSpPr>
            <p:nvPr/>
          </p:nvSpPr>
          <p:spPr bwMode="auto">
            <a:xfrm>
              <a:off x="267" y="359"/>
              <a:ext cx="471" cy="239"/>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76" name="Oval 167"/>
            <p:cNvSpPr>
              <a:spLocks noChangeArrowheads="1"/>
            </p:cNvSpPr>
            <p:nvPr/>
          </p:nvSpPr>
          <p:spPr bwMode="auto">
            <a:xfrm rot="1080000">
              <a:off x="74" y="359"/>
              <a:ext cx="265"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77" name="Oval 168"/>
            <p:cNvSpPr>
              <a:spLocks noChangeArrowheads="1"/>
            </p:cNvSpPr>
            <p:nvPr/>
          </p:nvSpPr>
          <p:spPr bwMode="auto">
            <a:xfrm>
              <a:off x="0" y="236"/>
              <a:ext cx="217"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78" name="Oval 169"/>
            <p:cNvSpPr>
              <a:spLocks noChangeArrowheads="1"/>
            </p:cNvSpPr>
            <p:nvPr/>
          </p:nvSpPr>
          <p:spPr bwMode="auto">
            <a:xfrm rot="19740000">
              <a:off x="35" y="114"/>
              <a:ext cx="295"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79" name="Freeform 170"/>
            <p:cNvSpPr>
              <a:spLocks noChangeArrowheads="1"/>
            </p:cNvSpPr>
            <p:nvPr/>
          </p:nvSpPr>
          <p:spPr bwMode="auto">
            <a:xfrm>
              <a:off x="102" y="104"/>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80" name="Freeform 171"/>
            <p:cNvSpPr>
              <a:spLocks noChangeArrowheads="1"/>
            </p:cNvSpPr>
            <p:nvPr/>
          </p:nvSpPr>
          <p:spPr bwMode="auto">
            <a:xfrm>
              <a:off x="244" y="74"/>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81" name="Freeform 172"/>
            <p:cNvSpPr>
              <a:spLocks noChangeArrowheads="1"/>
            </p:cNvSpPr>
            <p:nvPr/>
          </p:nvSpPr>
          <p:spPr bwMode="auto">
            <a:xfrm>
              <a:off x="520" y="43"/>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grpSp>
      <p:grpSp>
        <p:nvGrpSpPr>
          <p:cNvPr id="43182" name="Group 174"/>
          <p:cNvGrpSpPr>
            <a:grpSpLocks/>
          </p:cNvGrpSpPr>
          <p:nvPr/>
        </p:nvGrpSpPr>
        <p:grpSpPr bwMode="auto">
          <a:xfrm>
            <a:off x="4238804" y="2139493"/>
            <a:ext cx="452577" cy="391836"/>
            <a:chOff x="0" y="0"/>
            <a:chExt cx="941" cy="598"/>
          </a:xfrm>
        </p:grpSpPr>
        <p:sp>
          <p:nvSpPr>
            <p:cNvPr id="43183" name="Oval 174"/>
            <p:cNvSpPr>
              <a:spLocks noChangeArrowheads="1"/>
            </p:cNvSpPr>
            <p:nvPr/>
          </p:nvSpPr>
          <p:spPr bwMode="auto">
            <a:xfrm>
              <a:off x="219" y="0"/>
              <a:ext cx="407" cy="162"/>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84" name="Oval 175"/>
            <p:cNvSpPr>
              <a:spLocks noChangeArrowheads="1"/>
            </p:cNvSpPr>
            <p:nvPr/>
          </p:nvSpPr>
          <p:spPr bwMode="auto">
            <a:xfrm rot="900000">
              <a:off x="563" y="56"/>
              <a:ext cx="275" cy="131"/>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85" name="Oval 176"/>
            <p:cNvSpPr>
              <a:spLocks noChangeArrowheads="1"/>
            </p:cNvSpPr>
            <p:nvPr/>
          </p:nvSpPr>
          <p:spPr bwMode="auto">
            <a:xfrm rot="1500000">
              <a:off x="701" y="189"/>
              <a:ext cx="240" cy="153"/>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86" name="Oval 177"/>
            <p:cNvSpPr>
              <a:spLocks noChangeArrowheads="1"/>
            </p:cNvSpPr>
            <p:nvPr/>
          </p:nvSpPr>
          <p:spPr bwMode="auto">
            <a:xfrm rot="20040000">
              <a:off x="624" y="341"/>
              <a:ext cx="291" cy="189"/>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87" name="Oval 178"/>
            <p:cNvSpPr>
              <a:spLocks noChangeArrowheads="1"/>
            </p:cNvSpPr>
            <p:nvPr/>
          </p:nvSpPr>
          <p:spPr bwMode="auto">
            <a:xfrm>
              <a:off x="267" y="359"/>
              <a:ext cx="471" cy="239"/>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88" name="Oval 179"/>
            <p:cNvSpPr>
              <a:spLocks noChangeArrowheads="1"/>
            </p:cNvSpPr>
            <p:nvPr/>
          </p:nvSpPr>
          <p:spPr bwMode="auto">
            <a:xfrm rot="1080000">
              <a:off x="74" y="359"/>
              <a:ext cx="265"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89" name="Oval 180"/>
            <p:cNvSpPr>
              <a:spLocks noChangeArrowheads="1"/>
            </p:cNvSpPr>
            <p:nvPr/>
          </p:nvSpPr>
          <p:spPr bwMode="auto">
            <a:xfrm>
              <a:off x="0" y="236"/>
              <a:ext cx="217"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90" name="Oval 181"/>
            <p:cNvSpPr>
              <a:spLocks noChangeArrowheads="1"/>
            </p:cNvSpPr>
            <p:nvPr/>
          </p:nvSpPr>
          <p:spPr bwMode="auto">
            <a:xfrm rot="19740000">
              <a:off x="35" y="114"/>
              <a:ext cx="295" cy="156"/>
            </a:xfrm>
            <a:prstGeom prst="ellipse">
              <a:avLst/>
            </a:prstGeom>
            <a:solidFill>
              <a:srgbClr val="EAEAEA"/>
            </a:solidFill>
            <a:ln w="12700" cmpd="sng">
              <a:solidFill>
                <a:schemeClr val="tx1"/>
              </a:solidFill>
              <a:round/>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91" name="Freeform 182"/>
            <p:cNvSpPr>
              <a:spLocks noChangeArrowheads="1"/>
            </p:cNvSpPr>
            <p:nvPr/>
          </p:nvSpPr>
          <p:spPr bwMode="auto">
            <a:xfrm>
              <a:off x="102" y="104"/>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92" name="Freeform 183"/>
            <p:cNvSpPr>
              <a:spLocks noChangeArrowheads="1"/>
            </p:cNvSpPr>
            <p:nvPr/>
          </p:nvSpPr>
          <p:spPr bwMode="auto">
            <a:xfrm>
              <a:off x="244" y="74"/>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3193" name="Freeform 184"/>
            <p:cNvSpPr>
              <a:spLocks noChangeArrowheads="1"/>
            </p:cNvSpPr>
            <p:nvPr/>
          </p:nvSpPr>
          <p:spPr bwMode="auto">
            <a:xfrm>
              <a:off x="520" y="43"/>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grpSp>
      <p:pic>
        <p:nvPicPr>
          <p:cNvPr id="43194" name="Picture 185"/>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41403" y="2139493"/>
            <a:ext cx="259636" cy="164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39832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标题 1"/>
          <p:cNvSpPr>
            <a:spLocks noGrp="1"/>
          </p:cNvSpPr>
          <p:nvPr>
            <p:ph type="title" idx="4294967295"/>
          </p:nvPr>
        </p:nvSpPr>
        <p:spPr>
          <a:xfrm>
            <a:off x="428625" y="642938"/>
            <a:ext cx="6429375" cy="857250"/>
          </a:xfrm>
        </p:spPr>
        <p:txBody>
          <a:bodyPr/>
          <a:lstStyle/>
          <a:p>
            <a:pPr algn="l">
              <a:defRPr/>
            </a:pPr>
            <a:r>
              <a:rPr lang="zh-CN" altLang="en-US" sz="2400" dirty="0" smtClean="0">
                <a:solidFill>
                  <a:srgbClr val="007D7A"/>
                </a:solidFill>
                <a:latin typeface="Times New Roman" pitchFamily="18" charset="0"/>
                <a:ea typeface="+mn-ea"/>
                <a:cs typeface="Times New Roman" pitchFamily="18" charset="0"/>
              </a:rPr>
              <a:t>自治系统连接的树形结构连通图</a:t>
            </a:r>
          </a:p>
        </p:txBody>
      </p:sp>
      <p:sp>
        <p:nvSpPr>
          <p:cNvPr id="46082" name="内容占位符 2"/>
          <p:cNvSpPr>
            <a:spLocks noGrp="1"/>
          </p:cNvSpPr>
          <p:nvPr>
            <p:ph idx="4294967295"/>
          </p:nvPr>
        </p:nvSpPr>
        <p:spPr>
          <a:xfrm>
            <a:off x="0" y="1485900"/>
            <a:ext cx="6357938" cy="3087688"/>
          </a:xfrm>
        </p:spPr>
        <p:txBody>
          <a:bodyPr/>
          <a:lstStyle/>
          <a:p>
            <a:endParaRPr lang="zh-CN" altLang="en-US" sz="3600" smtClean="0">
              <a:solidFill>
                <a:srgbClr val="2D2DB9"/>
              </a:solidFill>
            </a:endParaRPr>
          </a:p>
          <a:p>
            <a:endParaRPr lang="zh-CN" altLang="en-US" sz="3600" b="1" smtClean="0">
              <a:solidFill>
                <a:srgbClr val="2D2DB9"/>
              </a:solidFill>
              <a:latin typeface="Times New Roman" pitchFamily="18" charset="0"/>
              <a:cs typeface="Times New Roman" pitchFamily="18" charset="0"/>
            </a:endParaRPr>
          </a:p>
        </p:txBody>
      </p:sp>
      <p:sp>
        <p:nvSpPr>
          <p:cNvPr id="2" name="矩形 1"/>
          <p:cNvSpPr/>
          <p:nvPr/>
        </p:nvSpPr>
        <p:spPr>
          <a:xfrm>
            <a:off x="179512" y="1683023"/>
            <a:ext cx="4572000" cy="2739211"/>
          </a:xfrm>
          <a:prstGeom prst="rect">
            <a:avLst/>
          </a:prstGeom>
        </p:spPr>
        <p:txBody>
          <a:bodyPr>
            <a:spAutoFit/>
          </a:bodyPr>
          <a:lstStyle/>
          <a:p>
            <a:pPr marL="342900" indent="-342900">
              <a:lnSpc>
                <a:spcPct val="120000"/>
              </a:lnSpc>
              <a:spcBef>
                <a:spcPct val="20000"/>
              </a:spcBef>
              <a:buChar char="•"/>
            </a:pPr>
            <a:r>
              <a:rPr lang="zh-CN" altLang="en-US" sz="2000" b="0" u="none" dirty="0">
                <a:solidFill>
                  <a:srgbClr val="1A3868"/>
                </a:solidFill>
                <a:ea typeface="+mn-ea"/>
              </a:rPr>
              <a:t>BGP 所交换的</a:t>
            </a:r>
            <a:r>
              <a:rPr lang="zh-CN" altLang="en-US" sz="2000" b="0" u="none" dirty="0">
                <a:solidFill>
                  <a:srgbClr val="C00000"/>
                </a:solidFill>
                <a:ea typeface="+mn-ea"/>
              </a:rPr>
              <a:t>网络可达性的信息</a:t>
            </a:r>
            <a:r>
              <a:rPr lang="zh-CN" altLang="en-US" sz="2000" b="0" u="none" dirty="0">
                <a:solidFill>
                  <a:srgbClr val="1A3868"/>
                </a:solidFill>
                <a:ea typeface="+mn-ea"/>
              </a:rPr>
              <a:t>就是要到达</a:t>
            </a:r>
            <a:r>
              <a:rPr lang="zh-CN" altLang="en-US" sz="2000" b="0" u="none" dirty="0" smtClean="0">
                <a:solidFill>
                  <a:srgbClr val="1A3868"/>
                </a:solidFill>
                <a:ea typeface="+mn-ea"/>
              </a:rPr>
              <a:t>某个</a:t>
            </a:r>
            <a:r>
              <a:rPr lang="zh-CN" altLang="en-US" sz="2000" b="0" u="none" dirty="0">
                <a:solidFill>
                  <a:srgbClr val="1A3868"/>
                </a:solidFill>
                <a:ea typeface="+mn-ea"/>
              </a:rPr>
              <a:t>网络所要经过的一系列 AS。</a:t>
            </a:r>
          </a:p>
          <a:p>
            <a:pPr marL="342900" indent="-342900">
              <a:lnSpc>
                <a:spcPct val="120000"/>
              </a:lnSpc>
              <a:spcBef>
                <a:spcPct val="20000"/>
              </a:spcBef>
              <a:buChar char="•"/>
            </a:pPr>
            <a:r>
              <a:rPr lang="zh-CN" altLang="en-US" sz="2000" b="0" u="none" dirty="0">
                <a:solidFill>
                  <a:srgbClr val="1A3868"/>
                </a:solidFill>
                <a:ea typeface="+mn-ea"/>
              </a:rPr>
              <a:t>当 BGP 发言人互相交换了网络可达性的信息后</a:t>
            </a:r>
            <a:r>
              <a:rPr lang="zh-CN" altLang="en-US" sz="2000" b="0" u="none" dirty="0" smtClean="0">
                <a:solidFill>
                  <a:srgbClr val="1A3868"/>
                </a:solidFill>
                <a:ea typeface="+mn-ea"/>
              </a:rPr>
              <a:t>，各 </a:t>
            </a:r>
            <a:r>
              <a:rPr lang="zh-CN" altLang="en-US" sz="2000" b="0" u="none" dirty="0">
                <a:solidFill>
                  <a:srgbClr val="1A3868"/>
                </a:solidFill>
                <a:ea typeface="+mn-ea"/>
              </a:rPr>
              <a:t>BGP 发言人就根据所采用的策略从收到的</a:t>
            </a:r>
            <a:r>
              <a:rPr lang="zh-CN" altLang="en-US" sz="2000" b="0" u="none" dirty="0" smtClean="0">
                <a:solidFill>
                  <a:srgbClr val="1A3868"/>
                </a:solidFill>
                <a:ea typeface="+mn-ea"/>
              </a:rPr>
              <a:t>路由</a:t>
            </a:r>
            <a:r>
              <a:rPr lang="zh-CN" altLang="en-US" sz="2000" b="0" u="none" dirty="0">
                <a:solidFill>
                  <a:srgbClr val="1A3868"/>
                </a:solidFill>
                <a:ea typeface="+mn-ea"/>
              </a:rPr>
              <a:t>信息中找出到达各 AS 的较好路由。</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44008" y="2068488"/>
            <a:ext cx="4294182" cy="1872208"/>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idx="4294967295"/>
          </p:nvPr>
        </p:nvSpPr>
        <p:spPr>
          <a:xfrm>
            <a:off x="611560" y="628328"/>
            <a:ext cx="3528392" cy="1096904"/>
          </a:xfrm>
        </p:spPr>
        <p:txBody>
          <a:bodyPr anchorCtr="1"/>
          <a:lstStyle/>
          <a:p>
            <a:r>
              <a:rPr lang="zh-CN" altLang="zh-CN" sz="2400" dirty="0">
                <a:solidFill>
                  <a:srgbClr val="007D7A"/>
                </a:solidFill>
                <a:latin typeface="Times New Roman" pitchFamily="18" charset="0"/>
                <a:cs typeface="Times New Roman" pitchFamily="18" charset="0"/>
              </a:rPr>
              <a:t>BGP路由信息交换特点 </a:t>
            </a:r>
          </a:p>
        </p:txBody>
      </p:sp>
      <p:sp>
        <p:nvSpPr>
          <p:cNvPr id="40964" name="Rectangle 3"/>
          <p:cNvSpPr>
            <a:spLocks noGrp="1" noChangeArrowheads="1"/>
          </p:cNvSpPr>
          <p:nvPr>
            <p:ph type="body" idx="4294967295"/>
          </p:nvPr>
        </p:nvSpPr>
        <p:spPr>
          <a:xfrm>
            <a:off x="395536" y="1725232"/>
            <a:ext cx="6508774" cy="3286574"/>
          </a:xfrm>
          <a:noFill/>
        </p:spPr>
        <p:txBody>
          <a:bodyPr/>
          <a:lstStyle/>
          <a:p>
            <a:pPr>
              <a:lnSpc>
                <a:spcPct val="120000"/>
              </a:lnSpc>
            </a:pPr>
            <a:r>
              <a:rPr lang="zh-CN" altLang="zh-CN" sz="2000" dirty="0">
                <a:solidFill>
                  <a:srgbClr val="C00000"/>
                </a:solidFill>
                <a:latin typeface="Times New Roman" pitchFamily="18" charset="0"/>
                <a:cs typeface="Times New Roman" pitchFamily="18" charset="0"/>
              </a:rPr>
              <a:t>BGP 支持 </a:t>
            </a:r>
            <a:r>
              <a:rPr lang="zh-CN" altLang="zh-CN" sz="2000" dirty="0" smtClean="0">
                <a:solidFill>
                  <a:srgbClr val="C00000"/>
                </a:solidFill>
                <a:latin typeface="Times New Roman" pitchFamily="18" charset="0"/>
                <a:cs typeface="Times New Roman" pitchFamily="18" charset="0"/>
              </a:rPr>
              <a:t>CIDR</a:t>
            </a:r>
            <a:r>
              <a:rPr lang="zh-CN" altLang="en-US" sz="2000" dirty="0" smtClean="0">
                <a:solidFill>
                  <a:srgbClr val="1A3868"/>
                </a:solidFill>
                <a:latin typeface="Times New Roman" pitchFamily="18" charset="0"/>
                <a:cs typeface="Times New Roman" pitchFamily="18" charset="0"/>
              </a:rPr>
              <a:t>，因此</a:t>
            </a:r>
            <a:r>
              <a:rPr lang="zh-CN" altLang="zh-CN" sz="2000" dirty="0" smtClean="0">
                <a:solidFill>
                  <a:srgbClr val="1A3868"/>
                </a:solidFill>
                <a:latin typeface="Times New Roman" pitchFamily="18" charset="0"/>
                <a:cs typeface="Times New Roman" pitchFamily="18" charset="0"/>
              </a:rPr>
              <a:t>BGP</a:t>
            </a:r>
            <a:r>
              <a:rPr lang="zh-CN" altLang="zh-CN" sz="2000" dirty="0">
                <a:solidFill>
                  <a:srgbClr val="1A3868"/>
                </a:solidFill>
                <a:latin typeface="Times New Roman" pitchFamily="18" charset="0"/>
                <a:cs typeface="Times New Roman" pitchFamily="18" charset="0"/>
              </a:rPr>
              <a:t>路由表的内容：网络前缀、下一跳路由器、到达该网络所要经过的自治系统序列。</a:t>
            </a:r>
          </a:p>
          <a:p>
            <a:pPr>
              <a:lnSpc>
                <a:spcPct val="120000"/>
              </a:lnSpc>
            </a:pPr>
            <a:r>
              <a:rPr lang="zh-CN" altLang="zh-CN" sz="2000" dirty="0">
                <a:solidFill>
                  <a:srgbClr val="1A3868"/>
                </a:solidFill>
                <a:latin typeface="Times New Roman" pitchFamily="18" charset="0"/>
                <a:cs typeface="Times New Roman" pitchFamily="18" charset="0"/>
              </a:rPr>
              <a:t>BGP路由器所交换的是：到达某个网络所要</a:t>
            </a:r>
            <a:r>
              <a:rPr lang="zh-CN" altLang="zh-CN" sz="2000" dirty="0">
                <a:solidFill>
                  <a:srgbClr val="C00000"/>
                </a:solidFill>
                <a:latin typeface="Times New Roman" pitchFamily="18" charset="0"/>
                <a:cs typeface="Times New Roman" pitchFamily="18" charset="0"/>
              </a:rPr>
              <a:t>经过的自治系统的序列</a:t>
            </a:r>
            <a:r>
              <a:rPr lang="zh-CN" altLang="zh-CN" sz="2000" dirty="0">
                <a:solidFill>
                  <a:srgbClr val="1A3868"/>
                </a:solidFill>
                <a:latin typeface="Times New Roman" pitchFamily="18" charset="0"/>
                <a:cs typeface="Times New Roman" pitchFamily="18" charset="0"/>
              </a:rPr>
              <a:t>。</a:t>
            </a:r>
          </a:p>
          <a:p>
            <a:pPr>
              <a:lnSpc>
                <a:spcPct val="120000"/>
              </a:lnSpc>
            </a:pPr>
            <a:r>
              <a:rPr lang="zh-CN" altLang="zh-CN" sz="2000" dirty="0">
                <a:solidFill>
                  <a:srgbClr val="1A3868"/>
                </a:solidFill>
                <a:latin typeface="Times New Roman" pitchFamily="18" charset="0"/>
                <a:cs typeface="Times New Roman" pitchFamily="18" charset="0"/>
              </a:rPr>
              <a:t>在BGP 刚刚运行时，BGP 的邻站是交换整个的 BGP 路由表。但以后只需要在发生变化时</a:t>
            </a:r>
            <a:r>
              <a:rPr lang="zh-CN" altLang="zh-CN" sz="2000" dirty="0">
                <a:solidFill>
                  <a:srgbClr val="C00000"/>
                </a:solidFill>
                <a:latin typeface="Times New Roman" pitchFamily="18" charset="0"/>
                <a:cs typeface="Times New Roman" pitchFamily="18" charset="0"/>
              </a:rPr>
              <a:t>更新有变化的</a:t>
            </a:r>
            <a:r>
              <a:rPr lang="zh-CN" altLang="zh-CN" sz="2000" dirty="0" smtClean="0">
                <a:solidFill>
                  <a:srgbClr val="C00000"/>
                </a:solidFill>
                <a:latin typeface="Times New Roman" pitchFamily="18" charset="0"/>
                <a:cs typeface="Times New Roman" pitchFamily="18" charset="0"/>
              </a:rPr>
              <a:t>部分</a:t>
            </a:r>
            <a:r>
              <a:rPr lang="zh-CN" altLang="en-US" sz="2000" dirty="0">
                <a:solidFill>
                  <a:srgbClr val="1A3868"/>
                </a:solidFill>
                <a:latin typeface="Times New Roman" pitchFamily="18" charset="0"/>
                <a:cs typeface="Times New Roman" pitchFamily="18" charset="0"/>
              </a:rPr>
              <a:t>，不必周期性更新</a:t>
            </a:r>
            <a:r>
              <a:rPr lang="zh-CN" altLang="zh-CN" sz="2000" dirty="0" smtClean="0">
                <a:solidFill>
                  <a:srgbClr val="1A3868"/>
                </a:solidFill>
                <a:latin typeface="Times New Roman" pitchFamily="18" charset="0"/>
                <a:cs typeface="Times New Roman" pitchFamily="18" charset="0"/>
              </a:rPr>
              <a:t>。</a:t>
            </a:r>
            <a:endParaRPr lang="zh-CN" altLang="zh-CN" sz="2000" dirty="0">
              <a:solidFill>
                <a:srgbClr val="1A3868"/>
              </a:solidFill>
              <a:latin typeface="Times New Roman" pitchFamily="18" charset="0"/>
              <a:cs typeface="Times New Roman" pitchFamily="18" charset="0"/>
            </a:endParaRPr>
          </a:p>
        </p:txBody>
      </p:sp>
    </p:spTree>
    <p:extLst>
      <p:ext uri="{BB962C8B-B14F-4D97-AF65-F5344CB8AC3E}">
        <p14:creationId xmlns:p14="http://schemas.microsoft.com/office/powerpoint/2010/main" val="24581716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idx="4294967295"/>
          </p:nvPr>
        </p:nvSpPr>
        <p:spPr>
          <a:xfrm>
            <a:off x="107504" y="718373"/>
            <a:ext cx="4312491" cy="630035"/>
          </a:xfrm>
        </p:spPr>
        <p:txBody>
          <a:bodyPr anchorCtr="1"/>
          <a:lstStyle/>
          <a:p>
            <a:r>
              <a:rPr lang="zh-CN" altLang="zh-CN" sz="2400" dirty="0">
                <a:solidFill>
                  <a:srgbClr val="007D7A"/>
                </a:solidFill>
                <a:latin typeface="Times New Roman" pitchFamily="18" charset="0"/>
                <a:cs typeface="Times New Roman" pitchFamily="18" charset="0"/>
              </a:rPr>
              <a:t>BGP 发言人交换路径向量 </a:t>
            </a:r>
          </a:p>
        </p:txBody>
      </p:sp>
      <p:sp>
        <p:nvSpPr>
          <p:cNvPr id="45060" name="Line 3"/>
          <p:cNvSpPr>
            <a:spLocks noChangeShapeType="1"/>
          </p:cNvSpPr>
          <p:nvPr/>
        </p:nvSpPr>
        <p:spPr bwMode="auto">
          <a:xfrm flipV="1">
            <a:off x="1478243" y="3025261"/>
            <a:ext cx="919446" cy="401365"/>
          </a:xfrm>
          <a:prstGeom prst="line">
            <a:avLst/>
          </a:prstGeom>
          <a:noFill/>
          <a:ln w="28575" cmpd="sng">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5061" name="Line 4"/>
          <p:cNvSpPr>
            <a:spLocks noChangeShapeType="1"/>
          </p:cNvSpPr>
          <p:nvPr/>
        </p:nvSpPr>
        <p:spPr bwMode="auto">
          <a:xfrm>
            <a:off x="1478243" y="3830373"/>
            <a:ext cx="858706" cy="574058"/>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5062" name="Line 5"/>
          <p:cNvSpPr>
            <a:spLocks noChangeShapeType="1"/>
          </p:cNvSpPr>
          <p:nvPr/>
        </p:nvSpPr>
        <p:spPr bwMode="auto">
          <a:xfrm flipV="1">
            <a:off x="3683961" y="2623897"/>
            <a:ext cx="796774" cy="287029"/>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5063" name="Line 6"/>
          <p:cNvSpPr>
            <a:spLocks noChangeShapeType="1"/>
          </p:cNvSpPr>
          <p:nvPr/>
        </p:nvSpPr>
        <p:spPr bwMode="auto">
          <a:xfrm>
            <a:off x="3623221" y="3025261"/>
            <a:ext cx="796774" cy="345388"/>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5064" name="Line 7"/>
          <p:cNvSpPr>
            <a:spLocks noChangeShapeType="1"/>
          </p:cNvSpPr>
          <p:nvPr/>
        </p:nvSpPr>
        <p:spPr bwMode="auto">
          <a:xfrm flipV="1">
            <a:off x="3683961" y="4059042"/>
            <a:ext cx="796774" cy="287030"/>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5065" name="Line 8"/>
          <p:cNvSpPr>
            <a:spLocks noChangeShapeType="1"/>
          </p:cNvSpPr>
          <p:nvPr/>
        </p:nvSpPr>
        <p:spPr bwMode="auto">
          <a:xfrm>
            <a:off x="3806634" y="4460407"/>
            <a:ext cx="0" cy="0"/>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5066" name="Line 9"/>
          <p:cNvSpPr>
            <a:spLocks noChangeShapeType="1"/>
          </p:cNvSpPr>
          <p:nvPr/>
        </p:nvSpPr>
        <p:spPr bwMode="auto">
          <a:xfrm>
            <a:off x="3683961" y="4577124"/>
            <a:ext cx="796774" cy="228671"/>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5067" name="Oval 10"/>
          <p:cNvSpPr>
            <a:spLocks noChangeArrowheads="1"/>
          </p:cNvSpPr>
          <p:nvPr/>
        </p:nvSpPr>
        <p:spPr bwMode="auto">
          <a:xfrm>
            <a:off x="1967741" y="2687019"/>
            <a:ext cx="1962756" cy="516891"/>
          </a:xfrm>
          <a:prstGeom prst="ellipse">
            <a:avLst/>
          </a:prstGeom>
          <a:solidFill>
            <a:srgbClr val="CCECFF"/>
          </a:solidFill>
          <a:ln w="9525" cmpd="sng">
            <a:solidFill>
              <a:schemeClr val="tx1"/>
            </a:solidFill>
            <a:round/>
            <a:headEnd/>
            <a:tailEnd/>
          </a:ln>
          <a:effectLst>
            <a:outerShdw dist="35921" dir="2700000" algn="ctr" rotWithShape="0">
              <a:schemeClr val="bg2"/>
            </a:outerShdw>
          </a:effec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1500" u="none">
              <a:solidFill>
                <a:srgbClr val="333399"/>
              </a:solidFill>
              <a:ea typeface="黑体" panose="02010609060101010101" pitchFamily="49" charset="-122"/>
            </a:endParaRPr>
          </a:p>
        </p:txBody>
      </p:sp>
      <p:sp>
        <p:nvSpPr>
          <p:cNvPr id="45068" name="Oval 11"/>
          <p:cNvSpPr>
            <a:spLocks noChangeArrowheads="1"/>
          </p:cNvSpPr>
          <p:nvPr/>
        </p:nvSpPr>
        <p:spPr bwMode="auto">
          <a:xfrm>
            <a:off x="1967741" y="4169805"/>
            <a:ext cx="1962756" cy="516891"/>
          </a:xfrm>
          <a:prstGeom prst="ellipse">
            <a:avLst/>
          </a:prstGeom>
          <a:solidFill>
            <a:srgbClr val="CCECFF"/>
          </a:solidFill>
          <a:ln w="9525" cmpd="sng">
            <a:solidFill>
              <a:schemeClr val="tx1"/>
            </a:solidFill>
            <a:round/>
            <a:headEnd/>
            <a:tailEnd/>
          </a:ln>
          <a:effectLst>
            <a:outerShdw dist="35921" dir="2700000" algn="ctr" rotWithShape="0">
              <a:schemeClr val="bg2"/>
            </a:outerShdw>
          </a:effec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1500" u="none">
              <a:solidFill>
                <a:srgbClr val="333399"/>
              </a:solidFill>
              <a:ea typeface="黑体" panose="02010609060101010101" pitchFamily="49" charset="-122"/>
            </a:endParaRPr>
          </a:p>
        </p:txBody>
      </p:sp>
      <p:sp>
        <p:nvSpPr>
          <p:cNvPr id="45069" name="Oval 12"/>
          <p:cNvSpPr>
            <a:spLocks noChangeArrowheads="1"/>
          </p:cNvSpPr>
          <p:nvPr/>
        </p:nvSpPr>
        <p:spPr bwMode="auto">
          <a:xfrm>
            <a:off x="251520" y="3256314"/>
            <a:ext cx="1776961" cy="861088"/>
          </a:xfrm>
          <a:prstGeom prst="ellipse">
            <a:avLst/>
          </a:prstGeom>
          <a:solidFill>
            <a:srgbClr val="FFCCFF"/>
          </a:solidFill>
          <a:ln w="9525" cmpd="sng">
            <a:solidFill>
              <a:schemeClr val="tx1"/>
            </a:solidFill>
            <a:round/>
            <a:headEnd/>
            <a:tailEnd/>
          </a:ln>
          <a:effectLst>
            <a:outerShdw dist="35921" dir="2700000" algn="ctr" rotWithShape="0">
              <a:schemeClr val="bg2"/>
            </a:outerShdw>
          </a:effec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1500" u="none">
              <a:solidFill>
                <a:srgbClr val="333399"/>
              </a:solidFill>
              <a:ea typeface="黑体" panose="02010609060101010101" pitchFamily="49" charset="-122"/>
            </a:endParaRPr>
          </a:p>
        </p:txBody>
      </p:sp>
      <p:sp>
        <p:nvSpPr>
          <p:cNvPr id="45070" name="Oval 13"/>
          <p:cNvSpPr>
            <a:spLocks noChangeArrowheads="1"/>
          </p:cNvSpPr>
          <p:nvPr/>
        </p:nvSpPr>
        <p:spPr bwMode="auto">
          <a:xfrm>
            <a:off x="4191324" y="2336868"/>
            <a:ext cx="2452254" cy="632417"/>
          </a:xfrm>
          <a:prstGeom prst="ellipse">
            <a:avLst/>
          </a:prstGeom>
          <a:solidFill>
            <a:srgbClr val="FFFF99"/>
          </a:solidFill>
          <a:ln w="9525" cmpd="sng">
            <a:solidFill>
              <a:schemeClr val="tx1"/>
            </a:solidFill>
            <a:round/>
            <a:headEnd/>
            <a:tailEnd/>
          </a:ln>
          <a:effectLst>
            <a:outerShdw dist="35921" dir="2700000" algn="ctr" rotWithShape="0">
              <a:schemeClr val="bg2"/>
            </a:outerShdw>
          </a:effec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1500" u="none" baseline="-25000">
              <a:solidFill>
                <a:srgbClr val="333399"/>
              </a:solidFill>
              <a:ea typeface="黑体" panose="02010609060101010101" pitchFamily="49" charset="-122"/>
            </a:endParaRPr>
          </a:p>
        </p:txBody>
      </p:sp>
      <p:sp>
        <p:nvSpPr>
          <p:cNvPr id="45071" name="Oval 14"/>
          <p:cNvSpPr>
            <a:spLocks noChangeArrowheads="1"/>
          </p:cNvSpPr>
          <p:nvPr/>
        </p:nvSpPr>
        <p:spPr bwMode="auto">
          <a:xfrm>
            <a:off x="4174650" y="3045509"/>
            <a:ext cx="2452254" cy="630035"/>
          </a:xfrm>
          <a:prstGeom prst="ellipse">
            <a:avLst/>
          </a:prstGeom>
          <a:solidFill>
            <a:srgbClr val="FFFF99"/>
          </a:solidFill>
          <a:ln w="9525" cmpd="sng">
            <a:solidFill>
              <a:schemeClr val="tx1"/>
            </a:solidFill>
            <a:round/>
            <a:headEnd/>
            <a:tailEnd/>
          </a:ln>
          <a:effectLst>
            <a:outerShdw dist="35921" dir="2700000" algn="ctr" rotWithShape="0">
              <a:schemeClr val="bg2"/>
            </a:outerShdw>
          </a:effec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1500" u="none" baseline="-25000">
              <a:solidFill>
                <a:srgbClr val="333399"/>
              </a:solidFill>
              <a:ea typeface="黑体" panose="02010609060101010101" pitchFamily="49" charset="-122"/>
            </a:endParaRPr>
          </a:p>
        </p:txBody>
      </p:sp>
      <p:sp>
        <p:nvSpPr>
          <p:cNvPr id="45072" name="Oval 15"/>
          <p:cNvSpPr>
            <a:spLocks noChangeArrowheads="1"/>
          </p:cNvSpPr>
          <p:nvPr/>
        </p:nvSpPr>
        <p:spPr bwMode="auto">
          <a:xfrm>
            <a:off x="4174650" y="3754149"/>
            <a:ext cx="2452254" cy="630035"/>
          </a:xfrm>
          <a:prstGeom prst="ellipse">
            <a:avLst/>
          </a:prstGeom>
          <a:solidFill>
            <a:srgbClr val="FFFF99"/>
          </a:solidFill>
          <a:ln w="9525" cmpd="sng">
            <a:solidFill>
              <a:schemeClr val="tx1"/>
            </a:solidFill>
            <a:round/>
            <a:headEnd/>
            <a:tailEnd/>
          </a:ln>
          <a:effectLst>
            <a:outerShdw dist="35921" dir="2700000" algn="ctr" rotWithShape="0">
              <a:schemeClr val="bg2"/>
            </a:outerShdw>
          </a:effec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1500" u="none">
              <a:solidFill>
                <a:srgbClr val="333399"/>
              </a:solidFill>
              <a:ea typeface="黑体" panose="02010609060101010101" pitchFamily="49" charset="-122"/>
            </a:endParaRPr>
          </a:p>
        </p:txBody>
      </p:sp>
      <p:sp>
        <p:nvSpPr>
          <p:cNvPr id="45073" name="Oval 16"/>
          <p:cNvSpPr>
            <a:spLocks noChangeArrowheads="1"/>
          </p:cNvSpPr>
          <p:nvPr/>
        </p:nvSpPr>
        <p:spPr bwMode="auto">
          <a:xfrm>
            <a:off x="4174650" y="4460407"/>
            <a:ext cx="2452254" cy="632417"/>
          </a:xfrm>
          <a:prstGeom prst="ellipse">
            <a:avLst/>
          </a:prstGeom>
          <a:solidFill>
            <a:srgbClr val="FFFF99"/>
          </a:solidFill>
          <a:ln w="9525" cmpd="sng">
            <a:solidFill>
              <a:schemeClr val="tx1"/>
            </a:solidFill>
            <a:round/>
            <a:headEnd/>
            <a:tailEnd/>
          </a:ln>
          <a:effectLst>
            <a:outerShdw dist="35921" dir="2700000" algn="ctr" rotWithShape="0">
              <a:schemeClr val="bg2"/>
            </a:outerShdw>
          </a:effec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1500" u="none">
              <a:solidFill>
                <a:srgbClr val="333399"/>
              </a:solidFill>
              <a:ea typeface="黑体" panose="02010609060101010101" pitchFamily="49" charset="-122"/>
            </a:endParaRPr>
          </a:p>
        </p:txBody>
      </p:sp>
      <p:sp>
        <p:nvSpPr>
          <p:cNvPr id="45074" name="Text Box 17"/>
          <p:cNvSpPr txBox="1">
            <a:spLocks noChangeArrowheads="1"/>
          </p:cNvSpPr>
          <p:nvPr/>
        </p:nvSpPr>
        <p:spPr bwMode="auto">
          <a:xfrm>
            <a:off x="700525" y="3418288"/>
            <a:ext cx="90762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rgbClr val="333399"/>
                </a:solidFill>
                <a:ea typeface="黑体" panose="02010609060101010101" pitchFamily="49" charset="-122"/>
              </a:rPr>
              <a:t>主干网</a:t>
            </a:r>
          </a:p>
          <a:p>
            <a:pPr algn="l" eaLnBrk="1" hangingPunct="1"/>
            <a:r>
              <a:rPr lang="zh-CN" altLang="zh-CN" sz="1500" u="none">
                <a:solidFill>
                  <a:srgbClr val="333399"/>
                </a:solidFill>
                <a:ea typeface="黑体" panose="02010609060101010101" pitchFamily="49" charset="-122"/>
              </a:rPr>
              <a:t>（AS</a:t>
            </a:r>
            <a:r>
              <a:rPr lang="zh-CN" altLang="zh-CN" sz="1500" u="none" baseline="-25000">
                <a:solidFill>
                  <a:srgbClr val="333399"/>
                </a:solidFill>
                <a:ea typeface="黑体" panose="02010609060101010101" pitchFamily="49" charset="-122"/>
              </a:rPr>
              <a:t>1</a:t>
            </a:r>
            <a:r>
              <a:rPr lang="zh-CN" altLang="zh-CN" sz="1500" u="none">
                <a:solidFill>
                  <a:srgbClr val="333399"/>
                </a:solidFill>
                <a:ea typeface="黑体" panose="02010609060101010101" pitchFamily="49" charset="-122"/>
              </a:rPr>
              <a:t>）</a:t>
            </a:r>
          </a:p>
        </p:txBody>
      </p:sp>
      <p:sp>
        <p:nvSpPr>
          <p:cNvPr id="45075" name="Text Box 18"/>
          <p:cNvSpPr txBox="1">
            <a:spLocks noChangeArrowheads="1"/>
          </p:cNvSpPr>
          <p:nvPr/>
        </p:nvSpPr>
        <p:spPr bwMode="auto">
          <a:xfrm>
            <a:off x="2512025" y="2682255"/>
            <a:ext cx="93166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r>
              <a:rPr lang="zh-CN" altLang="zh-CN" sz="1500" u="none">
                <a:solidFill>
                  <a:srgbClr val="333399"/>
                </a:solidFill>
                <a:ea typeface="黑体" panose="02010609060101010101" pitchFamily="49" charset="-122"/>
              </a:rPr>
              <a:t>地区 ISP</a:t>
            </a:r>
          </a:p>
          <a:p>
            <a:pPr eaLnBrk="1" hangingPunct="1"/>
            <a:r>
              <a:rPr lang="zh-CN" altLang="zh-CN" sz="1500" u="none">
                <a:solidFill>
                  <a:srgbClr val="333399"/>
                </a:solidFill>
                <a:ea typeface="黑体" panose="02010609060101010101" pitchFamily="49" charset="-122"/>
              </a:rPr>
              <a:t>（AS</a:t>
            </a:r>
            <a:r>
              <a:rPr lang="zh-CN" altLang="zh-CN" sz="1500" u="none" baseline="-25000">
                <a:solidFill>
                  <a:srgbClr val="333399"/>
                </a:solidFill>
                <a:ea typeface="黑体" panose="02010609060101010101" pitchFamily="49" charset="-122"/>
              </a:rPr>
              <a:t>2</a:t>
            </a:r>
            <a:r>
              <a:rPr lang="zh-CN" altLang="zh-CN" sz="1500" u="none">
                <a:solidFill>
                  <a:srgbClr val="333399"/>
                </a:solidFill>
                <a:ea typeface="黑体" panose="02010609060101010101" pitchFamily="49" charset="-122"/>
              </a:rPr>
              <a:t>）</a:t>
            </a:r>
          </a:p>
        </p:txBody>
      </p:sp>
      <p:sp>
        <p:nvSpPr>
          <p:cNvPr id="45076" name="Text Box 19"/>
          <p:cNvSpPr txBox="1">
            <a:spLocks noChangeArrowheads="1"/>
          </p:cNvSpPr>
          <p:nvPr/>
        </p:nvSpPr>
        <p:spPr bwMode="auto">
          <a:xfrm>
            <a:off x="2512025" y="4165041"/>
            <a:ext cx="93166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r>
              <a:rPr lang="zh-CN" altLang="zh-CN" sz="1500" u="none">
                <a:solidFill>
                  <a:srgbClr val="333399"/>
                </a:solidFill>
                <a:ea typeface="黑体" panose="02010609060101010101" pitchFamily="49" charset="-122"/>
              </a:rPr>
              <a:t>地区 ISP</a:t>
            </a:r>
          </a:p>
          <a:p>
            <a:pPr eaLnBrk="1" hangingPunct="1"/>
            <a:r>
              <a:rPr lang="zh-CN" altLang="zh-CN" sz="1500" u="none">
                <a:solidFill>
                  <a:srgbClr val="333399"/>
                </a:solidFill>
                <a:ea typeface="黑体" panose="02010609060101010101" pitchFamily="49" charset="-122"/>
              </a:rPr>
              <a:t>（AS</a:t>
            </a:r>
            <a:r>
              <a:rPr lang="zh-CN" altLang="zh-CN" sz="1500" u="none" baseline="-25000">
                <a:solidFill>
                  <a:srgbClr val="333399"/>
                </a:solidFill>
                <a:ea typeface="黑体" panose="02010609060101010101" pitchFamily="49" charset="-122"/>
              </a:rPr>
              <a:t>3</a:t>
            </a:r>
            <a:r>
              <a:rPr lang="zh-CN" altLang="zh-CN" sz="1500" u="none">
                <a:solidFill>
                  <a:srgbClr val="333399"/>
                </a:solidFill>
                <a:ea typeface="黑体" panose="02010609060101010101" pitchFamily="49" charset="-122"/>
              </a:rPr>
              <a:t>）</a:t>
            </a:r>
          </a:p>
        </p:txBody>
      </p:sp>
      <p:grpSp>
        <p:nvGrpSpPr>
          <p:cNvPr id="45077" name="Group 21"/>
          <p:cNvGrpSpPr>
            <a:grpSpLocks/>
          </p:cNvGrpSpPr>
          <p:nvPr/>
        </p:nvGrpSpPr>
        <p:grpSpPr bwMode="auto">
          <a:xfrm>
            <a:off x="4609362" y="2377361"/>
            <a:ext cx="1670962" cy="1273171"/>
            <a:chOff x="0" y="0"/>
            <a:chExt cx="1403" cy="1069"/>
          </a:xfrm>
        </p:grpSpPr>
        <p:sp>
          <p:nvSpPr>
            <p:cNvPr id="45078" name="Text Box 21"/>
            <p:cNvSpPr txBox="1">
              <a:spLocks noChangeArrowheads="1"/>
            </p:cNvSpPr>
            <p:nvPr/>
          </p:nvSpPr>
          <p:spPr bwMode="auto">
            <a:xfrm>
              <a:off x="14" y="0"/>
              <a:ext cx="1389"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r>
                <a:rPr lang="zh-CN" altLang="zh-CN" sz="1500" u="none">
                  <a:solidFill>
                    <a:srgbClr val="333399"/>
                  </a:solidFill>
                  <a:ea typeface="黑体" panose="02010609060101010101" pitchFamily="49" charset="-122"/>
                </a:rPr>
                <a:t>本地 ISP（AS</a:t>
              </a:r>
              <a:r>
                <a:rPr lang="zh-CN" altLang="zh-CN" sz="1500" u="none" baseline="-25000">
                  <a:solidFill>
                    <a:srgbClr val="333399"/>
                  </a:solidFill>
                  <a:ea typeface="黑体" panose="02010609060101010101" pitchFamily="49" charset="-122"/>
                </a:rPr>
                <a:t>4</a:t>
              </a:r>
              <a:r>
                <a:rPr lang="zh-CN" altLang="zh-CN" sz="1500" u="none">
                  <a:solidFill>
                    <a:srgbClr val="333399"/>
                  </a:solidFill>
                  <a:ea typeface="黑体" panose="02010609060101010101" pitchFamily="49" charset="-122"/>
                </a:rPr>
                <a:t>）</a:t>
              </a:r>
            </a:p>
            <a:p>
              <a:pPr eaLnBrk="1" hangingPunct="1"/>
              <a:r>
                <a:rPr lang="zh-CN" altLang="zh-CN" sz="1500" u="none">
                  <a:solidFill>
                    <a:srgbClr val="333399"/>
                  </a:solidFill>
                  <a:ea typeface="黑体" panose="02010609060101010101" pitchFamily="49" charset="-122"/>
                </a:rPr>
                <a:t>N</a:t>
              </a:r>
              <a:r>
                <a:rPr lang="zh-CN" altLang="zh-CN" sz="1500" u="none" baseline="-25000">
                  <a:solidFill>
                    <a:srgbClr val="333399"/>
                  </a:solidFill>
                  <a:ea typeface="黑体" panose="02010609060101010101" pitchFamily="49" charset="-122"/>
                </a:rPr>
                <a:t>1</a:t>
              </a:r>
              <a:r>
                <a:rPr lang="zh-CN" altLang="zh-CN" sz="1500" u="none">
                  <a:solidFill>
                    <a:srgbClr val="333399"/>
                  </a:solidFill>
                  <a:ea typeface="黑体" panose="02010609060101010101" pitchFamily="49" charset="-122"/>
                </a:rPr>
                <a:t>， N</a:t>
              </a:r>
              <a:r>
                <a:rPr lang="zh-CN" altLang="zh-CN" sz="1500" u="none" baseline="-25000">
                  <a:solidFill>
                    <a:srgbClr val="333399"/>
                  </a:solidFill>
                  <a:ea typeface="黑体" panose="02010609060101010101" pitchFamily="49" charset="-122"/>
                </a:rPr>
                <a:t>2</a:t>
              </a:r>
              <a:endParaRPr lang="zh-CN" altLang="zh-CN" sz="1500" u="none">
                <a:solidFill>
                  <a:srgbClr val="333399"/>
                </a:solidFill>
                <a:ea typeface="黑体" panose="02010609060101010101" pitchFamily="49" charset="-122"/>
              </a:endParaRPr>
            </a:p>
          </p:txBody>
        </p:sp>
        <p:sp>
          <p:nvSpPr>
            <p:cNvPr id="45079" name="Text Box 22"/>
            <p:cNvSpPr txBox="1">
              <a:spLocks noChangeArrowheads="1"/>
            </p:cNvSpPr>
            <p:nvPr/>
          </p:nvSpPr>
          <p:spPr bwMode="auto">
            <a:xfrm>
              <a:off x="0" y="604"/>
              <a:ext cx="1389"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r>
                <a:rPr lang="zh-CN" altLang="zh-CN" sz="1500" u="none">
                  <a:solidFill>
                    <a:srgbClr val="333399"/>
                  </a:solidFill>
                  <a:ea typeface="黑体" panose="02010609060101010101" pitchFamily="49" charset="-122"/>
                </a:rPr>
                <a:t>本地 ISP（AS</a:t>
              </a:r>
              <a:r>
                <a:rPr lang="zh-CN" altLang="zh-CN" sz="1500" u="none" baseline="-25000">
                  <a:solidFill>
                    <a:srgbClr val="333399"/>
                  </a:solidFill>
                  <a:ea typeface="黑体" panose="02010609060101010101" pitchFamily="49" charset="-122"/>
                </a:rPr>
                <a:t>5</a:t>
              </a:r>
              <a:r>
                <a:rPr lang="zh-CN" altLang="zh-CN" sz="1500" u="none">
                  <a:solidFill>
                    <a:srgbClr val="333399"/>
                  </a:solidFill>
                  <a:ea typeface="黑体" panose="02010609060101010101" pitchFamily="49" charset="-122"/>
                </a:rPr>
                <a:t>）</a:t>
              </a:r>
            </a:p>
            <a:p>
              <a:pPr eaLnBrk="1" hangingPunct="1"/>
              <a:r>
                <a:rPr lang="zh-CN" altLang="zh-CN" sz="1500" u="none">
                  <a:solidFill>
                    <a:srgbClr val="333399"/>
                  </a:solidFill>
                  <a:ea typeface="黑体" panose="02010609060101010101" pitchFamily="49" charset="-122"/>
                </a:rPr>
                <a:t>N</a:t>
              </a:r>
              <a:r>
                <a:rPr lang="zh-CN" altLang="zh-CN" sz="1500" u="none" baseline="-25000">
                  <a:solidFill>
                    <a:srgbClr val="333399"/>
                  </a:solidFill>
                  <a:ea typeface="黑体" panose="02010609060101010101" pitchFamily="49" charset="-122"/>
                </a:rPr>
                <a:t>3</a:t>
              </a:r>
              <a:r>
                <a:rPr lang="zh-CN" altLang="zh-CN" sz="1500" u="none">
                  <a:solidFill>
                    <a:srgbClr val="333399"/>
                  </a:solidFill>
                  <a:ea typeface="黑体" panose="02010609060101010101" pitchFamily="49" charset="-122"/>
                </a:rPr>
                <a:t>， N</a:t>
              </a:r>
              <a:r>
                <a:rPr lang="zh-CN" altLang="zh-CN" sz="1500" u="none" baseline="-25000">
                  <a:solidFill>
                    <a:srgbClr val="333399"/>
                  </a:solidFill>
                  <a:ea typeface="黑体" panose="02010609060101010101" pitchFamily="49" charset="-122"/>
                </a:rPr>
                <a:t>4</a:t>
              </a:r>
              <a:endParaRPr lang="zh-CN" altLang="zh-CN" sz="1500" u="none">
                <a:solidFill>
                  <a:srgbClr val="333399"/>
                </a:solidFill>
                <a:ea typeface="黑体" panose="02010609060101010101" pitchFamily="49" charset="-122"/>
              </a:endParaRPr>
            </a:p>
          </p:txBody>
        </p:sp>
      </p:grpSp>
      <p:sp>
        <p:nvSpPr>
          <p:cNvPr id="45080" name="Text Box 23"/>
          <p:cNvSpPr txBox="1">
            <a:spLocks noChangeArrowheads="1"/>
          </p:cNvSpPr>
          <p:nvPr/>
        </p:nvSpPr>
        <p:spPr bwMode="auto">
          <a:xfrm>
            <a:off x="4608171" y="3791069"/>
            <a:ext cx="165462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r>
              <a:rPr lang="zh-CN" altLang="zh-CN" sz="1500" u="none">
                <a:solidFill>
                  <a:srgbClr val="333399"/>
                </a:solidFill>
                <a:ea typeface="黑体" panose="02010609060101010101" pitchFamily="49" charset="-122"/>
              </a:rPr>
              <a:t>本地 ISP（AS</a:t>
            </a:r>
            <a:r>
              <a:rPr lang="zh-CN" altLang="zh-CN" sz="1500" u="none" baseline="-25000">
                <a:solidFill>
                  <a:srgbClr val="333399"/>
                </a:solidFill>
                <a:ea typeface="黑体" panose="02010609060101010101" pitchFamily="49" charset="-122"/>
              </a:rPr>
              <a:t>6</a:t>
            </a:r>
            <a:r>
              <a:rPr lang="zh-CN" altLang="zh-CN" sz="1500" u="none">
                <a:solidFill>
                  <a:srgbClr val="333399"/>
                </a:solidFill>
                <a:ea typeface="黑体" panose="02010609060101010101" pitchFamily="49" charset="-122"/>
              </a:rPr>
              <a:t>）</a:t>
            </a:r>
          </a:p>
          <a:p>
            <a:pPr eaLnBrk="1" hangingPunct="1"/>
            <a:r>
              <a:rPr lang="zh-CN" altLang="zh-CN" sz="1500" u="none">
                <a:solidFill>
                  <a:srgbClr val="333399"/>
                </a:solidFill>
                <a:ea typeface="黑体" panose="02010609060101010101" pitchFamily="49" charset="-122"/>
              </a:rPr>
              <a:t>N</a:t>
            </a:r>
            <a:r>
              <a:rPr lang="zh-CN" altLang="zh-CN" sz="1500" u="none" baseline="-25000">
                <a:solidFill>
                  <a:srgbClr val="333399"/>
                </a:solidFill>
                <a:ea typeface="黑体" panose="02010609060101010101" pitchFamily="49" charset="-122"/>
              </a:rPr>
              <a:t>5</a:t>
            </a:r>
            <a:endParaRPr lang="zh-CN" altLang="zh-CN" sz="1500" u="none">
              <a:solidFill>
                <a:srgbClr val="333399"/>
              </a:solidFill>
              <a:ea typeface="黑体" panose="02010609060101010101" pitchFamily="49" charset="-122"/>
            </a:endParaRPr>
          </a:p>
        </p:txBody>
      </p:sp>
      <p:sp>
        <p:nvSpPr>
          <p:cNvPr id="45081" name="Text Box 24"/>
          <p:cNvSpPr txBox="1">
            <a:spLocks noChangeArrowheads="1"/>
          </p:cNvSpPr>
          <p:nvPr/>
        </p:nvSpPr>
        <p:spPr bwMode="auto">
          <a:xfrm>
            <a:off x="4621272" y="4527103"/>
            <a:ext cx="165462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r>
              <a:rPr lang="zh-CN" altLang="zh-CN" sz="1500" u="none">
                <a:solidFill>
                  <a:srgbClr val="333399"/>
                </a:solidFill>
                <a:ea typeface="黑体" panose="02010609060101010101" pitchFamily="49" charset="-122"/>
              </a:rPr>
              <a:t>本地 ISP（AS</a:t>
            </a:r>
            <a:r>
              <a:rPr lang="zh-CN" altLang="zh-CN" sz="1500" u="none" baseline="-25000">
                <a:solidFill>
                  <a:srgbClr val="333399"/>
                </a:solidFill>
                <a:ea typeface="黑体" panose="02010609060101010101" pitchFamily="49" charset="-122"/>
              </a:rPr>
              <a:t>7</a:t>
            </a:r>
            <a:r>
              <a:rPr lang="zh-CN" altLang="zh-CN" sz="1500" u="none">
                <a:solidFill>
                  <a:srgbClr val="333399"/>
                </a:solidFill>
                <a:ea typeface="黑体" panose="02010609060101010101" pitchFamily="49" charset="-122"/>
              </a:rPr>
              <a:t>）</a:t>
            </a:r>
          </a:p>
          <a:p>
            <a:pPr eaLnBrk="1" hangingPunct="1"/>
            <a:r>
              <a:rPr lang="zh-CN" altLang="zh-CN" sz="1500" u="none">
                <a:solidFill>
                  <a:srgbClr val="333399"/>
                </a:solidFill>
                <a:ea typeface="黑体" panose="02010609060101010101" pitchFamily="49" charset="-122"/>
              </a:rPr>
              <a:t>N</a:t>
            </a:r>
            <a:r>
              <a:rPr lang="zh-CN" altLang="zh-CN" sz="1500" u="none" baseline="-25000">
                <a:solidFill>
                  <a:srgbClr val="333399"/>
                </a:solidFill>
                <a:ea typeface="黑体" panose="02010609060101010101" pitchFamily="49" charset="-122"/>
              </a:rPr>
              <a:t>6</a:t>
            </a:r>
            <a:r>
              <a:rPr lang="zh-CN" altLang="zh-CN" sz="1500" u="none">
                <a:solidFill>
                  <a:srgbClr val="333399"/>
                </a:solidFill>
                <a:ea typeface="黑体" panose="02010609060101010101" pitchFamily="49" charset="-122"/>
              </a:rPr>
              <a:t>， N</a:t>
            </a:r>
            <a:r>
              <a:rPr lang="zh-CN" altLang="zh-CN" sz="1500" u="none" baseline="-25000">
                <a:solidFill>
                  <a:srgbClr val="333399"/>
                </a:solidFill>
                <a:ea typeface="黑体" panose="02010609060101010101" pitchFamily="49" charset="-122"/>
              </a:rPr>
              <a:t>7</a:t>
            </a:r>
            <a:endParaRPr lang="zh-CN" altLang="zh-CN" sz="1500" u="none">
              <a:solidFill>
                <a:srgbClr val="333399"/>
              </a:solidFill>
              <a:ea typeface="黑体" panose="02010609060101010101" pitchFamily="49" charset="-122"/>
            </a:endParaRPr>
          </a:p>
        </p:txBody>
      </p:sp>
      <p:sp>
        <p:nvSpPr>
          <p:cNvPr id="45082" name="Text Box 25"/>
          <p:cNvSpPr txBox="1">
            <a:spLocks noChangeArrowheads="1"/>
          </p:cNvSpPr>
          <p:nvPr/>
        </p:nvSpPr>
        <p:spPr bwMode="auto">
          <a:xfrm>
            <a:off x="538550" y="1350726"/>
            <a:ext cx="6174105" cy="707886"/>
          </a:xfrm>
          <a:prstGeom prst="rect">
            <a:avLst/>
          </a:prstGeom>
          <a:solidFill>
            <a:srgbClr val="FFFF99"/>
          </a:solidFill>
          <a:ln w="9525" cmpd="sng">
            <a:solidFill>
              <a:srgbClr val="333399"/>
            </a:solidFill>
            <a:miter lim="800000"/>
            <a:headEnd/>
            <a:tailEnd/>
          </a:ln>
        </p:spPr>
        <p:txBody>
          <a:bodyPr>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2000" u="none">
                <a:solidFill>
                  <a:srgbClr val="333399"/>
                </a:solidFill>
                <a:ea typeface="黑体" panose="02010609060101010101" pitchFamily="49" charset="-122"/>
              </a:rPr>
              <a:t>自治系统 AS</a:t>
            </a:r>
            <a:r>
              <a:rPr lang="zh-CN" altLang="zh-CN" sz="2000" u="none" baseline="-25000">
                <a:solidFill>
                  <a:srgbClr val="333399"/>
                </a:solidFill>
                <a:ea typeface="黑体" panose="02010609060101010101" pitchFamily="49" charset="-122"/>
              </a:rPr>
              <a:t>2</a:t>
            </a:r>
            <a:r>
              <a:rPr lang="zh-CN" altLang="zh-CN" sz="2000" u="none">
                <a:solidFill>
                  <a:srgbClr val="333399"/>
                </a:solidFill>
                <a:ea typeface="黑体" panose="02010609060101010101" pitchFamily="49" charset="-122"/>
              </a:rPr>
              <a:t> 的 BGP 发言人通知主干网的 BGP 发言人：“要到达网络 N</a:t>
            </a:r>
            <a:r>
              <a:rPr lang="zh-CN" altLang="zh-CN" sz="2000" u="none" baseline="-25000">
                <a:solidFill>
                  <a:srgbClr val="333399"/>
                </a:solidFill>
                <a:ea typeface="黑体" panose="02010609060101010101" pitchFamily="49" charset="-122"/>
              </a:rPr>
              <a:t>1</a:t>
            </a:r>
            <a:r>
              <a:rPr lang="zh-CN" altLang="zh-CN" sz="2000" u="none">
                <a:solidFill>
                  <a:srgbClr val="333399"/>
                </a:solidFill>
                <a:ea typeface="黑体" panose="02010609060101010101" pitchFamily="49" charset="-122"/>
              </a:rPr>
              <a:t>, N</a:t>
            </a:r>
            <a:r>
              <a:rPr lang="zh-CN" altLang="zh-CN" sz="2000" u="none" baseline="-25000">
                <a:solidFill>
                  <a:srgbClr val="333399"/>
                </a:solidFill>
                <a:ea typeface="黑体" panose="02010609060101010101" pitchFamily="49" charset="-122"/>
              </a:rPr>
              <a:t>2</a:t>
            </a:r>
            <a:r>
              <a:rPr lang="zh-CN" altLang="zh-CN" sz="2000" u="none">
                <a:solidFill>
                  <a:srgbClr val="333399"/>
                </a:solidFill>
                <a:ea typeface="黑体" panose="02010609060101010101" pitchFamily="49" charset="-122"/>
              </a:rPr>
              <a:t>, N</a:t>
            </a:r>
            <a:r>
              <a:rPr lang="zh-CN" altLang="zh-CN" sz="2000" u="none" baseline="-25000">
                <a:solidFill>
                  <a:srgbClr val="333399"/>
                </a:solidFill>
                <a:ea typeface="黑体" panose="02010609060101010101" pitchFamily="49" charset="-122"/>
              </a:rPr>
              <a:t>3 </a:t>
            </a:r>
            <a:r>
              <a:rPr lang="zh-CN" altLang="zh-CN" sz="2000" u="none">
                <a:solidFill>
                  <a:srgbClr val="333399"/>
                </a:solidFill>
                <a:ea typeface="黑体" panose="02010609060101010101" pitchFamily="49" charset="-122"/>
              </a:rPr>
              <a:t>和 N</a:t>
            </a:r>
            <a:r>
              <a:rPr lang="zh-CN" altLang="zh-CN" sz="2000" u="none" baseline="-25000">
                <a:solidFill>
                  <a:srgbClr val="333399"/>
                </a:solidFill>
                <a:ea typeface="黑体" panose="02010609060101010101" pitchFamily="49" charset="-122"/>
              </a:rPr>
              <a:t>4 </a:t>
            </a:r>
            <a:r>
              <a:rPr lang="zh-CN" altLang="zh-CN" sz="2000" u="none">
                <a:solidFill>
                  <a:srgbClr val="333399"/>
                </a:solidFill>
                <a:ea typeface="黑体" panose="02010609060101010101" pitchFamily="49" charset="-122"/>
              </a:rPr>
              <a:t>可经过 AS</a:t>
            </a:r>
            <a:r>
              <a:rPr lang="zh-CN" altLang="zh-CN" sz="2000" u="none" baseline="-25000">
                <a:solidFill>
                  <a:srgbClr val="333399"/>
                </a:solidFill>
                <a:ea typeface="黑体" panose="02010609060101010101" pitchFamily="49" charset="-122"/>
              </a:rPr>
              <a:t>2</a:t>
            </a:r>
            <a:r>
              <a:rPr lang="zh-CN" altLang="zh-CN" sz="2000" u="none">
                <a:solidFill>
                  <a:srgbClr val="333399"/>
                </a:solidFill>
                <a:ea typeface="黑体" panose="02010609060101010101" pitchFamily="49" charset="-122"/>
              </a:rPr>
              <a:t>。” </a:t>
            </a:r>
          </a:p>
        </p:txBody>
      </p:sp>
      <p:sp>
        <p:nvSpPr>
          <p:cNvPr id="45083" name="Line 26"/>
          <p:cNvSpPr>
            <a:spLocks noChangeShapeType="1"/>
          </p:cNvSpPr>
          <p:nvPr/>
        </p:nvSpPr>
        <p:spPr bwMode="auto">
          <a:xfrm>
            <a:off x="2915771" y="2067703"/>
            <a:ext cx="0" cy="647900"/>
          </a:xfrm>
          <a:prstGeom prst="line">
            <a:avLst/>
          </a:prstGeom>
          <a:noFill/>
          <a:ln w="76200" cmpd="sng">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5084" name="AutoShape 27"/>
          <p:cNvSpPr>
            <a:spLocks noChangeArrowheads="1"/>
          </p:cNvSpPr>
          <p:nvPr/>
        </p:nvSpPr>
        <p:spPr bwMode="auto">
          <a:xfrm rot="9284754">
            <a:off x="1349616" y="2931173"/>
            <a:ext cx="1242206" cy="540711"/>
          </a:xfrm>
          <a:custGeom>
            <a:avLst/>
            <a:gdLst>
              <a:gd name="T0" fmla="*/ 1044587 w 21600"/>
              <a:gd name="T1" fmla="*/ 0 h 21600"/>
              <a:gd name="T2" fmla="*/ 0 w 21600"/>
              <a:gd name="T3" fmla="*/ 360363 h 21600"/>
              <a:gd name="T4" fmla="*/ 1044587 w 21600"/>
              <a:gd name="T5" fmla="*/ 720725 h 21600"/>
              <a:gd name="T6" fmla="*/ 1655763 w 21600"/>
              <a:gd name="T7" fmla="*/ 360363 h 21600"/>
              <a:gd name="T8" fmla="*/ 17694720 60000 65536"/>
              <a:gd name="T9" fmla="*/ 11796480 60000 65536"/>
              <a:gd name="T10" fmla="*/ 5898240 60000 65536"/>
              <a:gd name="T11" fmla="*/ 0 60000 65536"/>
              <a:gd name="T12" fmla="*/ 3375 w 21600"/>
              <a:gd name="T13" fmla="*/ 4853 h 21600"/>
              <a:gd name="T14" fmla="*/ 17210 w 21600"/>
              <a:gd name="T15" fmla="*/ 16747 h 21600"/>
            </a:gdLst>
            <a:ahLst/>
            <a:cxnLst>
              <a:cxn ang="T8">
                <a:pos x="T0" y="T1"/>
              </a:cxn>
              <a:cxn ang="T9">
                <a:pos x="T2" y="T3"/>
              </a:cxn>
              <a:cxn ang="T10">
                <a:pos x="T4" y="T5"/>
              </a:cxn>
              <a:cxn ang="T11">
                <a:pos x="T6" y="T7"/>
              </a:cxn>
            </a:cxnLst>
            <a:rect l="T12" t="T13" r="T14" b="T15"/>
            <a:pathLst>
              <a:path w="21600" h="21600">
                <a:moveTo>
                  <a:pt x="13627" y="0"/>
                </a:moveTo>
                <a:lnTo>
                  <a:pt x="13627" y="4853"/>
                </a:lnTo>
                <a:lnTo>
                  <a:pt x="3375" y="4853"/>
                </a:lnTo>
                <a:lnTo>
                  <a:pt x="3375" y="16747"/>
                </a:lnTo>
                <a:lnTo>
                  <a:pt x="13627" y="16747"/>
                </a:lnTo>
                <a:lnTo>
                  <a:pt x="13627" y="21600"/>
                </a:lnTo>
                <a:lnTo>
                  <a:pt x="21600" y="10800"/>
                </a:lnTo>
                <a:close/>
              </a:path>
              <a:path w="21600" h="21600">
                <a:moveTo>
                  <a:pt x="1350" y="4853"/>
                </a:moveTo>
                <a:lnTo>
                  <a:pt x="1350" y="16747"/>
                </a:lnTo>
                <a:lnTo>
                  <a:pt x="2700" y="16747"/>
                </a:lnTo>
                <a:lnTo>
                  <a:pt x="2700" y="4853"/>
                </a:lnTo>
                <a:close/>
              </a:path>
              <a:path w="21600" h="21600">
                <a:moveTo>
                  <a:pt x="0" y="4853"/>
                </a:moveTo>
                <a:lnTo>
                  <a:pt x="0" y="16747"/>
                </a:lnTo>
                <a:lnTo>
                  <a:pt x="675" y="16747"/>
                </a:lnTo>
                <a:lnTo>
                  <a:pt x="675" y="4853"/>
                </a:lnTo>
                <a:close/>
              </a:path>
            </a:pathLst>
          </a:custGeom>
          <a:solidFill>
            <a:srgbClr val="FF0000"/>
          </a:solidFill>
          <a:ln w="9525" cmpd="sng">
            <a:solidFill>
              <a:srgbClr val="FF0000"/>
            </a:solidFill>
            <a:miter lim="800000"/>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Tree>
    <p:extLst>
      <p:ext uri="{BB962C8B-B14F-4D97-AF65-F5344CB8AC3E}">
        <p14:creationId xmlns:p14="http://schemas.microsoft.com/office/powerpoint/2010/main" val="30580531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3000" fill="hold" nodeType="clickEffect">
                                  <p:stCondLst>
                                    <p:cond delay="500"/>
                                  </p:stCondLst>
                                  <p:childTnLst>
                                    <p:anim calcmode="discrete" valueType="str">
                                      <p:cBhvr>
                                        <p:cTn id="6" dur="1000" fill="hold"/>
                                        <p:tgtEl>
                                          <p:spTgt spid="45077"/>
                                        </p:tgtEl>
                                        <p:attrNameLst>
                                          <p:attrName>style.visibility</p:attrName>
                                        </p:attrNameLst>
                                      </p:cBhvr>
                                      <p:tavLst>
                                        <p:tav tm="0">
                                          <p:val>
                                            <p:strVal val="hidden"/>
                                          </p:val>
                                        </p:tav>
                                        <p:tav tm="50000">
                                          <p:val>
                                            <p:strVal val="visible"/>
                                          </p:val>
                                        </p:tav>
                                      </p:tavLst>
                                    </p:anim>
                                  </p:childTnLst>
                                </p:cTn>
                              </p:par>
                            </p:childTnLst>
                          </p:cTn>
                        </p:par>
                        <p:par>
                          <p:cTn id="7" fill="hold" nodeType="afterGroup">
                            <p:stCondLst>
                              <p:cond delay="3500"/>
                            </p:stCondLst>
                            <p:childTnLst>
                              <p:par>
                                <p:cTn id="8" presetID="22" presetClass="entr" presetSubtype="2" repeatCount="3000" fill="hold" grpId="0" nodeType="afterEffect">
                                  <p:stCondLst>
                                    <p:cond delay="0"/>
                                  </p:stCondLst>
                                  <p:childTnLst>
                                    <p:set>
                                      <p:cBhvr>
                                        <p:cTn id="9" dur="1" fill="hold">
                                          <p:stCondLst>
                                            <p:cond delay="0"/>
                                          </p:stCondLst>
                                        </p:cTn>
                                        <p:tgtEl>
                                          <p:spTgt spid="45084"/>
                                        </p:tgtEl>
                                        <p:attrNameLst>
                                          <p:attrName>style.visibility</p:attrName>
                                        </p:attrNameLst>
                                      </p:cBhvr>
                                      <p:to>
                                        <p:strVal val="visible"/>
                                      </p:to>
                                    </p:set>
                                    <p:animEffect transition="in" filter="wipe(right)">
                                      <p:cBhvr>
                                        <p:cTn id="10" dur="1000"/>
                                        <p:tgtEl>
                                          <p:spTgt spid="45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84"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Line 3"/>
          <p:cNvSpPr>
            <a:spLocks noChangeShapeType="1"/>
          </p:cNvSpPr>
          <p:nvPr/>
        </p:nvSpPr>
        <p:spPr bwMode="auto">
          <a:xfrm flipV="1">
            <a:off x="1478243" y="3025261"/>
            <a:ext cx="919446" cy="401365"/>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6085" name="Line 4"/>
          <p:cNvSpPr>
            <a:spLocks noChangeShapeType="1"/>
          </p:cNvSpPr>
          <p:nvPr/>
        </p:nvSpPr>
        <p:spPr bwMode="auto">
          <a:xfrm>
            <a:off x="1478243" y="3830373"/>
            <a:ext cx="858706" cy="574058"/>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6086" name="Line 5"/>
          <p:cNvSpPr>
            <a:spLocks noChangeShapeType="1"/>
          </p:cNvSpPr>
          <p:nvPr/>
        </p:nvSpPr>
        <p:spPr bwMode="auto">
          <a:xfrm flipV="1">
            <a:off x="3683961" y="2623897"/>
            <a:ext cx="796774" cy="287029"/>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6087" name="Line 6"/>
          <p:cNvSpPr>
            <a:spLocks noChangeShapeType="1"/>
          </p:cNvSpPr>
          <p:nvPr/>
        </p:nvSpPr>
        <p:spPr bwMode="auto">
          <a:xfrm>
            <a:off x="3623221" y="3025261"/>
            <a:ext cx="796774" cy="345388"/>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6088" name="Line 7"/>
          <p:cNvSpPr>
            <a:spLocks noChangeShapeType="1"/>
          </p:cNvSpPr>
          <p:nvPr/>
        </p:nvSpPr>
        <p:spPr bwMode="auto">
          <a:xfrm flipV="1">
            <a:off x="3683961" y="4059042"/>
            <a:ext cx="796774" cy="287030"/>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6089" name="Line 8"/>
          <p:cNvSpPr>
            <a:spLocks noChangeShapeType="1"/>
          </p:cNvSpPr>
          <p:nvPr/>
        </p:nvSpPr>
        <p:spPr bwMode="auto">
          <a:xfrm>
            <a:off x="3806634" y="4460407"/>
            <a:ext cx="0" cy="0"/>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6090" name="Line 9"/>
          <p:cNvSpPr>
            <a:spLocks noChangeShapeType="1"/>
          </p:cNvSpPr>
          <p:nvPr/>
        </p:nvSpPr>
        <p:spPr bwMode="auto">
          <a:xfrm>
            <a:off x="3683961" y="4577124"/>
            <a:ext cx="796774" cy="228671"/>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6091" name="Oval 10"/>
          <p:cNvSpPr>
            <a:spLocks noChangeArrowheads="1"/>
          </p:cNvSpPr>
          <p:nvPr/>
        </p:nvSpPr>
        <p:spPr bwMode="auto">
          <a:xfrm>
            <a:off x="1967741" y="2687019"/>
            <a:ext cx="1962756" cy="516891"/>
          </a:xfrm>
          <a:prstGeom prst="ellipse">
            <a:avLst/>
          </a:prstGeom>
          <a:solidFill>
            <a:srgbClr val="CCECFF"/>
          </a:solidFill>
          <a:ln w="9525" cmpd="sng">
            <a:solidFill>
              <a:schemeClr val="tx1"/>
            </a:solidFill>
            <a:round/>
            <a:headEnd/>
            <a:tailEnd/>
          </a:ln>
          <a:effectLst>
            <a:outerShdw dist="35921" dir="2700000" algn="ctr" rotWithShape="0">
              <a:schemeClr val="bg2"/>
            </a:outerShdw>
          </a:effec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1500" u="none">
              <a:solidFill>
                <a:srgbClr val="333399"/>
              </a:solidFill>
              <a:ea typeface="黑体" panose="02010609060101010101" pitchFamily="49" charset="-122"/>
            </a:endParaRPr>
          </a:p>
        </p:txBody>
      </p:sp>
      <p:sp>
        <p:nvSpPr>
          <p:cNvPr id="46092" name="Oval 11"/>
          <p:cNvSpPr>
            <a:spLocks noChangeArrowheads="1"/>
          </p:cNvSpPr>
          <p:nvPr/>
        </p:nvSpPr>
        <p:spPr bwMode="auto">
          <a:xfrm>
            <a:off x="1967741" y="4169805"/>
            <a:ext cx="1962756" cy="516891"/>
          </a:xfrm>
          <a:prstGeom prst="ellipse">
            <a:avLst/>
          </a:prstGeom>
          <a:solidFill>
            <a:srgbClr val="CCECFF"/>
          </a:solidFill>
          <a:ln w="9525" cmpd="sng">
            <a:solidFill>
              <a:schemeClr val="tx1"/>
            </a:solidFill>
            <a:round/>
            <a:headEnd/>
            <a:tailEnd/>
          </a:ln>
          <a:effectLst>
            <a:outerShdw dist="35921" dir="2700000" algn="ctr" rotWithShape="0">
              <a:schemeClr val="bg2"/>
            </a:outerShdw>
          </a:effec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1500" u="none">
              <a:solidFill>
                <a:srgbClr val="333399"/>
              </a:solidFill>
              <a:ea typeface="黑体" panose="02010609060101010101" pitchFamily="49" charset="-122"/>
            </a:endParaRPr>
          </a:p>
        </p:txBody>
      </p:sp>
      <p:sp>
        <p:nvSpPr>
          <p:cNvPr id="46093" name="Oval 12"/>
          <p:cNvSpPr>
            <a:spLocks noChangeArrowheads="1"/>
          </p:cNvSpPr>
          <p:nvPr/>
        </p:nvSpPr>
        <p:spPr bwMode="auto">
          <a:xfrm>
            <a:off x="251520" y="3256314"/>
            <a:ext cx="1776961" cy="861088"/>
          </a:xfrm>
          <a:prstGeom prst="ellipse">
            <a:avLst/>
          </a:prstGeom>
          <a:solidFill>
            <a:srgbClr val="FFCCFF"/>
          </a:solidFill>
          <a:ln w="9525" cmpd="sng">
            <a:solidFill>
              <a:schemeClr val="tx1"/>
            </a:solidFill>
            <a:round/>
            <a:headEnd/>
            <a:tailEnd/>
          </a:ln>
          <a:effectLst>
            <a:outerShdw dist="35921" dir="2700000" algn="ctr" rotWithShape="0">
              <a:schemeClr val="bg2"/>
            </a:outerShdw>
          </a:effec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1500" u="none">
              <a:solidFill>
                <a:srgbClr val="333399"/>
              </a:solidFill>
              <a:ea typeface="黑体" panose="02010609060101010101" pitchFamily="49" charset="-122"/>
            </a:endParaRPr>
          </a:p>
        </p:txBody>
      </p:sp>
      <p:grpSp>
        <p:nvGrpSpPr>
          <p:cNvPr id="46094" name="Group 14"/>
          <p:cNvGrpSpPr>
            <a:grpSpLocks/>
          </p:cNvGrpSpPr>
          <p:nvPr/>
        </p:nvGrpSpPr>
        <p:grpSpPr bwMode="auto">
          <a:xfrm>
            <a:off x="4174650" y="2336867"/>
            <a:ext cx="2468928" cy="1338676"/>
            <a:chOff x="0" y="0"/>
            <a:chExt cx="2073" cy="1124"/>
          </a:xfrm>
        </p:grpSpPr>
        <p:sp>
          <p:nvSpPr>
            <p:cNvPr id="46095" name="Oval 14"/>
            <p:cNvSpPr>
              <a:spLocks noChangeArrowheads="1"/>
            </p:cNvSpPr>
            <p:nvPr/>
          </p:nvSpPr>
          <p:spPr bwMode="auto">
            <a:xfrm>
              <a:off x="14" y="0"/>
              <a:ext cx="2059" cy="531"/>
            </a:xfrm>
            <a:prstGeom prst="ellipse">
              <a:avLst/>
            </a:prstGeom>
            <a:solidFill>
              <a:srgbClr val="FFFF99"/>
            </a:solidFill>
            <a:ln w="9525" cmpd="sng">
              <a:solidFill>
                <a:schemeClr val="tx1"/>
              </a:solidFill>
              <a:round/>
              <a:headEnd/>
              <a:tailEnd/>
            </a:ln>
            <a:effectLst>
              <a:outerShdw dist="35921" dir="2700000" algn="ctr" rotWithShape="0">
                <a:schemeClr val="bg2"/>
              </a:outerShdw>
            </a:effec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1500" u="none" baseline="-25000">
                <a:solidFill>
                  <a:srgbClr val="333399"/>
                </a:solidFill>
                <a:ea typeface="黑体" panose="02010609060101010101" pitchFamily="49" charset="-122"/>
              </a:endParaRPr>
            </a:p>
          </p:txBody>
        </p:sp>
        <p:sp>
          <p:nvSpPr>
            <p:cNvPr id="46096" name="Oval 15"/>
            <p:cNvSpPr>
              <a:spLocks noChangeArrowheads="1"/>
            </p:cNvSpPr>
            <p:nvPr/>
          </p:nvSpPr>
          <p:spPr bwMode="auto">
            <a:xfrm>
              <a:off x="0" y="595"/>
              <a:ext cx="2059" cy="529"/>
            </a:xfrm>
            <a:prstGeom prst="ellipse">
              <a:avLst/>
            </a:prstGeom>
            <a:solidFill>
              <a:srgbClr val="FFFF99"/>
            </a:solidFill>
            <a:ln w="9525" cmpd="sng">
              <a:solidFill>
                <a:schemeClr val="tx1"/>
              </a:solidFill>
              <a:round/>
              <a:headEnd/>
              <a:tailEnd/>
            </a:ln>
            <a:effectLst>
              <a:outerShdw dist="35921" dir="2700000" algn="ctr" rotWithShape="0">
                <a:schemeClr val="bg2"/>
              </a:outerShdw>
            </a:effec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1500" u="none" baseline="-25000">
                <a:solidFill>
                  <a:srgbClr val="333399"/>
                </a:solidFill>
                <a:ea typeface="黑体" panose="02010609060101010101" pitchFamily="49" charset="-122"/>
              </a:endParaRPr>
            </a:p>
          </p:txBody>
        </p:sp>
      </p:grpSp>
      <p:sp>
        <p:nvSpPr>
          <p:cNvPr id="46097" name="Oval 16"/>
          <p:cNvSpPr>
            <a:spLocks noChangeArrowheads="1"/>
          </p:cNvSpPr>
          <p:nvPr/>
        </p:nvSpPr>
        <p:spPr bwMode="auto">
          <a:xfrm>
            <a:off x="4174650" y="3754149"/>
            <a:ext cx="2452254" cy="630035"/>
          </a:xfrm>
          <a:prstGeom prst="ellipse">
            <a:avLst/>
          </a:prstGeom>
          <a:solidFill>
            <a:srgbClr val="FFFF99"/>
          </a:solidFill>
          <a:ln w="9525" cmpd="sng">
            <a:solidFill>
              <a:schemeClr val="tx1"/>
            </a:solidFill>
            <a:round/>
            <a:headEnd/>
            <a:tailEnd/>
          </a:ln>
          <a:effectLst>
            <a:outerShdw dist="35921" dir="2700000" algn="ctr" rotWithShape="0">
              <a:schemeClr val="bg2"/>
            </a:outerShdw>
          </a:effec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1500" u="none">
              <a:solidFill>
                <a:srgbClr val="333399"/>
              </a:solidFill>
              <a:ea typeface="黑体" panose="02010609060101010101" pitchFamily="49" charset="-122"/>
            </a:endParaRPr>
          </a:p>
        </p:txBody>
      </p:sp>
      <p:sp>
        <p:nvSpPr>
          <p:cNvPr id="46098" name="Oval 17"/>
          <p:cNvSpPr>
            <a:spLocks noChangeArrowheads="1"/>
          </p:cNvSpPr>
          <p:nvPr/>
        </p:nvSpPr>
        <p:spPr bwMode="auto">
          <a:xfrm>
            <a:off x="4174650" y="4460407"/>
            <a:ext cx="2452254" cy="632417"/>
          </a:xfrm>
          <a:prstGeom prst="ellipse">
            <a:avLst/>
          </a:prstGeom>
          <a:solidFill>
            <a:srgbClr val="FFFF99"/>
          </a:solidFill>
          <a:ln w="9525" cmpd="sng">
            <a:solidFill>
              <a:schemeClr val="tx1"/>
            </a:solidFill>
            <a:round/>
            <a:headEnd/>
            <a:tailEnd/>
          </a:ln>
          <a:effectLst>
            <a:outerShdw dist="35921" dir="2700000" algn="ctr" rotWithShape="0">
              <a:schemeClr val="bg2"/>
            </a:outerShdw>
          </a:effec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1500" u="none">
              <a:solidFill>
                <a:srgbClr val="333399"/>
              </a:solidFill>
              <a:ea typeface="黑体" panose="02010609060101010101" pitchFamily="49" charset="-122"/>
            </a:endParaRPr>
          </a:p>
        </p:txBody>
      </p:sp>
      <p:sp>
        <p:nvSpPr>
          <p:cNvPr id="46099" name="Text Box 18"/>
          <p:cNvSpPr txBox="1">
            <a:spLocks noChangeArrowheads="1"/>
          </p:cNvSpPr>
          <p:nvPr/>
        </p:nvSpPr>
        <p:spPr bwMode="auto">
          <a:xfrm>
            <a:off x="700525" y="3418288"/>
            <a:ext cx="90762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500" u="none">
                <a:solidFill>
                  <a:srgbClr val="333399"/>
                </a:solidFill>
                <a:ea typeface="黑体" panose="02010609060101010101" pitchFamily="49" charset="-122"/>
              </a:rPr>
              <a:t>主干网</a:t>
            </a:r>
          </a:p>
          <a:p>
            <a:pPr algn="l" eaLnBrk="1" hangingPunct="1"/>
            <a:r>
              <a:rPr lang="zh-CN" altLang="zh-CN" sz="1500" u="none">
                <a:solidFill>
                  <a:srgbClr val="333399"/>
                </a:solidFill>
                <a:ea typeface="黑体" panose="02010609060101010101" pitchFamily="49" charset="-122"/>
              </a:rPr>
              <a:t>（AS</a:t>
            </a:r>
            <a:r>
              <a:rPr lang="zh-CN" altLang="zh-CN" sz="1500" u="none" baseline="-25000">
                <a:solidFill>
                  <a:srgbClr val="333399"/>
                </a:solidFill>
                <a:ea typeface="黑体" panose="02010609060101010101" pitchFamily="49" charset="-122"/>
              </a:rPr>
              <a:t>1</a:t>
            </a:r>
            <a:r>
              <a:rPr lang="zh-CN" altLang="zh-CN" sz="1500" u="none">
                <a:solidFill>
                  <a:srgbClr val="333399"/>
                </a:solidFill>
                <a:ea typeface="黑体" panose="02010609060101010101" pitchFamily="49" charset="-122"/>
              </a:rPr>
              <a:t>）</a:t>
            </a:r>
          </a:p>
        </p:txBody>
      </p:sp>
      <p:sp>
        <p:nvSpPr>
          <p:cNvPr id="46100" name="Text Box 19"/>
          <p:cNvSpPr txBox="1">
            <a:spLocks noChangeArrowheads="1"/>
          </p:cNvSpPr>
          <p:nvPr/>
        </p:nvSpPr>
        <p:spPr bwMode="auto">
          <a:xfrm>
            <a:off x="2512025" y="2682255"/>
            <a:ext cx="93166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r>
              <a:rPr lang="zh-CN" altLang="zh-CN" sz="1500" u="none">
                <a:solidFill>
                  <a:srgbClr val="333399"/>
                </a:solidFill>
                <a:ea typeface="黑体" panose="02010609060101010101" pitchFamily="49" charset="-122"/>
              </a:rPr>
              <a:t>地区 ISP</a:t>
            </a:r>
          </a:p>
          <a:p>
            <a:pPr eaLnBrk="1" hangingPunct="1"/>
            <a:r>
              <a:rPr lang="zh-CN" altLang="zh-CN" sz="1500" u="none">
                <a:solidFill>
                  <a:srgbClr val="333399"/>
                </a:solidFill>
                <a:ea typeface="黑体" panose="02010609060101010101" pitchFamily="49" charset="-122"/>
              </a:rPr>
              <a:t>（AS</a:t>
            </a:r>
            <a:r>
              <a:rPr lang="zh-CN" altLang="zh-CN" sz="1500" u="none" baseline="-25000">
                <a:solidFill>
                  <a:srgbClr val="333399"/>
                </a:solidFill>
                <a:ea typeface="黑体" panose="02010609060101010101" pitchFamily="49" charset="-122"/>
              </a:rPr>
              <a:t>2</a:t>
            </a:r>
            <a:r>
              <a:rPr lang="zh-CN" altLang="zh-CN" sz="1500" u="none">
                <a:solidFill>
                  <a:srgbClr val="333399"/>
                </a:solidFill>
                <a:ea typeface="黑体" panose="02010609060101010101" pitchFamily="49" charset="-122"/>
              </a:rPr>
              <a:t>）</a:t>
            </a:r>
          </a:p>
        </p:txBody>
      </p:sp>
      <p:sp>
        <p:nvSpPr>
          <p:cNvPr id="46101" name="Text Box 20"/>
          <p:cNvSpPr txBox="1">
            <a:spLocks noChangeArrowheads="1"/>
          </p:cNvSpPr>
          <p:nvPr/>
        </p:nvSpPr>
        <p:spPr bwMode="auto">
          <a:xfrm>
            <a:off x="2512025" y="4165041"/>
            <a:ext cx="93166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r>
              <a:rPr lang="zh-CN" altLang="zh-CN" sz="1500" u="none">
                <a:solidFill>
                  <a:srgbClr val="333399"/>
                </a:solidFill>
                <a:ea typeface="黑体" panose="02010609060101010101" pitchFamily="49" charset="-122"/>
              </a:rPr>
              <a:t>地区 ISP</a:t>
            </a:r>
          </a:p>
          <a:p>
            <a:pPr eaLnBrk="1" hangingPunct="1"/>
            <a:r>
              <a:rPr lang="zh-CN" altLang="zh-CN" sz="1500" u="none">
                <a:solidFill>
                  <a:srgbClr val="333399"/>
                </a:solidFill>
                <a:ea typeface="黑体" panose="02010609060101010101" pitchFamily="49" charset="-122"/>
              </a:rPr>
              <a:t>（AS</a:t>
            </a:r>
            <a:r>
              <a:rPr lang="zh-CN" altLang="zh-CN" sz="1500" u="none" baseline="-25000">
                <a:solidFill>
                  <a:srgbClr val="333399"/>
                </a:solidFill>
                <a:ea typeface="黑体" panose="02010609060101010101" pitchFamily="49" charset="-122"/>
              </a:rPr>
              <a:t>3</a:t>
            </a:r>
            <a:r>
              <a:rPr lang="zh-CN" altLang="zh-CN" sz="1500" u="none">
                <a:solidFill>
                  <a:srgbClr val="333399"/>
                </a:solidFill>
                <a:ea typeface="黑体" panose="02010609060101010101" pitchFamily="49" charset="-122"/>
              </a:rPr>
              <a:t>）</a:t>
            </a:r>
          </a:p>
        </p:txBody>
      </p:sp>
      <p:sp>
        <p:nvSpPr>
          <p:cNvPr id="46102" name="Text Box 21"/>
          <p:cNvSpPr txBox="1">
            <a:spLocks noChangeArrowheads="1"/>
          </p:cNvSpPr>
          <p:nvPr/>
        </p:nvSpPr>
        <p:spPr bwMode="auto">
          <a:xfrm>
            <a:off x="4626036" y="2377361"/>
            <a:ext cx="165462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r>
              <a:rPr lang="zh-CN" altLang="zh-CN" sz="1500" u="none">
                <a:solidFill>
                  <a:srgbClr val="333399"/>
                </a:solidFill>
                <a:ea typeface="黑体" panose="02010609060101010101" pitchFamily="49" charset="-122"/>
              </a:rPr>
              <a:t>本地 ISP（AS</a:t>
            </a:r>
            <a:r>
              <a:rPr lang="zh-CN" altLang="zh-CN" sz="1500" u="none" baseline="-25000">
                <a:solidFill>
                  <a:srgbClr val="333399"/>
                </a:solidFill>
                <a:ea typeface="黑体" panose="02010609060101010101" pitchFamily="49" charset="-122"/>
              </a:rPr>
              <a:t>4</a:t>
            </a:r>
            <a:r>
              <a:rPr lang="zh-CN" altLang="zh-CN" sz="1500" u="none">
                <a:solidFill>
                  <a:srgbClr val="333399"/>
                </a:solidFill>
                <a:ea typeface="黑体" panose="02010609060101010101" pitchFamily="49" charset="-122"/>
              </a:rPr>
              <a:t>）</a:t>
            </a:r>
          </a:p>
          <a:p>
            <a:pPr eaLnBrk="1" hangingPunct="1"/>
            <a:r>
              <a:rPr lang="zh-CN" altLang="zh-CN" sz="1500" u="none">
                <a:solidFill>
                  <a:srgbClr val="333399"/>
                </a:solidFill>
                <a:ea typeface="黑体" panose="02010609060101010101" pitchFamily="49" charset="-122"/>
              </a:rPr>
              <a:t>N</a:t>
            </a:r>
            <a:r>
              <a:rPr lang="zh-CN" altLang="zh-CN" sz="1500" u="none" baseline="-25000">
                <a:solidFill>
                  <a:srgbClr val="333399"/>
                </a:solidFill>
                <a:ea typeface="黑体" panose="02010609060101010101" pitchFamily="49" charset="-122"/>
              </a:rPr>
              <a:t>1</a:t>
            </a:r>
            <a:r>
              <a:rPr lang="zh-CN" altLang="zh-CN" sz="1500" u="none">
                <a:solidFill>
                  <a:srgbClr val="333399"/>
                </a:solidFill>
                <a:ea typeface="黑体" panose="02010609060101010101" pitchFamily="49" charset="-122"/>
              </a:rPr>
              <a:t>， N</a:t>
            </a:r>
            <a:r>
              <a:rPr lang="zh-CN" altLang="zh-CN" sz="1500" u="none" baseline="-25000">
                <a:solidFill>
                  <a:srgbClr val="333399"/>
                </a:solidFill>
                <a:ea typeface="黑体" panose="02010609060101010101" pitchFamily="49" charset="-122"/>
              </a:rPr>
              <a:t>2</a:t>
            </a:r>
            <a:endParaRPr lang="zh-CN" altLang="zh-CN" sz="1500" u="none">
              <a:solidFill>
                <a:srgbClr val="333399"/>
              </a:solidFill>
              <a:ea typeface="黑体" panose="02010609060101010101" pitchFamily="49" charset="-122"/>
            </a:endParaRPr>
          </a:p>
        </p:txBody>
      </p:sp>
      <p:sp>
        <p:nvSpPr>
          <p:cNvPr id="46103" name="Text Box 22"/>
          <p:cNvSpPr txBox="1">
            <a:spLocks noChangeArrowheads="1"/>
          </p:cNvSpPr>
          <p:nvPr/>
        </p:nvSpPr>
        <p:spPr bwMode="auto">
          <a:xfrm>
            <a:off x="4609362" y="3096720"/>
            <a:ext cx="165462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r>
              <a:rPr lang="zh-CN" altLang="zh-CN" sz="1500" u="none">
                <a:solidFill>
                  <a:srgbClr val="333399"/>
                </a:solidFill>
                <a:ea typeface="黑体" panose="02010609060101010101" pitchFamily="49" charset="-122"/>
              </a:rPr>
              <a:t>本地 ISP（AS</a:t>
            </a:r>
            <a:r>
              <a:rPr lang="zh-CN" altLang="zh-CN" sz="1500" u="none" baseline="-25000">
                <a:solidFill>
                  <a:srgbClr val="333399"/>
                </a:solidFill>
                <a:ea typeface="黑体" panose="02010609060101010101" pitchFamily="49" charset="-122"/>
              </a:rPr>
              <a:t>5</a:t>
            </a:r>
            <a:r>
              <a:rPr lang="zh-CN" altLang="zh-CN" sz="1500" u="none">
                <a:solidFill>
                  <a:srgbClr val="333399"/>
                </a:solidFill>
                <a:ea typeface="黑体" panose="02010609060101010101" pitchFamily="49" charset="-122"/>
              </a:rPr>
              <a:t>）</a:t>
            </a:r>
          </a:p>
          <a:p>
            <a:pPr eaLnBrk="1" hangingPunct="1"/>
            <a:r>
              <a:rPr lang="zh-CN" altLang="zh-CN" sz="1500" u="none">
                <a:solidFill>
                  <a:srgbClr val="333399"/>
                </a:solidFill>
                <a:ea typeface="黑体" panose="02010609060101010101" pitchFamily="49" charset="-122"/>
              </a:rPr>
              <a:t>N</a:t>
            </a:r>
            <a:r>
              <a:rPr lang="zh-CN" altLang="zh-CN" sz="1500" u="none" baseline="-25000">
                <a:solidFill>
                  <a:srgbClr val="333399"/>
                </a:solidFill>
                <a:ea typeface="黑体" panose="02010609060101010101" pitchFamily="49" charset="-122"/>
              </a:rPr>
              <a:t>3</a:t>
            </a:r>
            <a:r>
              <a:rPr lang="zh-CN" altLang="zh-CN" sz="1500" u="none">
                <a:solidFill>
                  <a:srgbClr val="333399"/>
                </a:solidFill>
                <a:ea typeface="黑体" panose="02010609060101010101" pitchFamily="49" charset="-122"/>
              </a:rPr>
              <a:t>， N</a:t>
            </a:r>
            <a:r>
              <a:rPr lang="zh-CN" altLang="zh-CN" sz="1500" u="none" baseline="-25000">
                <a:solidFill>
                  <a:srgbClr val="333399"/>
                </a:solidFill>
                <a:ea typeface="黑体" panose="02010609060101010101" pitchFamily="49" charset="-122"/>
              </a:rPr>
              <a:t>4</a:t>
            </a:r>
            <a:endParaRPr lang="zh-CN" altLang="zh-CN" sz="1500" u="none">
              <a:solidFill>
                <a:srgbClr val="333399"/>
              </a:solidFill>
              <a:ea typeface="黑体" panose="02010609060101010101" pitchFamily="49" charset="-122"/>
            </a:endParaRPr>
          </a:p>
        </p:txBody>
      </p:sp>
      <p:grpSp>
        <p:nvGrpSpPr>
          <p:cNvPr id="46104" name="Group 24"/>
          <p:cNvGrpSpPr>
            <a:grpSpLocks/>
          </p:cNvGrpSpPr>
          <p:nvPr/>
        </p:nvGrpSpPr>
        <p:grpSpPr bwMode="auto">
          <a:xfrm>
            <a:off x="4608171" y="3791070"/>
            <a:ext cx="1667389" cy="1289845"/>
            <a:chOff x="0" y="0"/>
            <a:chExt cx="1400" cy="1083"/>
          </a:xfrm>
        </p:grpSpPr>
        <p:sp>
          <p:nvSpPr>
            <p:cNvPr id="46105" name="Text Box 24"/>
            <p:cNvSpPr txBox="1">
              <a:spLocks noChangeArrowheads="1"/>
            </p:cNvSpPr>
            <p:nvPr/>
          </p:nvSpPr>
          <p:spPr bwMode="auto">
            <a:xfrm>
              <a:off x="0" y="0"/>
              <a:ext cx="1389"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r>
                <a:rPr lang="zh-CN" altLang="zh-CN" sz="1500" u="none">
                  <a:solidFill>
                    <a:srgbClr val="333399"/>
                  </a:solidFill>
                  <a:ea typeface="黑体" panose="02010609060101010101" pitchFamily="49" charset="-122"/>
                </a:rPr>
                <a:t>本地 ISP（AS</a:t>
              </a:r>
              <a:r>
                <a:rPr lang="zh-CN" altLang="zh-CN" sz="1500" u="none" baseline="-25000">
                  <a:solidFill>
                    <a:srgbClr val="333399"/>
                  </a:solidFill>
                  <a:ea typeface="黑体" panose="02010609060101010101" pitchFamily="49" charset="-122"/>
                </a:rPr>
                <a:t>6</a:t>
              </a:r>
              <a:r>
                <a:rPr lang="zh-CN" altLang="zh-CN" sz="1500" u="none">
                  <a:solidFill>
                    <a:srgbClr val="333399"/>
                  </a:solidFill>
                  <a:ea typeface="黑体" panose="02010609060101010101" pitchFamily="49" charset="-122"/>
                </a:rPr>
                <a:t>）</a:t>
              </a:r>
            </a:p>
            <a:p>
              <a:pPr eaLnBrk="1" hangingPunct="1"/>
              <a:r>
                <a:rPr lang="zh-CN" altLang="zh-CN" sz="1500" u="none">
                  <a:solidFill>
                    <a:srgbClr val="333399"/>
                  </a:solidFill>
                  <a:ea typeface="黑体" panose="02010609060101010101" pitchFamily="49" charset="-122"/>
                </a:rPr>
                <a:t>N</a:t>
              </a:r>
              <a:r>
                <a:rPr lang="zh-CN" altLang="zh-CN" sz="1500" u="none" baseline="-25000">
                  <a:solidFill>
                    <a:srgbClr val="333399"/>
                  </a:solidFill>
                  <a:ea typeface="黑体" panose="02010609060101010101" pitchFamily="49" charset="-122"/>
                </a:rPr>
                <a:t>5</a:t>
              </a:r>
              <a:endParaRPr lang="zh-CN" altLang="zh-CN" sz="1500" u="none">
                <a:solidFill>
                  <a:srgbClr val="333399"/>
                </a:solidFill>
                <a:ea typeface="黑体" panose="02010609060101010101" pitchFamily="49" charset="-122"/>
              </a:endParaRPr>
            </a:p>
          </p:txBody>
        </p:sp>
        <p:sp>
          <p:nvSpPr>
            <p:cNvPr id="46106" name="Text Box 25"/>
            <p:cNvSpPr txBox="1">
              <a:spLocks noChangeArrowheads="1"/>
            </p:cNvSpPr>
            <p:nvPr/>
          </p:nvSpPr>
          <p:spPr bwMode="auto">
            <a:xfrm>
              <a:off x="11" y="618"/>
              <a:ext cx="1389"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r>
                <a:rPr lang="zh-CN" altLang="zh-CN" sz="1500" u="none">
                  <a:solidFill>
                    <a:srgbClr val="333399"/>
                  </a:solidFill>
                  <a:ea typeface="黑体" panose="02010609060101010101" pitchFamily="49" charset="-122"/>
                </a:rPr>
                <a:t>本地 ISP（AS</a:t>
              </a:r>
              <a:r>
                <a:rPr lang="zh-CN" altLang="zh-CN" sz="1500" u="none" baseline="-25000">
                  <a:solidFill>
                    <a:srgbClr val="333399"/>
                  </a:solidFill>
                  <a:ea typeface="黑体" panose="02010609060101010101" pitchFamily="49" charset="-122"/>
                </a:rPr>
                <a:t>7</a:t>
              </a:r>
              <a:r>
                <a:rPr lang="zh-CN" altLang="zh-CN" sz="1500" u="none">
                  <a:solidFill>
                    <a:srgbClr val="333399"/>
                  </a:solidFill>
                  <a:ea typeface="黑体" panose="02010609060101010101" pitchFamily="49" charset="-122"/>
                </a:rPr>
                <a:t>）</a:t>
              </a:r>
            </a:p>
            <a:p>
              <a:pPr eaLnBrk="1" hangingPunct="1"/>
              <a:r>
                <a:rPr lang="zh-CN" altLang="zh-CN" sz="1500" u="none">
                  <a:solidFill>
                    <a:srgbClr val="333399"/>
                  </a:solidFill>
                  <a:ea typeface="黑体" panose="02010609060101010101" pitchFamily="49" charset="-122"/>
                </a:rPr>
                <a:t>N</a:t>
              </a:r>
              <a:r>
                <a:rPr lang="zh-CN" altLang="zh-CN" sz="1500" u="none" baseline="-25000">
                  <a:solidFill>
                    <a:srgbClr val="333399"/>
                  </a:solidFill>
                  <a:ea typeface="黑体" panose="02010609060101010101" pitchFamily="49" charset="-122"/>
                </a:rPr>
                <a:t>6</a:t>
              </a:r>
              <a:r>
                <a:rPr lang="zh-CN" altLang="zh-CN" sz="1500" u="none">
                  <a:solidFill>
                    <a:srgbClr val="333399"/>
                  </a:solidFill>
                  <a:ea typeface="黑体" panose="02010609060101010101" pitchFamily="49" charset="-122"/>
                </a:rPr>
                <a:t>， N</a:t>
              </a:r>
              <a:r>
                <a:rPr lang="zh-CN" altLang="zh-CN" sz="1500" u="none" baseline="-25000">
                  <a:solidFill>
                    <a:srgbClr val="333399"/>
                  </a:solidFill>
                  <a:ea typeface="黑体" panose="02010609060101010101" pitchFamily="49" charset="-122"/>
                </a:rPr>
                <a:t>7</a:t>
              </a:r>
              <a:endParaRPr lang="zh-CN" altLang="zh-CN" sz="1500" u="none">
                <a:solidFill>
                  <a:srgbClr val="333399"/>
                </a:solidFill>
                <a:ea typeface="黑体" panose="02010609060101010101" pitchFamily="49" charset="-122"/>
              </a:endParaRPr>
            </a:p>
          </p:txBody>
        </p:sp>
      </p:grpSp>
      <p:sp>
        <p:nvSpPr>
          <p:cNvPr id="46107" name="Text Box 26"/>
          <p:cNvSpPr txBox="1">
            <a:spLocks noChangeArrowheads="1"/>
          </p:cNvSpPr>
          <p:nvPr/>
        </p:nvSpPr>
        <p:spPr bwMode="auto">
          <a:xfrm>
            <a:off x="538550" y="1350726"/>
            <a:ext cx="6174105" cy="707886"/>
          </a:xfrm>
          <a:prstGeom prst="rect">
            <a:avLst/>
          </a:prstGeom>
          <a:solidFill>
            <a:srgbClr val="FFFF99"/>
          </a:solidFill>
          <a:ln w="9525" cmpd="sng">
            <a:solidFill>
              <a:srgbClr val="333399"/>
            </a:solidFill>
            <a:miter lim="800000"/>
            <a:headEnd/>
            <a:tailEnd/>
          </a:ln>
        </p:spPr>
        <p:txBody>
          <a:bodyPr>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2000" u="none">
                <a:solidFill>
                  <a:srgbClr val="333399"/>
                </a:solidFill>
                <a:ea typeface="黑体" panose="02010609060101010101" pitchFamily="49" charset="-122"/>
              </a:rPr>
              <a:t>主干网还可发出通知：“要到达网络 N</a:t>
            </a:r>
            <a:r>
              <a:rPr lang="zh-CN" altLang="zh-CN" sz="2000" u="none" baseline="-25000">
                <a:solidFill>
                  <a:srgbClr val="333399"/>
                </a:solidFill>
                <a:ea typeface="黑体" panose="02010609060101010101" pitchFamily="49" charset="-122"/>
              </a:rPr>
              <a:t>5</a:t>
            </a:r>
            <a:r>
              <a:rPr lang="zh-CN" altLang="zh-CN" sz="2000" u="none">
                <a:solidFill>
                  <a:srgbClr val="333399"/>
                </a:solidFill>
                <a:ea typeface="黑体" panose="02010609060101010101" pitchFamily="49" charset="-122"/>
              </a:rPr>
              <a:t>, N</a:t>
            </a:r>
            <a:r>
              <a:rPr lang="zh-CN" altLang="zh-CN" sz="2000" u="none" baseline="-25000">
                <a:solidFill>
                  <a:srgbClr val="333399"/>
                </a:solidFill>
                <a:ea typeface="黑体" panose="02010609060101010101" pitchFamily="49" charset="-122"/>
              </a:rPr>
              <a:t>6 </a:t>
            </a:r>
            <a:r>
              <a:rPr lang="zh-CN" altLang="zh-CN" sz="2000" u="none">
                <a:solidFill>
                  <a:srgbClr val="333399"/>
                </a:solidFill>
                <a:ea typeface="黑体" panose="02010609060101010101" pitchFamily="49" charset="-122"/>
              </a:rPr>
              <a:t>和 N</a:t>
            </a:r>
            <a:r>
              <a:rPr lang="zh-CN" altLang="zh-CN" sz="2000" u="none" baseline="-25000">
                <a:solidFill>
                  <a:srgbClr val="333399"/>
                </a:solidFill>
                <a:ea typeface="黑体" panose="02010609060101010101" pitchFamily="49" charset="-122"/>
              </a:rPr>
              <a:t>7 </a:t>
            </a:r>
            <a:r>
              <a:rPr lang="zh-CN" altLang="zh-CN" sz="2000" u="none">
                <a:solidFill>
                  <a:srgbClr val="333399"/>
                </a:solidFill>
                <a:ea typeface="黑体" panose="02010609060101010101" pitchFamily="49" charset="-122"/>
              </a:rPr>
              <a:t>可沿路径（AS</a:t>
            </a:r>
            <a:r>
              <a:rPr lang="zh-CN" altLang="zh-CN" sz="2000" u="none" baseline="-25000">
                <a:solidFill>
                  <a:srgbClr val="333399"/>
                </a:solidFill>
                <a:ea typeface="黑体" panose="02010609060101010101" pitchFamily="49" charset="-122"/>
              </a:rPr>
              <a:t>1</a:t>
            </a:r>
            <a:r>
              <a:rPr lang="zh-CN" altLang="zh-CN" sz="2000" u="none">
                <a:solidFill>
                  <a:srgbClr val="333399"/>
                </a:solidFill>
                <a:ea typeface="黑体" panose="02010609060101010101" pitchFamily="49" charset="-122"/>
              </a:rPr>
              <a:t>, AS</a:t>
            </a:r>
            <a:r>
              <a:rPr lang="zh-CN" altLang="zh-CN" sz="2000" u="none" baseline="-25000">
                <a:solidFill>
                  <a:srgbClr val="333399"/>
                </a:solidFill>
                <a:ea typeface="黑体" panose="02010609060101010101" pitchFamily="49" charset="-122"/>
              </a:rPr>
              <a:t>3</a:t>
            </a:r>
            <a:r>
              <a:rPr lang="zh-CN" altLang="zh-CN" sz="2000" u="none">
                <a:solidFill>
                  <a:srgbClr val="333399"/>
                </a:solidFill>
                <a:ea typeface="黑体" panose="02010609060101010101" pitchFamily="49" charset="-122"/>
              </a:rPr>
              <a:t>）。” </a:t>
            </a:r>
          </a:p>
        </p:txBody>
      </p:sp>
      <p:sp>
        <p:nvSpPr>
          <p:cNvPr id="46108" name="Line 27"/>
          <p:cNvSpPr>
            <a:spLocks noChangeShapeType="1"/>
          </p:cNvSpPr>
          <p:nvPr/>
        </p:nvSpPr>
        <p:spPr bwMode="auto">
          <a:xfrm>
            <a:off x="1132855" y="2067704"/>
            <a:ext cx="0" cy="1188610"/>
          </a:xfrm>
          <a:prstGeom prst="line">
            <a:avLst/>
          </a:prstGeom>
          <a:noFill/>
          <a:ln w="76200" cmpd="sng">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grpSp>
        <p:nvGrpSpPr>
          <p:cNvPr id="46109" name="Group 29"/>
          <p:cNvGrpSpPr>
            <a:grpSpLocks/>
          </p:cNvGrpSpPr>
          <p:nvPr/>
        </p:nvGrpSpPr>
        <p:grpSpPr bwMode="auto">
          <a:xfrm>
            <a:off x="1403211" y="3039553"/>
            <a:ext cx="1188610" cy="1475640"/>
            <a:chOff x="0" y="0"/>
            <a:chExt cx="998" cy="1239"/>
          </a:xfrm>
        </p:grpSpPr>
        <p:sp>
          <p:nvSpPr>
            <p:cNvPr id="46110" name="Line 29"/>
            <p:cNvSpPr>
              <a:spLocks noChangeShapeType="1"/>
            </p:cNvSpPr>
            <p:nvPr/>
          </p:nvSpPr>
          <p:spPr bwMode="auto">
            <a:xfrm rot="10800000" flipH="1">
              <a:off x="45" y="0"/>
              <a:ext cx="953" cy="408"/>
            </a:xfrm>
            <a:prstGeom prst="line">
              <a:avLst/>
            </a:prstGeom>
            <a:noFill/>
            <a:ln w="76200" cmpd="sng">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sz="2101" u="none"/>
            </a:p>
          </p:txBody>
        </p:sp>
        <p:sp>
          <p:nvSpPr>
            <p:cNvPr id="46111" name="Line 30"/>
            <p:cNvSpPr>
              <a:spLocks noChangeShapeType="1"/>
            </p:cNvSpPr>
            <p:nvPr/>
          </p:nvSpPr>
          <p:spPr bwMode="auto">
            <a:xfrm rot="10800000" flipH="1" flipV="1">
              <a:off x="0" y="680"/>
              <a:ext cx="843" cy="559"/>
            </a:xfrm>
            <a:prstGeom prst="line">
              <a:avLst/>
            </a:prstGeom>
            <a:noFill/>
            <a:ln w="76200" cmpd="sng">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sz="2101" u="none"/>
            </a:p>
          </p:txBody>
        </p:sp>
      </p:grpSp>
      <p:sp>
        <p:nvSpPr>
          <p:cNvPr id="32" name="Rectangle 2"/>
          <p:cNvSpPr txBox="1">
            <a:spLocks noChangeArrowheads="1"/>
          </p:cNvSpPr>
          <p:nvPr/>
        </p:nvSpPr>
        <p:spPr bwMode="auto">
          <a:xfrm>
            <a:off x="107504" y="718373"/>
            <a:ext cx="4312491" cy="630035"/>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bodyPr>
          <a:lstStyle>
            <a:lvl1pPr algn="ctr" rtl="0" fontAlgn="base">
              <a:spcBef>
                <a:spcPct val="0"/>
              </a:spcBef>
              <a:spcAft>
                <a:spcPct val="0"/>
              </a:spcAft>
              <a:defRPr sz="2800" b="1">
                <a:solidFill>
                  <a:srgbClr val="194D19"/>
                </a:solidFill>
                <a:latin typeface="+mj-lt"/>
                <a:ea typeface="+mj-ea"/>
                <a:cs typeface="+mj-cs"/>
              </a:defRPr>
            </a:lvl1pPr>
            <a:lvl2pPr algn="ctr" rtl="0" fontAlgn="base">
              <a:spcBef>
                <a:spcPct val="0"/>
              </a:spcBef>
              <a:spcAft>
                <a:spcPct val="0"/>
              </a:spcAft>
              <a:defRPr sz="2800" b="1">
                <a:solidFill>
                  <a:srgbClr val="194D19"/>
                </a:solidFill>
                <a:latin typeface="Constantia" pitchFamily="18" charset="0"/>
                <a:ea typeface="微软雅黑" pitchFamily="34" charset="-122"/>
              </a:defRPr>
            </a:lvl2pPr>
            <a:lvl3pPr algn="ctr" rtl="0" fontAlgn="base">
              <a:spcBef>
                <a:spcPct val="0"/>
              </a:spcBef>
              <a:spcAft>
                <a:spcPct val="0"/>
              </a:spcAft>
              <a:defRPr sz="2800" b="1">
                <a:solidFill>
                  <a:srgbClr val="194D19"/>
                </a:solidFill>
                <a:latin typeface="Constantia" pitchFamily="18" charset="0"/>
                <a:ea typeface="微软雅黑" pitchFamily="34" charset="-122"/>
              </a:defRPr>
            </a:lvl3pPr>
            <a:lvl4pPr algn="ctr" rtl="0" fontAlgn="base">
              <a:spcBef>
                <a:spcPct val="0"/>
              </a:spcBef>
              <a:spcAft>
                <a:spcPct val="0"/>
              </a:spcAft>
              <a:defRPr sz="2800" b="1">
                <a:solidFill>
                  <a:srgbClr val="194D19"/>
                </a:solidFill>
                <a:latin typeface="Constantia" pitchFamily="18" charset="0"/>
                <a:ea typeface="微软雅黑" pitchFamily="34" charset="-122"/>
              </a:defRPr>
            </a:lvl4pPr>
            <a:lvl5pPr algn="ctr" rtl="0" fontAlgn="base">
              <a:spcBef>
                <a:spcPct val="0"/>
              </a:spcBef>
              <a:spcAft>
                <a:spcPct val="0"/>
              </a:spcAft>
              <a:defRPr sz="2800" b="1">
                <a:solidFill>
                  <a:srgbClr val="194D19"/>
                </a:solidFill>
                <a:latin typeface="Constantia" pitchFamily="18" charset="0"/>
                <a:ea typeface="微软雅黑" pitchFamily="34" charset="-122"/>
              </a:defRPr>
            </a:lvl5pPr>
            <a:lvl6pPr marL="4572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6pPr>
            <a:lvl7pPr marL="9144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7pPr>
            <a:lvl8pPr marL="13716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8pPr>
            <a:lvl9pPr marL="18288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9pPr>
          </a:lstStyle>
          <a:p>
            <a:r>
              <a:rPr lang="zh-CN" altLang="zh-CN" sz="2400" u="none" kern="0" dirty="0" smtClean="0">
                <a:solidFill>
                  <a:srgbClr val="007D7A"/>
                </a:solidFill>
                <a:latin typeface="Times New Roman" pitchFamily="18" charset="0"/>
                <a:cs typeface="Times New Roman" pitchFamily="18" charset="0"/>
              </a:rPr>
              <a:t>BGP 发言人交换路径向量 </a:t>
            </a:r>
            <a:endParaRPr lang="zh-CN" altLang="zh-CN" sz="2400" u="none" kern="0" dirty="0">
              <a:solidFill>
                <a:srgbClr val="007D7A"/>
              </a:solidFill>
              <a:latin typeface="Times New Roman" pitchFamily="18" charset="0"/>
              <a:cs typeface="Times New Roman" pitchFamily="18" charset="0"/>
            </a:endParaRPr>
          </a:p>
        </p:txBody>
      </p:sp>
    </p:spTree>
    <p:extLst>
      <p:ext uri="{BB962C8B-B14F-4D97-AF65-F5344CB8AC3E}">
        <p14:creationId xmlns:p14="http://schemas.microsoft.com/office/powerpoint/2010/main" val="17209310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46104"/>
                                        </p:tgtEl>
                                        <p:attrNameLst>
                                          <p:attrName>style.visibility</p:attrName>
                                        </p:attrNameLst>
                                      </p:cBhvr>
                                      <p:tavLst>
                                        <p:tav tm="0">
                                          <p:val>
                                            <p:strVal val="hidden"/>
                                          </p:val>
                                        </p:tav>
                                        <p:tav tm="50000">
                                          <p:val>
                                            <p:strVal val="visible"/>
                                          </p:val>
                                        </p:tav>
                                      </p:tavLst>
                                    </p:anim>
                                  </p:childTnLst>
                                </p:cTn>
                              </p:par>
                            </p:childTnLst>
                          </p:cTn>
                        </p:par>
                        <p:par>
                          <p:cTn id="7" fill="hold" nodeType="afterGroup">
                            <p:stCondLst>
                              <p:cond delay="3000"/>
                            </p:stCondLst>
                            <p:childTnLst>
                              <p:par>
                                <p:cTn id="8" presetID="22" presetClass="entr" presetSubtype="8" fill="hold" nodeType="afterEffect">
                                  <p:stCondLst>
                                    <p:cond delay="0"/>
                                  </p:stCondLst>
                                  <p:childTnLst>
                                    <p:set>
                                      <p:cBhvr>
                                        <p:cTn id="9" dur="1" fill="hold">
                                          <p:stCondLst>
                                            <p:cond delay="0"/>
                                          </p:stCondLst>
                                        </p:cTn>
                                        <p:tgtEl>
                                          <p:spTgt spid="46109"/>
                                        </p:tgtEl>
                                        <p:attrNameLst>
                                          <p:attrName>style.visibility</p:attrName>
                                        </p:attrNameLst>
                                      </p:cBhvr>
                                      <p:to>
                                        <p:strVal val="visible"/>
                                      </p:to>
                                    </p:set>
                                    <p:animEffect transition="in" filter="wipe(left)">
                                      <p:cBhvr>
                                        <p:cTn id="10" dur="1000"/>
                                        <p:tgtEl>
                                          <p:spTgt spid="46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idx="4294967295"/>
          </p:nvPr>
        </p:nvSpPr>
        <p:spPr>
          <a:xfrm>
            <a:off x="539552" y="772344"/>
            <a:ext cx="2736304" cy="566144"/>
          </a:xfrm>
        </p:spPr>
        <p:txBody>
          <a:bodyPr anchorCtr="1"/>
          <a:lstStyle/>
          <a:p>
            <a:r>
              <a:rPr lang="zh-CN" altLang="zh-CN" sz="2400" dirty="0">
                <a:solidFill>
                  <a:srgbClr val="007D7A"/>
                </a:solidFill>
                <a:latin typeface="Times New Roman" pitchFamily="18" charset="0"/>
                <a:cs typeface="Times New Roman" pitchFamily="18" charset="0"/>
              </a:rPr>
              <a:t>BGP 协议的特点</a:t>
            </a:r>
          </a:p>
        </p:txBody>
      </p:sp>
      <p:sp>
        <p:nvSpPr>
          <p:cNvPr id="47108" name="Rectangle 3"/>
          <p:cNvSpPr>
            <a:spLocks noGrp="1" noChangeArrowheads="1"/>
          </p:cNvSpPr>
          <p:nvPr>
            <p:ph type="body" idx="4294967295"/>
          </p:nvPr>
        </p:nvSpPr>
        <p:spPr>
          <a:xfrm>
            <a:off x="323528" y="1492424"/>
            <a:ext cx="6336704" cy="3168352"/>
          </a:xfrm>
        </p:spPr>
        <p:txBody>
          <a:bodyPr/>
          <a:lstStyle/>
          <a:p>
            <a:pPr>
              <a:spcBef>
                <a:spcPts val="600"/>
              </a:spcBef>
            </a:pPr>
            <a:r>
              <a:rPr lang="zh-CN" altLang="zh-CN" sz="2200" dirty="0">
                <a:solidFill>
                  <a:srgbClr val="1A3868"/>
                </a:solidFill>
                <a:latin typeface="Times New Roman" pitchFamily="18" charset="0"/>
                <a:cs typeface="Times New Roman" pitchFamily="18" charset="0"/>
              </a:rPr>
              <a:t>BGP 协议交换路由信息的结点数量级是</a:t>
            </a:r>
            <a:r>
              <a:rPr lang="zh-CN" altLang="zh-CN" sz="2200" dirty="0">
                <a:solidFill>
                  <a:srgbClr val="C00000"/>
                </a:solidFill>
                <a:latin typeface="Times New Roman" pitchFamily="18" charset="0"/>
                <a:cs typeface="Times New Roman" pitchFamily="18" charset="0"/>
              </a:rPr>
              <a:t>自治系统数的量级</a:t>
            </a:r>
            <a:r>
              <a:rPr lang="zh-CN" altLang="zh-CN" sz="2200" dirty="0">
                <a:solidFill>
                  <a:srgbClr val="1A3868"/>
                </a:solidFill>
                <a:latin typeface="Times New Roman" pitchFamily="18" charset="0"/>
                <a:cs typeface="Times New Roman" pitchFamily="18" charset="0"/>
              </a:rPr>
              <a:t>，这要比这些自治系统中的网络数少很多。</a:t>
            </a:r>
          </a:p>
          <a:p>
            <a:pPr>
              <a:spcBef>
                <a:spcPts val="600"/>
              </a:spcBef>
            </a:pPr>
            <a:r>
              <a:rPr lang="zh-CN" altLang="zh-CN" sz="2200" dirty="0">
                <a:solidFill>
                  <a:srgbClr val="1A3868"/>
                </a:solidFill>
                <a:latin typeface="Times New Roman" pitchFamily="18" charset="0"/>
                <a:cs typeface="Times New Roman" pitchFamily="18" charset="0"/>
              </a:rPr>
              <a:t>每一个自治系统中 BGP 发言人（或边界路由器）的数目是很少的。这样就使得自治系统之间的路由选择不致过分复杂</a:t>
            </a:r>
            <a:r>
              <a:rPr lang="zh-CN" altLang="zh-CN" sz="2200" dirty="0" smtClean="0">
                <a:solidFill>
                  <a:srgbClr val="1A3868"/>
                </a:solidFill>
                <a:latin typeface="Times New Roman" pitchFamily="18" charset="0"/>
                <a:cs typeface="Times New Roman" pitchFamily="18" charset="0"/>
              </a:rPr>
              <a:t>。</a:t>
            </a:r>
            <a:endParaRPr lang="zh-CN" altLang="zh-CN" sz="2200" dirty="0">
              <a:solidFill>
                <a:srgbClr val="1A3868"/>
              </a:solidFill>
              <a:latin typeface="Times New Roman" pitchFamily="18" charset="0"/>
              <a:cs typeface="Times New Roman" pitchFamily="18" charset="0"/>
            </a:endParaRPr>
          </a:p>
        </p:txBody>
      </p:sp>
    </p:spTree>
    <p:extLst>
      <p:ext uri="{BB962C8B-B14F-4D97-AF65-F5344CB8AC3E}">
        <p14:creationId xmlns:p14="http://schemas.microsoft.com/office/powerpoint/2010/main" val="1764084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10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idx="4294967295"/>
          </p:nvPr>
        </p:nvSpPr>
        <p:spPr>
          <a:xfrm>
            <a:off x="251521" y="844352"/>
            <a:ext cx="4968551" cy="855133"/>
          </a:xfrm>
        </p:spPr>
        <p:txBody>
          <a:bodyPr anchorCtr="1"/>
          <a:lstStyle/>
          <a:p>
            <a:r>
              <a:rPr lang="zh-CN" altLang="zh-CN" sz="2400" dirty="0">
                <a:solidFill>
                  <a:srgbClr val="007D7A"/>
                </a:solidFill>
                <a:latin typeface="Times New Roman" pitchFamily="18" charset="0"/>
                <a:cs typeface="Times New Roman" pitchFamily="18" charset="0"/>
              </a:rPr>
              <a:t>BGP 用TCP协议交换路由信息</a:t>
            </a:r>
          </a:p>
        </p:txBody>
      </p:sp>
      <p:sp>
        <p:nvSpPr>
          <p:cNvPr id="44036" name="Rectangle 3"/>
          <p:cNvSpPr>
            <a:spLocks noGrp="1" noChangeArrowheads="1"/>
          </p:cNvSpPr>
          <p:nvPr>
            <p:ph type="body" idx="4294967295"/>
          </p:nvPr>
        </p:nvSpPr>
        <p:spPr>
          <a:xfrm>
            <a:off x="467544" y="1780456"/>
            <a:ext cx="6480720" cy="2971808"/>
          </a:xfrm>
        </p:spPr>
        <p:txBody>
          <a:bodyPr/>
          <a:lstStyle/>
          <a:p>
            <a:pPr>
              <a:lnSpc>
                <a:spcPct val="110000"/>
              </a:lnSpc>
            </a:pPr>
            <a:r>
              <a:rPr lang="zh-CN" altLang="zh-CN" sz="2200" dirty="0">
                <a:solidFill>
                  <a:srgbClr val="1A3868"/>
                </a:solidFill>
                <a:latin typeface="Times New Roman" pitchFamily="18" charset="0"/>
                <a:cs typeface="Times New Roman" pitchFamily="18" charset="0"/>
              </a:rPr>
              <a:t>BGP使用</a:t>
            </a:r>
            <a:r>
              <a:rPr lang="zh-CN" altLang="zh-CN" sz="2200" dirty="0">
                <a:solidFill>
                  <a:srgbClr val="C00000"/>
                </a:solidFill>
                <a:latin typeface="Times New Roman" pitchFamily="18" charset="0"/>
                <a:cs typeface="Times New Roman" pitchFamily="18" charset="0"/>
              </a:rPr>
              <a:t>TCP协议</a:t>
            </a:r>
            <a:r>
              <a:rPr lang="zh-CN" altLang="zh-CN" sz="2200" dirty="0">
                <a:solidFill>
                  <a:srgbClr val="1A3868"/>
                </a:solidFill>
                <a:latin typeface="Times New Roman" pitchFamily="18" charset="0"/>
                <a:cs typeface="Times New Roman" pitchFamily="18" charset="0"/>
              </a:rPr>
              <a:t>传送路由信息，是</a:t>
            </a:r>
            <a:r>
              <a:rPr lang="zh-CN" altLang="zh-CN" sz="2200" dirty="0">
                <a:solidFill>
                  <a:srgbClr val="C00000"/>
                </a:solidFill>
                <a:latin typeface="Times New Roman" pitchFamily="18" charset="0"/>
                <a:cs typeface="Times New Roman" pitchFamily="18" charset="0"/>
              </a:rPr>
              <a:t>应用层协议</a:t>
            </a:r>
          </a:p>
          <a:p>
            <a:pPr marL="360363" lvl="1" indent="-3175">
              <a:lnSpc>
                <a:spcPct val="110000"/>
              </a:lnSpc>
              <a:buNone/>
            </a:pPr>
            <a:r>
              <a:rPr lang="zh-CN" altLang="zh-CN" sz="2200" dirty="0" smtClean="0">
                <a:solidFill>
                  <a:srgbClr val="1A3868"/>
                </a:solidFill>
                <a:latin typeface="Times New Roman" pitchFamily="18" charset="0"/>
                <a:cs typeface="Times New Roman" pitchFamily="18" charset="0"/>
              </a:rPr>
              <a:t>BGP</a:t>
            </a:r>
            <a:r>
              <a:rPr lang="zh-CN" altLang="zh-CN" sz="2200" dirty="0">
                <a:solidFill>
                  <a:srgbClr val="1A3868"/>
                </a:solidFill>
                <a:latin typeface="Times New Roman" pitchFamily="18" charset="0"/>
                <a:cs typeface="Times New Roman" pitchFamily="18" charset="0"/>
              </a:rPr>
              <a:t>发言人与其他自治系统中的 BGP 发言人要交换路由信息，就要</a:t>
            </a:r>
            <a:r>
              <a:rPr lang="zh-CN" altLang="zh-CN" sz="2200" dirty="0">
                <a:solidFill>
                  <a:srgbClr val="C00000"/>
                </a:solidFill>
                <a:latin typeface="Times New Roman" pitchFamily="18" charset="0"/>
                <a:cs typeface="Times New Roman" pitchFamily="18" charset="0"/>
              </a:rPr>
              <a:t>先建立 TCP 连接</a:t>
            </a:r>
            <a:r>
              <a:rPr lang="zh-CN" altLang="zh-CN" sz="2200" dirty="0">
                <a:solidFill>
                  <a:srgbClr val="1A3868"/>
                </a:solidFill>
                <a:latin typeface="Times New Roman" pitchFamily="18" charset="0"/>
                <a:cs typeface="Times New Roman" pitchFamily="18" charset="0"/>
              </a:rPr>
              <a:t>，然后在此连接上交换 BGP 报文以</a:t>
            </a:r>
            <a:r>
              <a:rPr lang="zh-CN" altLang="zh-CN" sz="2200" dirty="0">
                <a:solidFill>
                  <a:srgbClr val="C00000"/>
                </a:solidFill>
                <a:latin typeface="Times New Roman" pitchFamily="18" charset="0"/>
                <a:cs typeface="Times New Roman" pitchFamily="18" charset="0"/>
              </a:rPr>
              <a:t>建立 BGP 会话</a:t>
            </a:r>
            <a:r>
              <a:rPr lang="zh-CN" altLang="zh-CN" sz="2200" dirty="0">
                <a:solidFill>
                  <a:srgbClr val="1A3868"/>
                </a:solidFill>
                <a:latin typeface="Times New Roman" pitchFamily="18" charset="0"/>
                <a:cs typeface="Times New Roman" pitchFamily="18" charset="0"/>
              </a:rPr>
              <a:t>(session)，利用 BGP 会话交换路由信息。</a:t>
            </a:r>
          </a:p>
          <a:p>
            <a:pPr>
              <a:lnSpc>
                <a:spcPct val="110000"/>
              </a:lnSpc>
            </a:pPr>
            <a:r>
              <a:rPr lang="zh-CN" altLang="zh-CN" sz="2200" dirty="0">
                <a:solidFill>
                  <a:srgbClr val="1A3868"/>
                </a:solidFill>
                <a:latin typeface="Times New Roman" pitchFamily="18" charset="0"/>
                <a:cs typeface="Times New Roman" pitchFamily="18" charset="0"/>
              </a:rPr>
              <a:t>使用 TCP 连接能提供可靠的服务，也简化了路由选择协议。</a:t>
            </a:r>
          </a:p>
        </p:txBody>
      </p:sp>
    </p:spTree>
    <p:extLst>
      <p:ext uri="{BB962C8B-B14F-4D97-AF65-F5344CB8AC3E}">
        <p14:creationId xmlns:p14="http://schemas.microsoft.com/office/powerpoint/2010/main" val="4210154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idx="4294967295"/>
          </p:nvPr>
        </p:nvSpPr>
        <p:spPr>
          <a:xfrm>
            <a:off x="323528" y="844352"/>
            <a:ext cx="3600400" cy="566144"/>
          </a:xfrm>
        </p:spPr>
        <p:txBody>
          <a:bodyPr anchorCtr="1"/>
          <a:lstStyle/>
          <a:p>
            <a:r>
              <a:rPr lang="zh-CN" altLang="zh-CN" sz="2400" dirty="0">
                <a:solidFill>
                  <a:srgbClr val="007D7A"/>
                </a:solidFill>
                <a:latin typeface="Times New Roman" pitchFamily="18" charset="0"/>
                <a:cs typeface="Times New Roman" pitchFamily="18" charset="0"/>
              </a:rPr>
              <a:t>BGP-4 共使用四种报文 </a:t>
            </a:r>
          </a:p>
        </p:txBody>
      </p:sp>
      <p:sp>
        <p:nvSpPr>
          <p:cNvPr id="48132" name="Rectangle 3"/>
          <p:cNvSpPr>
            <a:spLocks noGrp="1" noChangeArrowheads="1"/>
          </p:cNvSpPr>
          <p:nvPr>
            <p:ph type="body" idx="4294967295"/>
          </p:nvPr>
        </p:nvSpPr>
        <p:spPr>
          <a:xfrm>
            <a:off x="323528" y="1636440"/>
            <a:ext cx="6192688" cy="3087053"/>
          </a:xfrm>
        </p:spPr>
        <p:txBody>
          <a:bodyPr/>
          <a:lstStyle/>
          <a:p>
            <a:pPr>
              <a:lnSpc>
                <a:spcPct val="110000"/>
              </a:lnSpc>
              <a:buFontTx/>
              <a:buNone/>
            </a:pPr>
            <a:r>
              <a:rPr lang="zh-CN" altLang="zh-CN" sz="2000" dirty="0">
                <a:solidFill>
                  <a:srgbClr val="1A3868"/>
                </a:solidFill>
                <a:latin typeface="Times New Roman" pitchFamily="18" charset="0"/>
                <a:cs typeface="Times New Roman" pitchFamily="18" charset="0"/>
              </a:rPr>
              <a:t>(1) 打开(</a:t>
            </a:r>
            <a:r>
              <a:rPr lang="zh-CN" altLang="zh-CN" sz="2000" dirty="0">
                <a:solidFill>
                  <a:srgbClr val="00B050"/>
                </a:solidFill>
                <a:latin typeface="Times New Roman" pitchFamily="18" charset="0"/>
                <a:cs typeface="Times New Roman" pitchFamily="18" charset="0"/>
              </a:rPr>
              <a:t>Open</a:t>
            </a:r>
            <a:r>
              <a:rPr lang="zh-CN" altLang="zh-CN" sz="2000" dirty="0">
                <a:solidFill>
                  <a:srgbClr val="1A3868"/>
                </a:solidFill>
                <a:latin typeface="Times New Roman" pitchFamily="18" charset="0"/>
                <a:cs typeface="Times New Roman" pitchFamily="18" charset="0"/>
              </a:rPr>
              <a:t>)报文，用来与相邻的另一个BGP发言人建立关系。</a:t>
            </a:r>
          </a:p>
          <a:p>
            <a:pPr>
              <a:lnSpc>
                <a:spcPct val="110000"/>
              </a:lnSpc>
              <a:buFontTx/>
              <a:buNone/>
            </a:pPr>
            <a:r>
              <a:rPr lang="zh-CN" altLang="zh-CN" sz="2000" dirty="0">
                <a:solidFill>
                  <a:srgbClr val="1A3868"/>
                </a:solidFill>
                <a:latin typeface="Times New Roman" pitchFamily="18" charset="0"/>
                <a:cs typeface="Times New Roman" pitchFamily="18" charset="0"/>
              </a:rPr>
              <a:t>(2) 更新(</a:t>
            </a:r>
            <a:r>
              <a:rPr lang="zh-CN" altLang="zh-CN" sz="2000" dirty="0">
                <a:solidFill>
                  <a:srgbClr val="00B050"/>
                </a:solidFill>
                <a:latin typeface="Times New Roman" pitchFamily="18" charset="0"/>
                <a:cs typeface="Times New Roman" pitchFamily="18" charset="0"/>
              </a:rPr>
              <a:t>Update</a:t>
            </a:r>
            <a:r>
              <a:rPr lang="zh-CN" altLang="zh-CN" sz="2000" dirty="0">
                <a:solidFill>
                  <a:srgbClr val="1A3868"/>
                </a:solidFill>
                <a:latin typeface="Times New Roman" pitchFamily="18" charset="0"/>
                <a:cs typeface="Times New Roman" pitchFamily="18" charset="0"/>
              </a:rPr>
              <a:t>)报文，用来发送某一路由的信息，以及列出要撤消的多条路由。</a:t>
            </a:r>
          </a:p>
          <a:p>
            <a:pPr>
              <a:lnSpc>
                <a:spcPct val="110000"/>
              </a:lnSpc>
              <a:buFontTx/>
              <a:buNone/>
            </a:pPr>
            <a:r>
              <a:rPr lang="zh-CN" altLang="zh-CN" sz="2000" dirty="0">
                <a:solidFill>
                  <a:srgbClr val="1A3868"/>
                </a:solidFill>
                <a:latin typeface="Times New Roman" pitchFamily="18" charset="0"/>
                <a:cs typeface="Times New Roman" pitchFamily="18" charset="0"/>
              </a:rPr>
              <a:t>(3) 保活(</a:t>
            </a:r>
            <a:r>
              <a:rPr lang="zh-CN" altLang="zh-CN" sz="2000" dirty="0">
                <a:solidFill>
                  <a:srgbClr val="00B050"/>
                </a:solidFill>
                <a:latin typeface="Times New Roman" pitchFamily="18" charset="0"/>
                <a:cs typeface="Times New Roman" pitchFamily="18" charset="0"/>
              </a:rPr>
              <a:t>Keepalive</a:t>
            </a:r>
            <a:r>
              <a:rPr lang="zh-CN" altLang="zh-CN" sz="2000" dirty="0">
                <a:solidFill>
                  <a:srgbClr val="1A3868"/>
                </a:solidFill>
                <a:latin typeface="Times New Roman" pitchFamily="18" charset="0"/>
                <a:cs typeface="Times New Roman" pitchFamily="18" charset="0"/>
              </a:rPr>
              <a:t>)报文，用来确认打开报文和周期性地证实邻站关系。</a:t>
            </a:r>
          </a:p>
          <a:p>
            <a:pPr>
              <a:lnSpc>
                <a:spcPct val="110000"/>
              </a:lnSpc>
              <a:buFontTx/>
              <a:buNone/>
            </a:pPr>
            <a:r>
              <a:rPr lang="zh-CN" altLang="zh-CN" sz="2000" dirty="0">
                <a:solidFill>
                  <a:srgbClr val="1A3868"/>
                </a:solidFill>
                <a:latin typeface="Times New Roman" pitchFamily="18" charset="0"/>
                <a:cs typeface="Times New Roman" pitchFamily="18" charset="0"/>
              </a:rPr>
              <a:t>(3) 通知(</a:t>
            </a:r>
            <a:r>
              <a:rPr lang="zh-CN" altLang="zh-CN" sz="2000" dirty="0">
                <a:solidFill>
                  <a:srgbClr val="00B050"/>
                </a:solidFill>
                <a:latin typeface="Times New Roman" pitchFamily="18" charset="0"/>
                <a:cs typeface="Times New Roman" pitchFamily="18" charset="0"/>
              </a:rPr>
              <a:t>Notificaton</a:t>
            </a:r>
            <a:r>
              <a:rPr lang="zh-CN" altLang="zh-CN" sz="2000" dirty="0">
                <a:solidFill>
                  <a:srgbClr val="1A3868"/>
                </a:solidFill>
                <a:latin typeface="Times New Roman" pitchFamily="18" charset="0"/>
                <a:cs typeface="Times New Roman" pitchFamily="18" charset="0"/>
              </a:rPr>
              <a:t>)报文，用来发送检测到的差错。</a:t>
            </a:r>
          </a:p>
        </p:txBody>
      </p:sp>
    </p:spTree>
    <p:extLst>
      <p:ext uri="{BB962C8B-B14F-4D97-AF65-F5344CB8AC3E}">
        <p14:creationId xmlns:p14="http://schemas.microsoft.com/office/powerpoint/2010/main" val="50968444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idx="4294967295"/>
          </p:nvPr>
        </p:nvSpPr>
        <p:spPr>
          <a:xfrm>
            <a:off x="549518" y="744010"/>
            <a:ext cx="6174105" cy="855133"/>
          </a:xfrm>
        </p:spPr>
        <p:txBody>
          <a:bodyPr anchorCtr="1"/>
          <a:lstStyle/>
          <a:p>
            <a:r>
              <a:rPr lang="zh-CN" altLang="zh-CN" sz="2400" dirty="0">
                <a:solidFill>
                  <a:srgbClr val="007D7A"/>
                </a:solidFill>
                <a:latin typeface="Times New Roman" pitchFamily="18" charset="0"/>
                <a:cs typeface="Times New Roman" pitchFamily="18" charset="0"/>
              </a:rPr>
              <a:t>BGP 报文的格式 </a:t>
            </a:r>
          </a:p>
        </p:txBody>
      </p:sp>
      <p:sp>
        <p:nvSpPr>
          <p:cNvPr id="49156" name="Line 3"/>
          <p:cNvSpPr>
            <a:spLocks noChangeShapeType="1"/>
          </p:cNvSpPr>
          <p:nvPr/>
        </p:nvSpPr>
        <p:spPr bwMode="auto">
          <a:xfrm>
            <a:off x="1187624" y="2026709"/>
            <a:ext cx="5515487" cy="0"/>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9157" name="Rectangle 4"/>
          <p:cNvSpPr>
            <a:spLocks noChangeArrowheads="1"/>
          </p:cNvSpPr>
          <p:nvPr/>
        </p:nvSpPr>
        <p:spPr bwMode="auto">
          <a:xfrm>
            <a:off x="3638686" y="1881409"/>
            <a:ext cx="682121" cy="298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7887" tIns="33348" rIns="67887" bIns="33348">
            <a:spAutoFit/>
          </a:bodyPr>
          <a:lstStyle>
            <a:lvl1pPr defTabSz="762000" eaLnBrk="0" hangingPunct="0">
              <a:defRPr sz="4400">
                <a:solidFill>
                  <a:schemeClr val="tx2"/>
                </a:solidFill>
                <a:latin typeface="Arial" panose="020B0604020202020204" pitchFamily="34" charset="0"/>
                <a:ea typeface="宋体" panose="02010600030101010101" pitchFamily="2" charset="-122"/>
              </a:defRPr>
            </a:lvl1pPr>
            <a:lvl2pPr marL="742950" indent="-285750" defTabSz="762000" eaLnBrk="0" hangingPunct="0">
              <a:defRPr sz="4400">
                <a:solidFill>
                  <a:schemeClr val="tx2"/>
                </a:solidFill>
                <a:latin typeface="Arial" panose="020B0604020202020204" pitchFamily="34" charset="0"/>
                <a:ea typeface="宋体" panose="02010600030101010101" pitchFamily="2" charset="-122"/>
              </a:defRPr>
            </a:lvl2pPr>
            <a:lvl3pPr marL="1143000" indent="-228600" defTabSz="762000" eaLnBrk="0" hangingPunct="0">
              <a:defRPr sz="4400">
                <a:solidFill>
                  <a:schemeClr val="tx2"/>
                </a:solidFill>
                <a:latin typeface="Arial" panose="020B0604020202020204" pitchFamily="34" charset="0"/>
                <a:ea typeface="宋体" panose="02010600030101010101" pitchFamily="2" charset="-122"/>
              </a:defRPr>
            </a:lvl3pPr>
            <a:lvl4pPr marL="1600200" indent="-228600" defTabSz="762000" eaLnBrk="0" hangingPunct="0">
              <a:defRPr sz="4400">
                <a:solidFill>
                  <a:schemeClr val="tx2"/>
                </a:solidFill>
                <a:latin typeface="Arial" panose="020B0604020202020204" pitchFamily="34" charset="0"/>
                <a:ea typeface="宋体" panose="02010600030101010101" pitchFamily="2" charset="-122"/>
              </a:defRPr>
            </a:lvl4pPr>
            <a:lvl5pPr marL="2057400" indent="-228600" defTabSz="7620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a:r>
              <a:rPr lang="zh-CN" altLang="zh-CN" sz="1500" u="none">
                <a:solidFill>
                  <a:schemeClr val="tx1"/>
                </a:solidFill>
                <a:ea typeface="黑体" panose="02010609060101010101" pitchFamily="49" charset="-122"/>
              </a:rPr>
              <a:t>4 字节</a:t>
            </a:r>
          </a:p>
        </p:txBody>
      </p:sp>
      <p:sp>
        <p:nvSpPr>
          <p:cNvPr id="49158" name="Freeform 5"/>
          <p:cNvSpPr>
            <a:spLocks/>
          </p:cNvSpPr>
          <p:nvPr/>
        </p:nvSpPr>
        <p:spPr bwMode="auto">
          <a:xfrm>
            <a:off x="1187624" y="2223223"/>
            <a:ext cx="5515487" cy="1430382"/>
          </a:xfrm>
          <a:custGeom>
            <a:avLst/>
            <a:gdLst>
              <a:gd name="T0" fmla="*/ 0 w 4608"/>
              <a:gd name="T1" fmla="*/ 0 h 1200"/>
              <a:gd name="T2" fmla="*/ 0 w 4608"/>
              <a:gd name="T3" fmla="*/ 1200 h 1200"/>
              <a:gd name="T4" fmla="*/ 3450 w 4608"/>
              <a:gd name="T5" fmla="*/ 1200 h 1200"/>
              <a:gd name="T6" fmla="*/ 3450 w 4608"/>
              <a:gd name="T7" fmla="*/ 960 h 1200"/>
              <a:gd name="T8" fmla="*/ 4608 w 4608"/>
              <a:gd name="T9" fmla="*/ 960 h 1200"/>
              <a:gd name="T10" fmla="*/ 4608 w 4608"/>
              <a:gd name="T11" fmla="*/ 0 h 1200"/>
              <a:gd name="T12" fmla="*/ 0 w 4608"/>
              <a:gd name="T13" fmla="*/ 0 h 1200"/>
              <a:gd name="T14" fmla="*/ 0 60000 65536"/>
              <a:gd name="T15" fmla="*/ 0 60000 65536"/>
              <a:gd name="T16" fmla="*/ 0 60000 65536"/>
              <a:gd name="T17" fmla="*/ 0 60000 65536"/>
              <a:gd name="T18" fmla="*/ 0 60000 65536"/>
              <a:gd name="T19" fmla="*/ 0 60000 65536"/>
              <a:gd name="T20" fmla="*/ 0 60000 65536"/>
              <a:gd name="T21" fmla="*/ 0 w 4608"/>
              <a:gd name="T22" fmla="*/ 0 h 1200"/>
              <a:gd name="T23" fmla="*/ 4608 w 4608"/>
              <a:gd name="T24" fmla="*/ 1200 h 12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08" h="1200">
                <a:moveTo>
                  <a:pt x="0" y="0"/>
                </a:moveTo>
                <a:lnTo>
                  <a:pt x="0" y="1200"/>
                </a:lnTo>
                <a:lnTo>
                  <a:pt x="3450" y="1200"/>
                </a:lnTo>
                <a:lnTo>
                  <a:pt x="3450" y="960"/>
                </a:lnTo>
                <a:lnTo>
                  <a:pt x="4608" y="960"/>
                </a:lnTo>
                <a:lnTo>
                  <a:pt x="4608" y="0"/>
                </a:lnTo>
                <a:lnTo>
                  <a:pt x="0" y="0"/>
                </a:lnTo>
                <a:close/>
              </a:path>
            </a:pathLst>
          </a:custGeom>
          <a:solidFill>
            <a:srgbClr val="CCECFF"/>
          </a:solidFill>
          <a:ln w="28575" cmpd="sng">
            <a:solidFill>
              <a:srgbClr val="FF6600"/>
            </a:solidFill>
            <a:miter lim="800000"/>
            <a:headEnd/>
            <a:tailEnd/>
          </a:ln>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000000"/>
                </a:outerShdw>
              </a:effectLst>
            </a:endParaRPr>
          </a:p>
        </p:txBody>
      </p:sp>
      <p:sp>
        <p:nvSpPr>
          <p:cNvPr id="49159" name="Rectangle 6"/>
          <p:cNvSpPr>
            <a:spLocks noChangeArrowheads="1"/>
          </p:cNvSpPr>
          <p:nvPr/>
        </p:nvSpPr>
        <p:spPr bwMode="auto">
          <a:xfrm>
            <a:off x="1187624" y="2212504"/>
            <a:ext cx="5514295" cy="2585644"/>
          </a:xfrm>
          <a:prstGeom prst="rect">
            <a:avLst/>
          </a:prstGeom>
          <a:noFill/>
          <a:ln w="28575" cmpd="sng">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C0C0C0"/>
                </a:outerShdw>
              </a:effectLst>
            </a:endParaRPr>
          </a:p>
        </p:txBody>
      </p:sp>
      <p:sp>
        <p:nvSpPr>
          <p:cNvPr id="49160" name="Line 7"/>
          <p:cNvSpPr>
            <a:spLocks noChangeShapeType="1"/>
          </p:cNvSpPr>
          <p:nvPr/>
        </p:nvSpPr>
        <p:spPr bwMode="auto">
          <a:xfrm>
            <a:off x="1194770" y="3367767"/>
            <a:ext cx="5510723" cy="0"/>
          </a:xfrm>
          <a:prstGeom prst="line">
            <a:avLst/>
          </a:prstGeom>
          <a:noFill/>
          <a:ln w="12700" cmpd="sng">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49161" name="Line 8"/>
          <p:cNvSpPr>
            <a:spLocks noChangeShapeType="1"/>
          </p:cNvSpPr>
          <p:nvPr/>
        </p:nvSpPr>
        <p:spPr bwMode="auto">
          <a:xfrm>
            <a:off x="3942390" y="3361811"/>
            <a:ext cx="2382" cy="291794"/>
          </a:xfrm>
          <a:prstGeom prst="line">
            <a:avLst/>
          </a:prstGeom>
          <a:noFill/>
          <a:ln w="12700" cmpd="sng">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49162" name="Rectangle 9"/>
          <p:cNvSpPr>
            <a:spLocks noChangeArrowheads="1"/>
          </p:cNvSpPr>
          <p:nvPr/>
        </p:nvSpPr>
        <p:spPr bwMode="auto">
          <a:xfrm>
            <a:off x="4290160" y="3367767"/>
            <a:ext cx="733417" cy="29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87" tIns="33348" rIns="67887" bIns="33348">
            <a:spAutoFit/>
          </a:bodyPr>
          <a:lstStyle>
            <a:lvl1pPr defTabSz="762000" eaLnBrk="0" hangingPunct="0">
              <a:defRPr sz="4400">
                <a:solidFill>
                  <a:schemeClr val="tx2"/>
                </a:solidFill>
                <a:latin typeface="Arial" panose="020B0604020202020204" pitchFamily="34" charset="0"/>
                <a:ea typeface="宋体" panose="02010600030101010101" pitchFamily="2" charset="-122"/>
              </a:defRPr>
            </a:lvl1pPr>
            <a:lvl2pPr marL="742950" indent="-285750" defTabSz="762000" eaLnBrk="0" hangingPunct="0">
              <a:defRPr sz="4400">
                <a:solidFill>
                  <a:schemeClr val="tx2"/>
                </a:solidFill>
                <a:latin typeface="Arial" panose="020B0604020202020204" pitchFamily="34" charset="0"/>
                <a:ea typeface="宋体" panose="02010600030101010101" pitchFamily="2" charset="-122"/>
              </a:defRPr>
            </a:lvl2pPr>
            <a:lvl3pPr marL="1143000" indent="-228600" defTabSz="762000" eaLnBrk="0" hangingPunct="0">
              <a:defRPr sz="4400">
                <a:solidFill>
                  <a:schemeClr val="tx2"/>
                </a:solidFill>
                <a:latin typeface="Arial" panose="020B0604020202020204" pitchFamily="34" charset="0"/>
                <a:ea typeface="宋体" panose="02010600030101010101" pitchFamily="2" charset="-122"/>
              </a:defRPr>
            </a:lvl3pPr>
            <a:lvl4pPr marL="1600200" indent="-228600" defTabSz="762000" eaLnBrk="0" hangingPunct="0">
              <a:defRPr sz="4400">
                <a:solidFill>
                  <a:schemeClr val="tx2"/>
                </a:solidFill>
                <a:latin typeface="Arial" panose="020B0604020202020204" pitchFamily="34" charset="0"/>
                <a:ea typeface="宋体" panose="02010600030101010101" pitchFamily="2" charset="-122"/>
              </a:defRPr>
            </a:lvl4pPr>
            <a:lvl5pPr marL="2057400" indent="-228600" defTabSz="7620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a:r>
              <a:rPr lang="zh-CN" altLang="zh-CN" sz="1500" u="none">
                <a:solidFill>
                  <a:srgbClr val="333399"/>
                </a:solidFill>
                <a:ea typeface="黑体" panose="02010609060101010101" pitchFamily="49" charset="-122"/>
              </a:rPr>
              <a:t>类    型</a:t>
            </a:r>
          </a:p>
        </p:txBody>
      </p:sp>
      <p:sp>
        <p:nvSpPr>
          <p:cNvPr id="49163" name="Rectangle 10"/>
          <p:cNvSpPr>
            <a:spLocks noChangeArrowheads="1"/>
          </p:cNvSpPr>
          <p:nvPr/>
        </p:nvSpPr>
        <p:spPr bwMode="auto">
          <a:xfrm>
            <a:off x="2088014" y="3380868"/>
            <a:ext cx="1156610" cy="29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87" tIns="33348" rIns="67887" bIns="33348">
            <a:spAutoFit/>
          </a:bodyPr>
          <a:lstStyle>
            <a:lvl1pPr defTabSz="762000" eaLnBrk="0" hangingPunct="0">
              <a:defRPr sz="4400">
                <a:solidFill>
                  <a:schemeClr val="tx2"/>
                </a:solidFill>
                <a:latin typeface="Arial" panose="020B0604020202020204" pitchFamily="34" charset="0"/>
                <a:ea typeface="宋体" panose="02010600030101010101" pitchFamily="2" charset="-122"/>
              </a:defRPr>
            </a:lvl1pPr>
            <a:lvl2pPr marL="742950" indent="-285750" defTabSz="762000" eaLnBrk="0" hangingPunct="0">
              <a:defRPr sz="4400">
                <a:solidFill>
                  <a:schemeClr val="tx2"/>
                </a:solidFill>
                <a:latin typeface="Arial" panose="020B0604020202020204" pitchFamily="34" charset="0"/>
                <a:ea typeface="宋体" panose="02010600030101010101" pitchFamily="2" charset="-122"/>
              </a:defRPr>
            </a:lvl2pPr>
            <a:lvl3pPr marL="1143000" indent="-228600" defTabSz="762000" eaLnBrk="0" hangingPunct="0">
              <a:defRPr sz="4400">
                <a:solidFill>
                  <a:schemeClr val="tx2"/>
                </a:solidFill>
                <a:latin typeface="Arial" panose="020B0604020202020204" pitchFamily="34" charset="0"/>
                <a:ea typeface="宋体" panose="02010600030101010101" pitchFamily="2" charset="-122"/>
              </a:defRPr>
            </a:lvl3pPr>
            <a:lvl4pPr marL="1600200" indent="-228600" defTabSz="762000" eaLnBrk="0" hangingPunct="0">
              <a:defRPr sz="4400">
                <a:solidFill>
                  <a:schemeClr val="tx2"/>
                </a:solidFill>
                <a:latin typeface="Arial" panose="020B0604020202020204" pitchFamily="34" charset="0"/>
                <a:ea typeface="宋体" panose="02010600030101010101" pitchFamily="2" charset="-122"/>
              </a:defRPr>
            </a:lvl4pPr>
            <a:lvl5pPr marL="2057400" indent="-228600" defTabSz="7620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a:r>
              <a:rPr lang="zh-CN" altLang="zh-CN" sz="1500" u="none">
                <a:solidFill>
                  <a:srgbClr val="333399"/>
                </a:solidFill>
                <a:ea typeface="黑体" panose="02010609060101010101" pitchFamily="49" charset="-122"/>
              </a:rPr>
              <a:t>长            度</a:t>
            </a:r>
          </a:p>
        </p:txBody>
      </p:sp>
      <p:sp>
        <p:nvSpPr>
          <p:cNvPr id="49164" name="Rectangle 11"/>
          <p:cNvSpPr>
            <a:spLocks noChangeArrowheads="1"/>
          </p:cNvSpPr>
          <p:nvPr/>
        </p:nvSpPr>
        <p:spPr bwMode="auto">
          <a:xfrm>
            <a:off x="3543407" y="2623396"/>
            <a:ext cx="945013" cy="29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87" tIns="33348" rIns="67887" bIns="33348">
            <a:spAutoFit/>
          </a:bodyPr>
          <a:lstStyle>
            <a:lvl1pPr defTabSz="762000" eaLnBrk="0" hangingPunct="0">
              <a:defRPr sz="4400">
                <a:solidFill>
                  <a:schemeClr val="tx2"/>
                </a:solidFill>
                <a:latin typeface="Arial" panose="020B0604020202020204" pitchFamily="34" charset="0"/>
                <a:ea typeface="宋体" panose="02010600030101010101" pitchFamily="2" charset="-122"/>
              </a:defRPr>
            </a:lvl1pPr>
            <a:lvl2pPr marL="742950" indent="-285750" defTabSz="762000" eaLnBrk="0" hangingPunct="0">
              <a:defRPr sz="4400">
                <a:solidFill>
                  <a:schemeClr val="tx2"/>
                </a:solidFill>
                <a:latin typeface="Arial" panose="020B0604020202020204" pitchFamily="34" charset="0"/>
                <a:ea typeface="宋体" panose="02010600030101010101" pitchFamily="2" charset="-122"/>
              </a:defRPr>
            </a:lvl2pPr>
            <a:lvl3pPr marL="1143000" indent="-228600" defTabSz="762000" eaLnBrk="0" hangingPunct="0">
              <a:defRPr sz="4400">
                <a:solidFill>
                  <a:schemeClr val="tx2"/>
                </a:solidFill>
                <a:latin typeface="Arial" panose="020B0604020202020204" pitchFamily="34" charset="0"/>
                <a:ea typeface="宋体" panose="02010600030101010101" pitchFamily="2" charset="-122"/>
              </a:defRPr>
            </a:lvl3pPr>
            <a:lvl4pPr marL="1600200" indent="-228600" defTabSz="762000" eaLnBrk="0" hangingPunct="0">
              <a:defRPr sz="4400">
                <a:solidFill>
                  <a:schemeClr val="tx2"/>
                </a:solidFill>
                <a:latin typeface="Arial" panose="020B0604020202020204" pitchFamily="34" charset="0"/>
                <a:ea typeface="宋体" panose="02010600030101010101" pitchFamily="2" charset="-122"/>
              </a:defRPr>
            </a:lvl4pPr>
            <a:lvl5pPr marL="2057400" indent="-228600" defTabSz="7620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a:r>
              <a:rPr lang="zh-CN" altLang="zh-CN" sz="1500" u="none">
                <a:solidFill>
                  <a:srgbClr val="333399"/>
                </a:solidFill>
                <a:ea typeface="黑体" panose="02010609060101010101" pitchFamily="49" charset="-122"/>
              </a:rPr>
              <a:t>标        记</a:t>
            </a:r>
          </a:p>
        </p:txBody>
      </p:sp>
      <p:sp>
        <p:nvSpPr>
          <p:cNvPr id="49165" name="Line 12"/>
          <p:cNvSpPr>
            <a:spLocks noChangeShapeType="1"/>
          </p:cNvSpPr>
          <p:nvPr/>
        </p:nvSpPr>
        <p:spPr bwMode="auto">
          <a:xfrm>
            <a:off x="5320368" y="3361811"/>
            <a:ext cx="3573" cy="291794"/>
          </a:xfrm>
          <a:prstGeom prst="line">
            <a:avLst/>
          </a:prstGeom>
          <a:noFill/>
          <a:ln w="12700"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101" u="none"/>
          </a:p>
        </p:txBody>
      </p:sp>
      <p:sp>
        <p:nvSpPr>
          <p:cNvPr id="49166" name="Line 13"/>
          <p:cNvSpPr>
            <a:spLocks noChangeShapeType="1"/>
          </p:cNvSpPr>
          <p:nvPr/>
        </p:nvSpPr>
        <p:spPr bwMode="auto">
          <a:xfrm>
            <a:off x="1187624" y="2509061"/>
            <a:ext cx="172694" cy="0"/>
          </a:xfrm>
          <a:prstGeom prst="line">
            <a:avLst/>
          </a:prstGeom>
          <a:noFill/>
          <a:ln w="9525" cmpd="sng">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9167" name="Line 14"/>
          <p:cNvSpPr>
            <a:spLocks noChangeShapeType="1"/>
          </p:cNvSpPr>
          <p:nvPr/>
        </p:nvSpPr>
        <p:spPr bwMode="auto">
          <a:xfrm>
            <a:off x="1187624" y="2796090"/>
            <a:ext cx="172694" cy="0"/>
          </a:xfrm>
          <a:prstGeom prst="line">
            <a:avLst/>
          </a:prstGeom>
          <a:noFill/>
          <a:ln w="9525" cmpd="sng">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9168" name="Line 15"/>
          <p:cNvSpPr>
            <a:spLocks noChangeShapeType="1"/>
          </p:cNvSpPr>
          <p:nvPr/>
        </p:nvSpPr>
        <p:spPr bwMode="auto">
          <a:xfrm>
            <a:off x="1187624" y="3081929"/>
            <a:ext cx="172694" cy="0"/>
          </a:xfrm>
          <a:prstGeom prst="line">
            <a:avLst/>
          </a:prstGeom>
          <a:noFill/>
          <a:ln w="9525" cmpd="sng">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9169" name="Line 16"/>
          <p:cNvSpPr>
            <a:spLocks noChangeShapeType="1"/>
          </p:cNvSpPr>
          <p:nvPr/>
        </p:nvSpPr>
        <p:spPr bwMode="auto">
          <a:xfrm>
            <a:off x="1187624" y="3940634"/>
            <a:ext cx="172694" cy="0"/>
          </a:xfrm>
          <a:prstGeom prst="line">
            <a:avLst/>
          </a:prstGeom>
          <a:noFill/>
          <a:ln w="9525" cmpd="sng">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9170" name="Rectangle 17"/>
          <p:cNvSpPr>
            <a:spLocks noChangeArrowheads="1"/>
          </p:cNvSpPr>
          <p:nvPr/>
        </p:nvSpPr>
        <p:spPr bwMode="auto">
          <a:xfrm>
            <a:off x="3086066" y="4020431"/>
            <a:ext cx="1949840" cy="29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87" tIns="33348" rIns="67887" bIns="33348">
            <a:spAutoFit/>
          </a:bodyPr>
          <a:lstStyle>
            <a:lvl1pPr defTabSz="762000" eaLnBrk="0" hangingPunct="0">
              <a:defRPr sz="4400">
                <a:solidFill>
                  <a:schemeClr val="tx2"/>
                </a:solidFill>
                <a:latin typeface="Arial" panose="020B0604020202020204" pitchFamily="34" charset="0"/>
                <a:ea typeface="宋体" panose="02010600030101010101" pitchFamily="2" charset="-122"/>
              </a:defRPr>
            </a:lvl1pPr>
            <a:lvl2pPr marL="742950" indent="-285750" defTabSz="762000" eaLnBrk="0" hangingPunct="0">
              <a:defRPr sz="4400">
                <a:solidFill>
                  <a:schemeClr val="tx2"/>
                </a:solidFill>
                <a:latin typeface="Arial" panose="020B0604020202020204" pitchFamily="34" charset="0"/>
                <a:ea typeface="宋体" panose="02010600030101010101" pitchFamily="2" charset="-122"/>
              </a:defRPr>
            </a:lvl2pPr>
            <a:lvl3pPr marL="1143000" indent="-228600" defTabSz="762000" eaLnBrk="0" hangingPunct="0">
              <a:defRPr sz="4400">
                <a:solidFill>
                  <a:schemeClr val="tx2"/>
                </a:solidFill>
                <a:latin typeface="Arial" panose="020B0604020202020204" pitchFamily="34" charset="0"/>
                <a:ea typeface="宋体" panose="02010600030101010101" pitchFamily="2" charset="-122"/>
              </a:defRPr>
            </a:lvl3pPr>
            <a:lvl4pPr marL="1600200" indent="-228600" defTabSz="762000" eaLnBrk="0" hangingPunct="0">
              <a:defRPr sz="4400">
                <a:solidFill>
                  <a:schemeClr val="tx2"/>
                </a:solidFill>
                <a:latin typeface="Arial" panose="020B0604020202020204" pitchFamily="34" charset="0"/>
                <a:ea typeface="宋体" panose="02010600030101010101" pitchFamily="2" charset="-122"/>
              </a:defRPr>
            </a:lvl4pPr>
            <a:lvl5pPr marL="2057400" indent="-228600" defTabSz="7620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a:r>
              <a:rPr lang="zh-CN" altLang="zh-CN" sz="1500" u="none">
                <a:solidFill>
                  <a:schemeClr val="tx1"/>
                </a:solidFill>
                <a:ea typeface="黑体" panose="02010609060101010101" pitchFamily="49" charset="-122"/>
              </a:rPr>
              <a:t>BGP 报文的数据部分</a:t>
            </a:r>
          </a:p>
        </p:txBody>
      </p:sp>
      <p:sp>
        <p:nvSpPr>
          <p:cNvPr id="49171" name="Line 18"/>
          <p:cNvSpPr>
            <a:spLocks noChangeShapeType="1"/>
          </p:cNvSpPr>
          <p:nvPr/>
        </p:nvSpPr>
        <p:spPr bwMode="auto">
          <a:xfrm>
            <a:off x="1187624" y="4226472"/>
            <a:ext cx="172694" cy="0"/>
          </a:xfrm>
          <a:prstGeom prst="line">
            <a:avLst/>
          </a:prstGeom>
          <a:noFill/>
          <a:ln w="9525" cmpd="sng">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9172" name="Line 19"/>
          <p:cNvSpPr>
            <a:spLocks noChangeShapeType="1"/>
          </p:cNvSpPr>
          <p:nvPr/>
        </p:nvSpPr>
        <p:spPr bwMode="auto">
          <a:xfrm>
            <a:off x="1187624" y="4511120"/>
            <a:ext cx="172694" cy="0"/>
          </a:xfrm>
          <a:prstGeom prst="line">
            <a:avLst/>
          </a:prstGeom>
          <a:noFill/>
          <a:ln w="9525" cmpd="sng">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9173" name="Rectangle 20"/>
          <p:cNvSpPr>
            <a:spLocks noChangeArrowheads="1"/>
          </p:cNvSpPr>
          <p:nvPr/>
        </p:nvSpPr>
        <p:spPr bwMode="auto">
          <a:xfrm>
            <a:off x="118113" y="4068071"/>
            <a:ext cx="906541" cy="29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87" tIns="33348" rIns="67887" bIns="33348">
            <a:spAutoFit/>
          </a:bodyPr>
          <a:lstStyle>
            <a:lvl1pPr defTabSz="762000" eaLnBrk="0" hangingPunct="0">
              <a:defRPr sz="4400">
                <a:solidFill>
                  <a:schemeClr val="tx2"/>
                </a:solidFill>
                <a:latin typeface="Arial" panose="020B0604020202020204" pitchFamily="34" charset="0"/>
                <a:ea typeface="宋体" panose="02010600030101010101" pitchFamily="2" charset="-122"/>
              </a:defRPr>
            </a:lvl1pPr>
            <a:lvl2pPr marL="742950" indent="-285750" defTabSz="762000" eaLnBrk="0" hangingPunct="0">
              <a:defRPr sz="4400">
                <a:solidFill>
                  <a:schemeClr val="tx2"/>
                </a:solidFill>
                <a:latin typeface="Arial" panose="020B0604020202020204" pitchFamily="34" charset="0"/>
                <a:ea typeface="宋体" panose="02010600030101010101" pitchFamily="2" charset="-122"/>
              </a:defRPr>
            </a:lvl2pPr>
            <a:lvl3pPr marL="1143000" indent="-228600" defTabSz="762000" eaLnBrk="0" hangingPunct="0">
              <a:defRPr sz="4400">
                <a:solidFill>
                  <a:schemeClr val="tx2"/>
                </a:solidFill>
                <a:latin typeface="Arial" panose="020B0604020202020204" pitchFamily="34" charset="0"/>
                <a:ea typeface="宋体" panose="02010600030101010101" pitchFamily="2" charset="-122"/>
              </a:defRPr>
            </a:lvl3pPr>
            <a:lvl4pPr marL="1600200" indent="-228600" defTabSz="762000" eaLnBrk="0" hangingPunct="0">
              <a:defRPr sz="4400">
                <a:solidFill>
                  <a:schemeClr val="tx2"/>
                </a:solidFill>
                <a:latin typeface="Arial" panose="020B0604020202020204" pitchFamily="34" charset="0"/>
                <a:ea typeface="宋体" panose="02010600030101010101" pitchFamily="2" charset="-122"/>
              </a:defRPr>
            </a:lvl4pPr>
            <a:lvl5pPr marL="2057400" indent="-228600" defTabSz="7620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a:r>
              <a:rPr lang="zh-CN" altLang="zh-CN" sz="1500" u="none">
                <a:solidFill>
                  <a:schemeClr val="tx1"/>
                </a:solidFill>
                <a:ea typeface="黑体" panose="02010609060101010101" pitchFamily="49" charset="-122"/>
              </a:rPr>
              <a:t>可变长度</a:t>
            </a:r>
          </a:p>
        </p:txBody>
      </p:sp>
      <p:sp>
        <p:nvSpPr>
          <p:cNvPr id="49174" name="AutoShape 21"/>
          <p:cNvSpPr>
            <a:spLocks/>
          </p:cNvSpPr>
          <p:nvPr/>
        </p:nvSpPr>
        <p:spPr bwMode="auto">
          <a:xfrm>
            <a:off x="1019694" y="3653606"/>
            <a:ext cx="114335" cy="1144543"/>
          </a:xfrm>
          <a:prstGeom prst="leftBrace">
            <a:avLst>
              <a:gd name="adj1" fmla="val 83420"/>
              <a:gd name="adj2" fmla="val 50000"/>
            </a:avLst>
          </a:pr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C0C0C0"/>
                </a:outerShdw>
              </a:effectLst>
            </a:endParaRPr>
          </a:p>
        </p:txBody>
      </p:sp>
      <p:grpSp>
        <p:nvGrpSpPr>
          <p:cNvPr id="49175" name="Group 23"/>
          <p:cNvGrpSpPr>
            <a:grpSpLocks/>
          </p:cNvGrpSpPr>
          <p:nvPr/>
        </p:nvGrpSpPr>
        <p:grpSpPr bwMode="auto">
          <a:xfrm>
            <a:off x="1134029" y="4032341"/>
            <a:ext cx="122672" cy="72650"/>
            <a:chOff x="0" y="0"/>
            <a:chExt cx="102" cy="60"/>
          </a:xfrm>
        </p:grpSpPr>
        <p:sp>
          <p:nvSpPr>
            <p:cNvPr id="49176" name="Rectangle 23"/>
            <p:cNvSpPr>
              <a:spLocks noChangeArrowheads="1"/>
            </p:cNvSpPr>
            <p:nvPr/>
          </p:nvSpPr>
          <p:spPr bwMode="auto">
            <a:xfrm>
              <a:off x="0" y="6"/>
              <a:ext cx="102"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C0C0C0"/>
                  </a:outerShdw>
                </a:effectLst>
              </a:endParaRPr>
            </a:p>
          </p:txBody>
        </p:sp>
        <p:grpSp>
          <p:nvGrpSpPr>
            <p:cNvPr id="49177" name="Group 25"/>
            <p:cNvGrpSpPr>
              <a:grpSpLocks/>
            </p:cNvGrpSpPr>
            <p:nvPr/>
          </p:nvGrpSpPr>
          <p:grpSpPr bwMode="auto">
            <a:xfrm>
              <a:off x="18" y="0"/>
              <a:ext cx="72" cy="48"/>
              <a:chOff x="0" y="0"/>
              <a:chExt cx="72" cy="48"/>
            </a:xfrm>
          </p:grpSpPr>
          <p:sp>
            <p:nvSpPr>
              <p:cNvPr id="49178" name="Line 25"/>
              <p:cNvSpPr>
                <a:spLocks noChangeShapeType="1"/>
              </p:cNvSpPr>
              <p:nvPr/>
            </p:nvSpPr>
            <p:spPr bwMode="auto">
              <a:xfrm>
                <a:off x="0" y="0"/>
                <a:ext cx="72" cy="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9179" name="Line 26"/>
              <p:cNvSpPr>
                <a:spLocks noChangeShapeType="1"/>
              </p:cNvSpPr>
              <p:nvPr/>
            </p:nvSpPr>
            <p:spPr bwMode="auto">
              <a:xfrm>
                <a:off x="0" y="48"/>
                <a:ext cx="72" cy="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grpSp>
      </p:grpSp>
      <p:grpSp>
        <p:nvGrpSpPr>
          <p:cNvPr id="49180" name="Group 28"/>
          <p:cNvGrpSpPr>
            <a:grpSpLocks/>
          </p:cNvGrpSpPr>
          <p:nvPr/>
        </p:nvGrpSpPr>
        <p:grpSpPr bwMode="auto">
          <a:xfrm>
            <a:off x="6641179" y="4039486"/>
            <a:ext cx="122672" cy="71460"/>
            <a:chOff x="0" y="0"/>
            <a:chExt cx="102" cy="60"/>
          </a:xfrm>
        </p:grpSpPr>
        <p:sp>
          <p:nvSpPr>
            <p:cNvPr id="49181" name="Rectangle 28"/>
            <p:cNvSpPr>
              <a:spLocks noChangeArrowheads="1"/>
            </p:cNvSpPr>
            <p:nvPr/>
          </p:nvSpPr>
          <p:spPr bwMode="auto">
            <a:xfrm>
              <a:off x="0" y="6"/>
              <a:ext cx="102"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C0C0C0"/>
                  </a:outerShdw>
                </a:effectLst>
              </a:endParaRPr>
            </a:p>
          </p:txBody>
        </p:sp>
        <p:grpSp>
          <p:nvGrpSpPr>
            <p:cNvPr id="49182" name="Group 30"/>
            <p:cNvGrpSpPr>
              <a:grpSpLocks/>
            </p:cNvGrpSpPr>
            <p:nvPr/>
          </p:nvGrpSpPr>
          <p:grpSpPr bwMode="auto">
            <a:xfrm>
              <a:off x="18" y="0"/>
              <a:ext cx="72" cy="48"/>
              <a:chOff x="0" y="0"/>
              <a:chExt cx="72" cy="48"/>
            </a:xfrm>
          </p:grpSpPr>
          <p:sp>
            <p:nvSpPr>
              <p:cNvPr id="49183" name="Line 30"/>
              <p:cNvSpPr>
                <a:spLocks noChangeShapeType="1"/>
              </p:cNvSpPr>
              <p:nvPr/>
            </p:nvSpPr>
            <p:spPr bwMode="auto">
              <a:xfrm>
                <a:off x="0" y="0"/>
                <a:ext cx="72" cy="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sp>
            <p:nvSpPr>
              <p:cNvPr id="49184" name="Line 31"/>
              <p:cNvSpPr>
                <a:spLocks noChangeShapeType="1"/>
              </p:cNvSpPr>
              <p:nvPr/>
            </p:nvSpPr>
            <p:spPr bwMode="auto">
              <a:xfrm>
                <a:off x="0" y="48"/>
                <a:ext cx="72" cy="0"/>
              </a:xfrm>
              <a:prstGeom prst="line">
                <a:avLst/>
              </a:prstGeom>
              <a:noFill/>
              <a:ln w="38100"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01" u="none"/>
              </a:p>
            </p:txBody>
          </p:sp>
        </p:grpSp>
      </p:grpSp>
      <p:sp>
        <p:nvSpPr>
          <p:cNvPr id="49185" name="Rectangle 32"/>
          <p:cNvSpPr>
            <a:spLocks noChangeArrowheads="1"/>
          </p:cNvSpPr>
          <p:nvPr/>
        </p:nvSpPr>
        <p:spPr bwMode="auto">
          <a:xfrm>
            <a:off x="127641" y="2700812"/>
            <a:ext cx="906541" cy="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87" tIns="33348" rIns="67887" bIns="33348">
            <a:spAutoFit/>
          </a:bodyPr>
          <a:lstStyle>
            <a:lvl1pPr defTabSz="762000" eaLnBrk="0" hangingPunct="0">
              <a:defRPr sz="4400">
                <a:solidFill>
                  <a:schemeClr val="tx2"/>
                </a:solidFill>
                <a:latin typeface="Arial" panose="020B0604020202020204" pitchFamily="34" charset="0"/>
                <a:ea typeface="宋体" panose="02010600030101010101" pitchFamily="2" charset="-122"/>
              </a:defRPr>
            </a:lvl1pPr>
            <a:lvl2pPr marL="742950" indent="-285750" defTabSz="762000" eaLnBrk="0" hangingPunct="0">
              <a:defRPr sz="4400">
                <a:solidFill>
                  <a:schemeClr val="tx2"/>
                </a:solidFill>
                <a:latin typeface="Arial" panose="020B0604020202020204" pitchFamily="34" charset="0"/>
                <a:ea typeface="宋体" panose="02010600030101010101" pitchFamily="2" charset="-122"/>
              </a:defRPr>
            </a:lvl2pPr>
            <a:lvl3pPr marL="1143000" indent="-228600" defTabSz="762000" eaLnBrk="0" hangingPunct="0">
              <a:defRPr sz="4400">
                <a:solidFill>
                  <a:schemeClr val="tx2"/>
                </a:solidFill>
                <a:latin typeface="Arial" panose="020B0604020202020204" pitchFamily="34" charset="0"/>
                <a:ea typeface="宋体" panose="02010600030101010101" pitchFamily="2" charset="-122"/>
              </a:defRPr>
            </a:lvl3pPr>
            <a:lvl4pPr marL="1600200" indent="-228600" defTabSz="762000" eaLnBrk="0" hangingPunct="0">
              <a:defRPr sz="4400">
                <a:solidFill>
                  <a:schemeClr val="tx2"/>
                </a:solidFill>
                <a:latin typeface="Arial" panose="020B0604020202020204" pitchFamily="34" charset="0"/>
                <a:ea typeface="宋体" panose="02010600030101010101" pitchFamily="2" charset="-122"/>
              </a:defRPr>
            </a:lvl4pPr>
            <a:lvl5pPr marL="2057400" indent="-228600" defTabSz="7620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r>
              <a:rPr lang="zh-CN" altLang="zh-CN" sz="1500" u="none">
                <a:solidFill>
                  <a:schemeClr val="tx1"/>
                </a:solidFill>
                <a:ea typeface="黑体" panose="02010609060101010101" pitchFamily="49" charset="-122"/>
              </a:rPr>
              <a:t>首部长度</a:t>
            </a:r>
          </a:p>
          <a:p>
            <a:r>
              <a:rPr lang="zh-CN" altLang="zh-CN" sz="1500" u="none">
                <a:solidFill>
                  <a:schemeClr val="tx1"/>
                </a:solidFill>
                <a:ea typeface="黑体" panose="02010609060101010101" pitchFamily="49" charset="-122"/>
              </a:rPr>
              <a:t>19 字节</a:t>
            </a:r>
          </a:p>
        </p:txBody>
      </p:sp>
      <p:sp>
        <p:nvSpPr>
          <p:cNvPr id="49186" name="AutoShape 33"/>
          <p:cNvSpPr>
            <a:spLocks/>
          </p:cNvSpPr>
          <p:nvPr/>
        </p:nvSpPr>
        <p:spPr bwMode="auto">
          <a:xfrm>
            <a:off x="1036369" y="2223223"/>
            <a:ext cx="97661" cy="1386315"/>
          </a:xfrm>
          <a:prstGeom prst="leftBrace">
            <a:avLst>
              <a:gd name="adj1" fmla="val 118293"/>
              <a:gd name="adj2" fmla="val 50000"/>
            </a:avLst>
          </a:pr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301" u="none">
              <a:effectLst>
                <a:outerShdw blurRad="38100" dist="38100" dir="2700000" algn="tl">
                  <a:srgbClr val="C0C0C0"/>
                </a:outerShdw>
              </a:effectLst>
            </a:endParaRPr>
          </a:p>
        </p:txBody>
      </p:sp>
    </p:spTree>
    <p:extLst>
      <p:ext uri="{BB962C8B-B14F-4D97-AF65-F5344CB8AC3E}">
        <p14:creationId xmlns:p14="http://schemas.microsoft.com/office/powerpoint/2010/main" val="18031718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7" name="内容占位符 2"/>
          <p:cNvSpPr txBox="1">
            <a:spLocks/>
          </p:cNvSpPr>
          <p:nvPr/>
        </p:nvSpPr>
        <p:spPr bwMode="auto">
          <a:xfrm>
            <a:off x="251520" y="2284512"/>
            <a:ext cx="6480720" cy="2376264"/>
          </a:xfrm>
          <a:prstGeom prst="rect">
            <a:avLst/>
          </a:prstGeom>
          <a:noFill/>
          <a:ln w="9525">
            <a:noFill/>
            <a:miter lim="800000"/>
            <a:headEnd/>
            <a:tailEnd/>
          </a:ln>
        </p:spPr>
        <p:txBody>
          <a:bodyPr/>
          <a:lstStyle/>
          <a:p>
            <a:pPr marL="363538" indent="-363538" eaLnBrk="0" hangingPunct="0">
              <a:spcBef>
                <a:spcPct val="20000"/>
              </a:spcBef>
              <a:spcAft>
                <a:spcPct val="10000"/>
              </a:spcAft>
              <a:buFont typeface="Arial" charset="0"/>
              <a:buChar char="•"/>
            </a:pPr>
            <a:r>
              <a:rPr lang="zh-CN" altLang="zh-CN" sz="2000" b="0" u="none" dirty="0" smtClean="0">
                <a:solidFill>
                  <a:srgbClr val="1A3868"/>
                </a:solidFill>
              </a:rPr>
              <a:t>也</a:t>
            </a:r>
            <a:r>
              <a:rPr lang="zh-CN" altLang="en-US" sz="2000" b="0" u="none" dirty="0" smtClean="0">
                <a:solidFill>
                  <a:srgbClr val="1A3868"/>
                </a:solidFill>
              </a:rPr>
              <a:t>称</a:t>
            </a:r>
            <a:r>
              <a:rPr lang="zh-CN" altLang="zh-CN" sz="2000" b="0" u="none" dirty="0" smtClean="0">
                <a:solidFill>
                  <a:srgbClr val="C00000"/>
                </a:solidFill>
              </a:rPr>
              <a:t>非</a:t>
            </a:r>
            <a:r>
              <a:rPr lang="zh-CN" altLang="zh-CN" sz="2000" b="0" u="none" dirty="0">
                <a:solidFill>
                  <a:srgbClr val="C00000"/>
                </a:solidFill>
              </a:rPr>
              <a:t>自适应路由选择算法</a:t>
            </a:r>
            <a:r>
              <a:rPr lang="zh-CN" altLang="zh-CN" sz="2000" b="0" u="none" dirty="0">
                <a:solidFill>
                  <a:srgbClr val="1A3868"/>
                </a:solidFill>
              </a:rPr>
              <a:t>，其特点是简单和开销较小，但不能及时适应网络状态的变化；</a:t>
            </a:r>
          </a:p>
          <a:p>
            <a:pPr marL="363538" indent="-363538" eaLnBrk="0" hangingPunct="0">
              <a:spcBef>
                <a:spcPct val="20000"/>
              </a:spcBef>
              <a:spcAft>
                <a:spcPct val="10000"/>
              </a:spcAft>
              <a:buFont typeface="Arial" charset="0"/>
              <a:buChar char="•"/>
            </a:pPr>
            <a:r>
              <a:rPr lang="zh-CN" altLang="en-US" sz="2000" b="0" u="none" dirty="0" smtClean="0">
                <a:solidFill>
                  <a:srgbClr val="1A3868"/>
                </a:solidFill>
              </a:rPr>
              <a:t>路由</a:t>
            </a:r>
            <a:r>
              <a:rPr lang="zh-CN" altLang="en-US" sz="2000" b="0" u="none" dirty="0">
                <a:solidFill>
                  <a:srgbClr val="1A3868"/>
                </a:solidFill>
              </a:rPr>
              <a:t>表由</a:t>
            </a:r>
            <a:r>
              <a:rPr lang="zh-CN" altLang="en-US" sz="2000" b="0" u="none" dirty="0">
                <a:solidFill>
                  <a:srgbClr val="C00000"/>
                </a:solidFill>
              </a:rPr>
              <a:t>人工方式</a:t>
            </a:r>
            <a:r>
              <a:rPr lang="zh-CN" altLang="en-US" sz="2000" b="0" u="none" dirty="0">
                <a:solidFill>
                  <a:srgbClr val="1A3868"/>
                </a:solidFill>
              </a:rPr>
              <a:t>建立，网管人员将每个目的地址的路径</a:t>
            </a:r>
            <a:r>
              <a:rPr lang="zh-CN" altLang="en-US" sz="2000" b="0" u="none" dirty="0" smtClean="0">
                <a:solidFill>
                  <a:srgbClr val="1A3868"/>
                </a:solidFill>
              </a:rPr>
              <a:t>输入；一般</a:t>
            </a:r>
            <a:r>
              <a:rPr lang="zh-CN" altLang="en-US" sz="2000" b="0" u="none" dirty="0">
                <a:solidFill>
                  <a:srgbClr val="1A3868"/>
                </a:solidFill>
              </a:rPr>
              <a:t>只用在小型的、结构不会经常改变的局域网系统中，或者是故障查找的试验网络中</a:t>
            </a:r>
            <a:r>
              <a:rPr lang="zh-CN" altLang="en-US" sz="2000" b="0" u="none" dirty="0" smtClean="0">
                <a:solidFill>
                  <a:srgbClr val="1A3868"/>
                </a:solidFill>
              </a:rPr>
              <a:t>。</a:t>
            </a:r>
            <a:endParaRPr lang="en-US" altLang="zh-CN" sz="2000" b="0" u="none" dirty="0">
              <a:solidFill>
                <a:srgbClr val="1A3868"/>
              </a:solidFill>
            </a:endParaRPr>
          </a:p>
          <a:p>
            <a:pPr marL="363538" indent="-363538" eaLnBrk="0" hangingPunct="0">
              <a:spcBef>
                <a:spcPct val="20000"/>
              </a:spcBef>
              <a:spcAft>
                <a:spcPct val="10000"/>
              </a:spcAft>
              <a:buFont typeface="Arial" charset="0"/>
              <a:buChar char="•"/>
            </a:pPr>
            <a:r>
              <a:rPr lang="zh-CN" altLang="en-US" sz="2000" b="0" u="none" dirty="0">
                <a:solidFill>
                  <a:srgbClr val="1A3868"/>
                </a:solidFill>
              </a:rPr>
              <a:t>网络结构发生变化时，路由表</a:t>
            </a:r>
            <a:r>
              <a:rPr lang="zh-CN" altLang="en-US" sz="2000" b="0" u="none" dirty="0">
                <a:solidFill>
                  <a:srgbClr val="C00000"/>
                </a:solidFill>
              </a:rPr>
              <a:t>无法</a:t>
            </a:r>
            <a:r>
              <a:rPr lang="zh-CN" altLang="en-US" sz="2000" b="0" u="none" dirty="0" smtClean="0">
                <a:solidFill>
                  <a:srgbClr val="C00000"/>
                </a:solidFill>
              </a:rPr>
              <a:t>自动更新</a:t>
            </a:r>
            <a:r>
              <a:rPr lang="zh-CN" altLang="en-US" sz="2000" b="0" u="none" dirty="0">
                <a:solidFill>
                  <a:srgbClr val="1A3868"/>
                </a:solidFill>
              </a:rPr>
              <a:t>。</a:t>
            </a:r>
            <a:endParaRPr lang="en-US" altLang="zh-CN" sz="2000" b="0" u="none" dirty="0">
              <a:solidFill>
                <a:srgbClr val="1A3868"/>
              </a:solidFill>
            </a:endParaRPr>
          </a:p>
        </p:txBody>
      </p:sp>
      <p:sp>
        <p:nvSpPr>
          <p:cNvPr id="413698" name="矩形 4"/>
          <p:cNvSpPr>
            <a:spLocks noChangeArrowheads="1"/>
          </p:cNvSpPr>
          <p:nvPr/>
        </p:nvSpPr>
        <p:spPr bwMode="auto">
          <a:xfrm>
            <a:off x="308695" y="1604863"/>
            <a:ext cx="2861493" cy="461665"/>
          </a:xfrm>
          <a:prstGeom prst="rect">
            <a:avLst/>
          </a:prstGeom>
          <a:noFill/>
          <a:ln w="9525">
            <a:noFill/>
            <a:miter lim="800000"/>
            <a:headEnd/>
            <a:tailEnd/>
          </a:ln>
        </p:spPr>
        <p:txBody>
          <a:bodyPr wrap="square">
            <a:spAutoFit/>
          </a:bodyPr>
          <a:lstStyle/>
          <a:p>
            <a:pPr marL="180975" indent="-180975" eaLnBrk="0" hangingPunct="0">
              <a:spcBef>
                <a:spcPct val="20000"/>
              </a:spcBef>
            </a:pPr>
            <a:r>
              <a:rPr lang="zh-CN" altLang="en-US" sz="2400" u="none" dirty="0">
                <a:solidFill>
                  <a:srgbClr val="007D7A"/>
                </a:solidFill>
              </a:rPr>
              <a:t>静态</a:t>
            </a:r>
            <a:r>
              <a:rPr lang="zh-CN" altLang="en-US" sz="2400" u="none" dirty="0" smtClean="0">
                <a:solidFill>
                  <a:srgbClr val="007D7A"/>
                </a:solidFill>
              </a:rPr>
              <a:t>路由</a:t>
            </a:r>
            <a:r>
              <a:rPr lang="zh-CN" altLang="en-US" sz="2400" u="none" dirty="0">
                <a:solidFill>
                  <a:srgbClr val="007D7A"/>
                </a:solidFill>
              </a:rPr>
              <a:t>选择算法</a:t>
            </a:r>
            <a:endParaRPr lang="en-US" altLang="zh-CN" sz="2400" u="none" dirty="0">
              <a:solidFill>
                <a:srgbClr val="007D7A"/>
              </a:solidFill>
            </a:endParaRPr>
          </a:p>
        </p:txBody>
      </p:sp>
      <p:sp>
        <p:nvSpPr>
          <p:cNvPr id="2" name="矩形 1"/>
          <p:cNvSpPr/>
          <p:nvPr/>
        </p:nvSpPr>
        <p:spPr>
          <a:xfrm>
            <a:off x="333659" y="764793"/>
            <a:ext cx="5822666" cy="707886"/>
          </a:xfrm>
          <a:prstGeom prst="rect">
            <a:avLst/>
          </a:prstGeom>
        </p:spPr>
        <p:txBody>
          <a:bodyPr wrap="square">
            <a:spAutoFit/>
          </a:bodyPr>
          <a:lstStyle/>
          <a:p>
            <a:pPr eaLnBrk="0" hangingPunct="0">
              <a:spcBef>
                <a:spcPct val="20000"/>
              </a:spcBef>
              <a:spcAft>
                <a:spcPct val="10000"/>
              </a:spcAft>
              <a:defRPr/>
            </a:pPr>
            <a:r>
              <a:rPr lang="zh-CN" altLang="en-US" sz="2000" b="0" u="none" dirty="0">
                <a:solidFill>
                  <a:srgbClr val="1A3868"/>
                </a:solidFill>
              </a:rPr>
              <a:t>从路由选择算法对网络拓扑和通信量变化的自适应能力的角度划分，分为静态和动态两大类。</a:t>
            </a:r>
          </a:p>
        </p:txBody>
      </p:sp>
    </p:spTree>
    <p:extLst>
      <p:ext uri="{BB962C8B-B14F-4D97-AF65-F5344CB8AC3E}">
        <p14:creationId xmlns:p14="http://schemas.microsoft.com/office/powerpoint/2010/main" val="30128803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idx="4294967295"/>
          </p:nvPr>
        </p:nvSpPr>
        <p:spPr>
          <a:xfrm>
            <a:off x="611560" y="556320"/>
            <a:ext cx="6174105" cy="855133"/>
          </a:xfrm>
        </p:spPr>
        <p:txBody>
          <a:bodyPr anchorCtr="1"/>
          <a:lstStyle/>
          <a:p>
            <a:r>
              <a:rPr lang="zh-CN" altLang="en-US" sz="2400" dirty="0">
                <a:solidFill>
                  <a:srgbClr val="007D7A"/>
                </a:solidFill>
                <a:latin typeface="Times New Roman" pitchFamily="18" charset="0"/>
                <a:cs typeface="Times New Roman" pitchFamily="18" charset="0"/>
              </a:rPr>
              <a:t>几种协议对比</a:t>
            </a:r>
            <a:endParaRPr lang="zh-CN" altLang="zh-CN" sz="2400" dirty="0">
              <a:solidFill>
                <a:srgbClr val="007D7A"/>
              </a:solidFill>
              <a:latin typeface="Times New Roman" pitchFamily="18" charset="0"/>
              <a:cs typeface="Times New Roman" pitchFamily="18" charset="0"/>
            </a:endParaRPr>
          </a:p>
        </p:txBody>
      </p:sp>
      <p:graphicFrame>
        <p:nvGraphicFramePr>
          <p:cNvPr id="50180" name="Group 4"/>
          <p:cNvGraphicFramePr>
            <a:graphicFrameLocks noGrp="1"/>
          </p:cNvGraphicFramePr>
          <p:nvPr>
            <p:ph idx="4294967295"/>
            <p:extLst>
              <p:ext uri="{D42A27DB-BD31-4B8C-83A1-F6EECF244321}">
                <p14:modId xmlns:p14="http://schemas.microsoft.com/office/powerpoint/2010/main" val="2436552888"/>
              </p:ext>
            </p:extLst>
          </p:nvPr>
        </p:nvGraphicFramePr>
        <p:xfrm>
          <a:off x="683568" y="1348408"/>
          <a:ext cx="6265811" cy="3650630"/>
        </p:xfrm>
        <a:graphic>
          <a:graphicData uri="http://schemas.openxmlformats.org/drawingml/2006/table">
            <a:tbl>
              <a:tblPr/>
              <a:tblGrid>
                <a:gridCol w="2089001">
                  <a:extLst>
                    <a:ext uri="{9D8B030D-6E8A-4147-A177-3AD203B41FA5}">
                      <a16:colId xmlns:a16="http://schemas.microsoft.com/office/drawing/2014/main" val="1268073057"/>
                    </a:ext>
                  </a:extLst>
                </a:gridCol>
                <a:gridCol w="2087809">
                  <a:extLst>
                    <a:ext uri="{9D8B030D-6E8A-4147-A177-3AD203B41FA5}">
                      <a16:colId xmlns:a16="http://schemas.microsoft.com/office/drawing/2014/main" val="1424038396"/>
                    </a:ext>
                  </a:extLst>
                </a:gridCol>
                <a:gridCol w="2089001">
                  <a:extLst>
                    <a:ext uri="{9D8B030D-6E8A-4147-A177-3AD203B41FA5}">
                      <a16:colId xmlns:a16="http://schemas.microsoft.com/office/drawing/2014/main" val="2222537533"/>
                    </a:ext>
                  </a:extLst>
                </a:gridCol>
              </a:tblGrid>
              <a:tr h="621698">
                <a:tc>
                  <a:txBody>
                    <a:bodyPr/>
                    <a:lstStyle>
                      <a:lvl1pPr algn="l">
                        <a:spcBef>
                          <a:spcPct val="20000"/>
                        </a:spcBef>
                        <a:defRPr sz="2000">
                          <a:solidFill>
                            <a:schemeClr val="tx1"/>
                          </a:solidFill>
                          <a:latin typeface="Calibri" panose="020F0502020204030204" pitchFamily="34" charset="0"/>
                          <a:ea typeface="微软雅黑" panose="020B0503020204020204" pitchFamily="34" charset="-122"/>
                        </a:defRPr>
                      </a:lvl1pPr>
                      <a:lvl2pPr marL="742950" indent="-285750" algn="l">
                        <a:spcBef>
                          <a:spcPct val="20000"/>
                        </a:spcBef>
                        <a:buClr>
                          <a:srgbClr val="77933C"/>
                        </a:buClr>
                        <a:defRPr>
                          <a:solidFill>
                            <a:schemeClr val="tx1"/>
                          </a:solidFill>
                          <a:latin typeface="Calibri" panose="020F0502020204030204" pitchFamily="34" charset="0"/>
                          <a:ea typeface="微软雅黑" panose="020B0503020204020204" pitchFamily="34" charset="-122"/>
                        </a:defRPr>
                      </a:lvl2pPr>
                      <a:lvl3pPr marL="1143000" indent="-228600" algn="l">
                        <a:spcBef>
                          <a:spcPct val="20000"/>
                        </a:spcBef>
                        <a:buClr>
                          <a:srgbClr val="77933C"/>
                        </a:buClr>
                        <a:defRPr sz="1600">
                          <a:solidFill>
                            <a:schemeClr val="tx1"/>
                          </a:solidFill>
                          <a:latin typeface="Calibri" panose="020F0502020204030204" pitchFamily="34" charset="0"/>
                          <a:ea typeface="微软雅黑" panose="020B0503020204020204" pitchFamily="34" charset="-122"/>
                        </a:defRPr>
                      </a:lvl3pPr>
                      <a:lvl4pPr marL="16002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4pPr>
                      <a:lvl5pPr marL="20574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5pPr>
                      <a:lvl6pPr marL="25146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6pPr>
                      <a:lvl7pPr marL="29718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7pPr>
                      <a:lvl8pPr marL="34290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8pPr>
                      <a:lvl9pPr marL="38862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zh-CN" altLang="zh-CN" sz="1800" b="0" i="0" u="none" strike="noStrike" cap="none" normalizeH="0" baseline="0" dirty="0" smtClean="0">
                          <a:ln>
                            <a:noFill/>
                          </a:ln>
                          <a:solidFill>
                            <a:srgbClr val="002060"/>
                          </a:solidFill>
                          <a:effectLst>
                            <a:outerShdw blurRad="38100" dist="38100" dir="2700000" algn="tl">
                              <a:srgbClr val="C0C0C0"/>
                            </a:outerShdw>
                          </a:effectLst>
                          <a:latin typeface="Verdana" panose="020B0604030504040204" pitchFamily="34" charset="0"/>
                          <a:ea typeface="黑体" panose="02010609060101010101" pitchFamily="49" charset="-122"/>
                        </a:rPr>
                        <a:t>RIP</a:t>
                      </a:r>
                    </a:p>
                  </a:txBody>
                  <a:tcPr marL="68601" marR="68601" marT="34301" marB="343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panose="020F0502020204030204" pitchFamily="34" charset="0"/>
                          <a:ea typeface="微软雅黑" panose="020B0503020204020204" pitchFamily="34" charset="-122"/>
                        </a:defRPr>
                      </a:lvl1pPr>
                      <a:lvl2pPr marL="742950" indent="-285750" algn="l">
                        <a:spcBef>
                          <a:spcPct val="20000"/>
                        </a:spcBef>
                        <a:buClr>
                          <a:srgbClr val="77933C"/>
                        </a:buClr>
                        <a:defRPr>
                          <a:solidFill>
                            <a:schemeClr val="tx1"/>
                          </a:solidFill>
                          <a:latin typeface="Calibri" panose="020F0502020204030204" pitchFamily="34" charset="0"/>
                          <a:ea typeface="微软雅黑" panose="020B0503020204020204" pitchFamily="34" charset="-122"/>
                        </a:defRPr>
                      </a:lvl2pPr>
                      <a:lvl3pPr marL="1143000" indent="-228600" algn="l">
                        <a:spcBef>
                          <a:spcPct val="20000"/>
                        </a:spcBef>
                        <a:buClr>
                          <a:srgbClr val="77933C"/>
                        </a:buClr>
                        <a:defRPr sz="1600">
                          <a:solidFill>
                            <a:schemeClr val="tx1"/>
                          </a:solidFill>
                          <a:latin typeface="Calibri" panose="020F0502020204030204" pitchFamily="34" charset="0"/>
                          <a:ea typeface="微软雅黑" panose="020B0503020204020204" pitchFamily="34" charset="-122"/>
                        </a:defRPr>
                      </a:lvl3pPr>
                      <a:lvl4pPr marL="16002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4pPr>
                      <a:lvl5pPr marL="20574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5pPr>
                      <a:lvl6pPr marL="25146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6pPr>
                      <a:lvl7pPr marL="29718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7pPr>
                      <a:lvl8pPr marL="34290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8pPr>
                      <a:lvl9pPr marL="38862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zh-CN" altLang="zh-CN" sz="1800" b="0" i="0" u="none" strike="noStrike" cap="none" normalizeH="0" baseline="0" smtClean="0">
                          <a:ln>
                            <a:noFill/>
                          </a:ln>
                          <a:solidFill>
                            <a:srgbClr val="002060"/>
                          </a:solidFill>
                          <a:effectLst>
                            <a:outerShdw blurRad="38100" dist="38100" dir="2700000" algn="tl">
                              <a:srgbClr val="C0C0C0"/>
                            </a:outerShdw>
                          </a:effectLst>
                          <a:latin typeface="Verdana" panose="020B0604030504040204" pitchFamily="34" charset="0"/>
                          <a:ea typeface="黑体" panose="02010609060101010101" pitchFamily="49" charset="-122"/>
                        </a:rPr>
                        <a:t>OSPF</a:t>
                      </a:r>
                    </a:p>
                  </a:txBody>
                  <a:tcPr marL="68601" marR="68601" marT="34301" marB="343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panose="020F0502020204030204" pitchFamily="34" charset="0"/>
                          <a:ea typeface="微软雅黑" panose="020B0503020204020204" pitchFamily="34" charset="-122"/>
                        </a:defRPr>
                      </a:lvl1pPr>
                      <a:lvl2pPr marL="742950" indent="-285750" algn="l">
                        <a:spcBef>
                          <a:spcPct val="20000"/>
                        </a:spcBef>
                        <a:buClr>
                          <a:srgbClr val="77933C"/>
                        </a:buClr>
                        <a:defRPr>
                          <a:solidFill>
                            <a:schemeClr val="tx1"/>
                          </a:solidFill>
                          <a:latin typeface="Calibri" panose="020F0502020204030204" pitchFamily="34" charset="0"/>
                          <a:ea typeface="微软雅黑" panose="020B0503020204020204" pitchFamily="34" charset="-122"/>
                        </a:defRPr>
                      </a:lvl2pPr>
                      <a:lvl3pPr marL="1143000" indent="-228600" algn="l">
                        <a:spcBef>
                          <a:spcPct val="20000"/>
                        </a:spcBef>
                        <a:buClr>
                          <a:srgbClr val="77933C"/>
                        </a:buClr>
                        <a:defRPr sz="1600">
                          <a:solidFill>
                            <a:schemeClr val="tx1"/>
                          </a:solidFill>
                          <a:latin typeface="Calibri" panose="020F0502020204030204" pitchFamily="34" charset="0"/>
                          <a:ea typeface="微软雅黑" panose="020B0503020204020204" pitchFamily="34" charset="-122"/>
                        </a:defRPr>
                      </a:lvl3pPr>
                      <a:lvl4pPr marL="16002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4pPr>
                      <a:lvl5pPr marL="20574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5pPr>
                      <a:lvl6pPr marL="25146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6pPr>
                      <a:lvl7pPr marL="29718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7pPr>
                      <a:lvl8pPr marL="34290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8pPr>
                      <a:lvl9pPr marL="38862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zh-CN" altLang="zh-CN" sz="1800" b="0" i="0" u="none" strike="noStrike" cap="none" normalizeH="0" baseline="0" dirty="0" smtClean="0">
                          <a:ln>
                            <a:noFill/>
                          </a:ln>
                          <a:solidFill>
                            <a:srgbClr val="002060"/>
                          </a:solidFill>
                          <a:effectLst>
                            <a:outerShdw blurRad="38100" dist="38100" dir="2700000" algn="tl">
                              <a:srgbClr val="C0C0C0"/>
                            </a:outerShdw>
                          </a:effectLst>
                          <a:latin typeface="Verdana" panose="020B0604030504040204" pitchFamily="34" charset="0"/>
                          <a:ea typeface="黑体" panose="02010609060101010101" pitchFamily="49" charset="-122"/>
                        </a:rPr>
                        <a:t>BGP</a:t>
                      </a:r>
                    </a:p>
                  </a:txBody>
                  <a:tcPr marL="68601" marR="68601" marT="34301" marB="343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1019738"/>
                  </a:ext>
                </a:extLst>
              </a:tr>
              <a:tr h="620507">
                <a:tc>
                  <a:txBody>
                    <a:bodyPr/>
                    <a:lstStyle>
                      <a:lvl1pPr algn="l">
                        <a:spcBef>
                          <a:spcPct val="20000"/>
                        </a:spcBef>
                        <a:defRPr sz="2000">
                          <a:solidFill>
                            <a:schemeClr val="tx1"/>
                          </a:solidFill>
                          <a:latin typeface="Calibri" panose="020F0502020204030204" pitchFamily="34" charset="0"/>
                          <a:ea typeface="微软雅黑" panose="020B0503020204020204" pitchFamily="34" charset="-122"/>
                        </a:defRPr>
                      </a:lvl1pPr>
                      <a:lvl2pPr marL="742950" indent="-285750" algn="l">
                        <a:spcBef>
                          <a:spcPct val="20000"/>
                        </a:spcBef>
                        <a:buClr>
                          <a:srgbClr val="77933C"/>
                        </a:buClr>
                        <a:defRPr>
                          <a:solidFill>
                            <a:schemeClr val="tx1"/>
                          </a:solidFill>
                          <a:latin typeface="Calibri" panose="020F0502020204030204" pitchFamily="34" charset="0"/>
                          <a:ea typeface="微软雅黑" panose="020B0503020204020204" pitchFamily="34" charset="-122"/>
                        </a:defRPr>
                      </a:lvl2pPr>
                      <a:lvl3pPr marL="1143000" indent="-228600" algn="l">
                        <a:spcBef>
                          <a:spcPct val="20000"/>
                        </a:spcBef>
                        <a:buClr>
                          <a:srgbClr val="77933C"/>
                        </a:buClr>
                        <a:defRPr sz="1600">
                          <a:solidFill>
                            <a:schemeClr val="tx1"/>
                          </a:solidFill>
                          <a:latin typeface="Calibri" panose="020F0502020204030204" pitchFamily="34" charset="0"/>
                          <a:ea typeface="微软雅黑" panose="020B0503020204020204" pitchFamily="34" charset="-122"/>
                        </a:defRPr>
                      </a:lvl3pPr>
                      <a:lvl4pPr marL="16002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4pPr>
                      <a:lvl5pPr marL="20574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5pPr>
                      <a:lvl6pPr marL="25146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6pPr>
                      <a:lvl7pPr marL="29718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7pPr>
                      <a:lvl8pPr marL="34290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8pPr>
                      <a:lvl9pPr marL="38862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zh-CN" altLang="zh-CN" sz="1800" b="0" i="0" u="none" strike="noStrike" cap="none" normalizeH="0" baseline="0" smtClean="0">
                          <a:ln>
                            <a:noFill/>
                          </a:ln>
                          <a:solidFill>
                            <a:srgbClr val="002060"/>
                          </a:solidFill>
                          <a:effectLst>
                            <a:outerShdw blurRad="38100" dist="38100" dir="2700000" algn="tl">
                              <a:srgbClr val="C0C0C0"/>
                            </a:outerShdw>
                          </a:effectLst>
                          <a:latin typeface="Verdana" panose="020B0604030504040204" pitchFamily="34" charset="0"/>
                          <a:ea typeface="黑体" panose="02010609060101010101" pitchFamily="49" charset="-122"/>
                        </a:rPr>
                        <a:t>内部网关协议</a:t>
                      </a:r>
                    </a:p>
                  </a:txBody>
                  <a:tcPr marL="68601" marR="68601" marT="34301" marB="343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panose="020F0502020204030204" pitchFamily="34" charset="0"/>
                          <a:ea typeface="微软雅黑" panose="020B0503020204020204" pitchFamily="34" charset="-122"/>
                        </a:defRPr>
                      </a:lvl1pPr>
                      <a:lvl2pPr marL="742950" indent="-285750" algn="l">
                        <a:spcBef>
                          <a:spcPct val="20000"/>
                        </a:spcBef>
                        <a:buClr>
                          <a:srgbClr val="77933C"/>
                        </a:buClr>
                        <a:defRPr>
                          <a:solidFill>
                            <a:schemeClr val="tx1"/>
                          </a:solidFill>
                          <a:latin typeface="Calibri" panose="020F0502020204030204" pitchFamily="34" charset="0"/>
                          <a:ea typeface="微软雅黑" panose="020B0503020204020204" pitchFamily="34" charset="-122"/>
                        </a:defRPr>
                      </a:lvl2pPr>
                      <a:lvl3pPr marL="1143000" indent="-228600" algn="l">
                        <a:spcBef>
                          <a:spcPct val="20000"/>
                        </a:spcBef>
                        <a:buClr>
                          <a:srgbClr val="77933C"/>
                        </a:buClr>
                        <a:defRPr sz="1600">
                          <a:solidFill>
                            <a:schemeClr val="tx1"/>
                          </a:solidFill>
                          <a:latin typeface="Calibri" panose="020F0502020204030204" pitchFamily="34" charset="0"/>
                          <a:ea typeface="微软雅黑" panose="020B0503020204020204" pitchFamily="34" charset="-122"/>
                        </a:defRPr>
                      </a:lvl3pPr>
                      <a:lvl4pPr marL="16002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4pPr>
                      <a:lvl5pPr marL="20574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5pPr>
                      <a:lvl6pPr marL="25146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6pPr>
                      <a:lvl7pPr marL="29718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7pPr>
                      <a:lvl8pPr marL="34290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8pPr>
                      <a:lvl9pPr marL="38862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zh-CN" altLang="zh-CN" sz="1800" b="0" i="0" u="none" strike="noStrike" cap="none" normalizeH="0" baseline="0" smtClean="0">
                          <a:ln>
                            <a:noFill/>
                          </a:ln>
                          <a:solidFill>
                            <a:srgbClr val="002060"/>
                          </a:solidFill>
                          <a:effectLst>
                            <a:outerShdw blurRad="38100" dist="38100" dir="2700000" algn="tl">
                              <a:srgbClr val="C0C0C0"/>
                            </a:outerShdw>
                          </a:effectLst>
                          <a:latin typeface="Verdana" panose="020B0604030504040204" pitchFamily="34" charset="0"/>
                          <a:ea typeface="黑体" panose="02010609060101010101" pitchFamily="49" charset="-122"/>
                        </a:rPr>
                        <a:t>内部网关协议</a:t>
                      </a:r>
                    </a:p>
                  </a:txBody>
                  <a:tcPr marL="68601" marR="68601" marT="34301" marB="343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panose="020F0502020204030204" pitchFamily="34" charset="0"/>
                          <a:ea typeface="微软雅黑" panose="020B0503020204020204" pitchFamily="34" charset="-122"/>
                        </a:defRPr>
                      </a:lvl1pPr>
                      <a:lvl2pPr marL="742950" indent="-285750" algn="l">
                        <a:spcBef>
                          <a:spcPct val="20000"/>
                        </a:spcBef>
                        <a:buClr>
                          <a:srgbClr val="77933C"/>
                        </a:buClr>
                        <a:defRPr>
                          <a:solidFill>
                            <a:schemeClr val="tx1"/>
                          </a:solidFill>
                          <a:latin typeface="Calibri" panose="020F0502020204030204" pitchFamily="34" charset="0"/>
                          <a:ea typeface="微软雅黑" panose="020B0503020204020204" pitchFamily="34" charset="-122"/>
                        </a:defRPr>
                      </a:lvl2pPr>
                      <a:lvl3pPr marL="1143000" indent="-228600" algn="l">
                        <a:spcBef>
                          <a:spcPct val="20000"/>
                        </a:spcBef>
                        <a:buClr>
                          <a:srgbClr val="77933C"/>
                        </a:buClr>
                        <a:defRPr sz="1600">
                          <a:solidFill>
                            <a:schemeClr val="tx1"/>
                          </a:solidFill>
                          <a:latin typeface="Calibri" panose="020F0502020204030204" pitchFamily="34" charset="0"/>
                          <a:ea typeface="微软雅黑" panose="020B0503020204020204" pitchFamily="34" charset="-122"/>
                        </a:defRPr>
                      </a:lvl3pPr>
                      <a:lvl4pPr marL="16002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4pPr>
                      <a:lvl5pPr marL="20574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5pPr>
                      <a:lvl6pPr marL="25146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6pPr>
                      <a:lvl7pPr marL="29718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7pPr>
                      <a:lvl8pPr marL="34290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8pPr>
                      <a:lvl9pPr marL="38862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zh-CN" altLang="zh-CN" sz="1800" b="0" i="0" u="none" strike="noStrike" cap="none" normalizeH="0" baseline="0" dirty="0" smtClean="0">
                          <a:ln>
                            <a:noFill/>
                          </a:ln>
                          <a:solidFill>
                            <a:srgbClr val="002060"/>
                          </a:solidFill>
                          <a:effectLst>
                            <a:outerShdw blurRad="38100" dist="38100" dir="2700000" algn="tl">
                              <a:srgbClr val="C0C0C0"/>
                            </a:outerShdw>
                          </a:effectLst>
                          <a:latin typeface="Verdana" panose="020B0604030504040204" pitchFamily="34" charset="0"/>
                          <a:ea typeface="黑体" panose="02010609060101010101" pitchFamily="49" charset="-122"/>
                        </a:rPr>
                        <a:t>外部网关协议</a:t>
                      </a:r>
                    </a:p>
                  </a:txBody>
                  <a:tcPr marL="68601" marR="68601" marT="34301" marB="343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05266429"/>
                  </a:ext>
                </a:extLst>
              </a:tr>
              <a:tr h="620507">
                <a:tc>
                  <a:txBody>
                    <a:bodyPr/>
                    <a:lstStyle>
                      <a:lvl1pPr algn="l">
                        <a:spcBef>
                          <a:spcPct val="20000"/>
                        </a:spcBef>
                        <a:defRPr sz="2000">
                          <a:solidFill>
                            <a:schemeClr val="tx1"/>
                          </a:solidFill>
                          <a:latin typeface="Calibri" panose="020F0502020204030204" pitchFamily="34" charset="0"/>
                          <a:ea typeface="微软雅黑" panose="020B0503020204020204" pitchFamily="34" charset="-122"/>
                        </a:defRPr>
                      </a:lvl1pPr>
                      <a:lvl2pPr marL="742950" indent="-285750" algn="l">
                        <a:spcBef>
                          <a:spcPct val="20000"/>
                        </a:spcBef>
                        <a:buClr>
                          <a:srgbClr val="77933C"/>
                        </a:buClr>
                        <a:defRPr>
                          <a:solidFill>
                            <a:schemeClr val="tx1"/>
                          </a:solidFill>
                          <a:latin typeface="Calibri" panose="020F0502020204030204" pitchFamily="34" charset="0"/>
                          <a:ea typeface="微软雅黑" panose="020B0503020204020204" pitchFamily="34" charset="-122"/>
                        </a:defRPr>
                      </a:lvl2pPr>
                      <a:lvl3pPr marL="1143000" indent="-228600" algn="l">
                        <a:spcBef>
                          <a:spcPct val="20000"/>
                        </a:spcBef>
                        <a:buClr>
                          <a:srgbClr val="77933C"/>
                        </a:buClr>
                        <a:defRPr sz="1600">
                          <a:solidFill>
                            <a:schemeClr val="tx1"/>
                          </a:solidFill>
                          <a:latin typeface="Calibri" panose="020F0502020204030204" pitchFamily="34" charset="0"/>
                          <a:ea typeface="微软雅黑" panose="020B0503020204020204" pitchFamily="34" charset="-122"/>
                        </a:defRPr>
                      </a:lvl3pPr>
                      <a:lvl4pPr marL="16002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4pPr>
                      <a:lvl5pPr marL="20574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5pPr>
                      <a:lvl6pPr marL="25146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6pPr>
                      <a:lvl7pPr marL="29718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7pPr>
                      <a:lvl8pPr marL="34290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8pPr>
                      <a:lvl9pPr marL="38862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zh-CN" altLang="zh-CN" sz="1800" b="0" i="0" u="none" strike="noStrike" cap="none" normalizeH="0" baseline="0" dirty="0" smtClean="0">
                          <a:ln>
                            <a:noFill/>
                          </a:ln>
                          <a:solidFill>
                            <a:srgbClr val="C00000"/>
                          </a:solidFill>
                          <a:effectLst>
                            <a:outerShdw blurRad="38100" dist="38100" dir="2700000" algn="tl">
                              <a:srgbClr val="C0C0C0"/>
                            </a:outerShdw>
                          </a:effectLst>
                          <a:latin typeface="Verdana" panose="020B0604030504040204" pitchFamily="34" charset="0"/>
                          <a:ea typeface="黑体" panose="02010609060101010101" pitchFamily="49" charset="-122"/>
                        </a:rPr>
                        <a:t>基于</a:t>
                      </a:r>
                      <a:r>
                        <a:rPr kumimoji="0" lang="zh-CN" altLang="zh-CN" sz="1800" b="0" i="0" u="none" strike="noStrike" cap="none" normalizeH="0" baseline="0" dirty="0" smtClean="0">
                          <a:ln>
                            <a:noFill/>
                          </a:ln>
                          <a:solidFill>
                            <a:srgbClr val="C00000"/>
                          </a:solidFill>
                          <a:effectLst>
                            <a:outerShdw blurRad="38100" dist="38100" dir="2700000" algn="tl">
                              <a:srgbClr val="C0C0C0"/>
                            </a:outerShdw>
                          </a:effectLst>
                          <a:latin typeface="Verdana" panose="020B0604030504040204" pitchFamily="34" charset="0"/>
                          <a:ea typeface="黑体" panose="02010609060101010101" pitchFamily="49" charset="-122"/>
                        </a:rPr>
                        <a:t>距离</a:t>
                      </a:r>
                      <a:r>
                        <a:rPr kumimoji="0" lang="en-US" altLang="zh-CN" sz="1800" b="0" i="0" u="none" strike="noStrike" cap="none" normalizeH="0" baseline="0" dirty="0" smtClean="0">
                          <a:ln>
                            <a:noFill/>
                          </a:ln>
                          <a:solidFill>
                            <a:srgbClr val="C00000"/>
                          </a:solidFill>
                          <a:effectLst>
                            <a:outerShdw blurRad="38100" dist="38100" dir="2700000" algn="tl">
                              <a:srgbClr val="C0C0C0"/>
                            </a:outerShdw>
                          </a:effectLst>
                          <a:latin typeface="Verdana" panose="020B0604030504040204" pitchFamily="34" charset="0"/>
                          <a:ea typeface="黑体" panose="02010609060101010101" pitchFamily="49" charset="-122"/>
                        </a:rPr>
                        <a:t>-</a:t>
                      </a:r>
                      <a:r>
                        <a:rPr kumimoji="0" lang="zh-CN" altLang="zh-CN" sz="1800" b="0" i="0" u="none" strike="noStrike" cap="none" normalizeH="0" baseline="0" dirty="0" smtClean="0">
                          <a:ln>
                            <a:noFill/>
                          </a:ln>
                          <a:solidFill>
                            <a:srgbClr val="C00000"/>
                          </a:solidFill>
                          <a:effectLst>
                            <a:outerShdw blurRad="38100" dist="38100" dir="2700000" algn="tl">
                              <a:srgbClr val="C0C0C0"/>
                            </a:outerShdw>
                          </a:effectLst>
                          <a:latin typeface="Verdana" panose="020B0604030504040204" pitchFamily="34" charset="0"/>
                          <a:ea typeface="黑体" panose="02010609060101010101" pitchFamily="49" charset="-122"/>
                        </a:rPr>
                        <a:t>向量</a:t>
                      </a:r>
                      <a:endParaRPr kumimoji="0" lang="zh-CN" altLang="zh-CN" sz="1800" b="0" i="0" u="none" strike="noStrike" cap="none" normalizeH="0" baseline="0" dirty="0" smtClean="0">
                        <a:ln>
                          <a:noFill/>
                        </a:ln>
                        <a:solidFill>
                          <a:srgbClr val="C00000"/>
                        </a:solidFill>
                        <a:effectLst>
                          <a:outerShdw blurRad="38100" dist="38100" dir="2700000" algn="tl">
                            <a:srgbClr val="C0C0C0"/>
                          </a:outerShdw>
                        </a:effectLst>
                        <a:latin typeface="Verdana" panose="020B0604030504040204" pitchFamily="34" charset="0"/>
                        <a:ea typeface="黑体" panose="02010609060101010101" pitchFamily="49" charset="-122"/>
                      </a:endParaRPr>
                    </a:p>
                  </a:txBody>
                  <a:tcPr marL="68601" marR="68601" marT="34301" marB="343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panose="020F0502020204030204" pitchFamily="34" charset="0"/>
                          <a:ea typeface="微软雅黑" panose="020B0503020204020204" pitchFamily="34" charset="-122"/>
                        </a:defRPr>
                      </a:lvl1pPr>
                      <a:lvl2pPr marL="742950" indent="-285750" algn="l">
                        <a:spcBef>
                          <a:spcPct val="20000"/>
                        </a:spcBef>
                        <a:buClr>
                          <a:srgbClr val="77933C"/>
                        </a:buClr>
                        <a:defRPr>
                          <a:solidFill>
                            <a:schemeClr val="tx1"/>
                          </a:solidFill>
                          <a:latin typeface="Calibri" panose="020F0502020204030204" pitchFamily="34" charset="0"/>
                          <a:ea typeface="微软雅黑" panose="020B0503020204020204" pitchFamily="34" charset="-122"/>
                        </a:defRPr>
                      </a:lvl2pPr>
                      <a:lvl3pPr marL="1143000" indent="-228600" algn="l">
                        <a:spcBef>
                          <a:spcPct val="20000"/>
                        </a:spcBef>
                        <a:buClr>
                          <a:srgbClr val="77933C"/>
                        </a:buClr>
                        <a:defRPr sz="1600">
                          <a:solidFill>
                            <a:schemeClr val="tx1"/>
                          </a:solidFill>
                          <a:latin typeface="Calibri" panose="020F0502020204030204" pitchFamily="34" charset="0"/>
                          <a:ea typeface="微软雅黑" panose="020B0503020204020204" pitchFamily="34" charset="-122"/>
                        </a:defRPr>
                      </a:lvl3pPr>
                      <a:lvl4pPr marL="16002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4pPr>
                      <a:lvl5pPr marL="20574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5pPr>
                      <a:lvl6pPr marL="25146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6pPr>
                      <a:lvl7pPr marL="29718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7pPr>
                      <a:lvl8pPr marL="34290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8pPr>
                      <a:lvl9pPr marL="38862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zh-CN" altLang="zh-CN" sz="1800" b="0" i="0" u="none" strike="noStrike" cap="none" normalizeH="0" baseline="0" smtClean="0">
                          <a:ln>
                            <a:noFill/>
                          </a:ln>
                          <a:solidFill>
                            <a:srgbClr val="C00000"/>
                          </a:solidFill>
                          <a:effectLst>
                            <a:outerShdw blurRad="38100" dist="38100" dir="2700000" algn="tl">
                              <a:srgbClr val="C0C0C0"/>
                            </a:outerShdw>
                          </a:effectLst>
                          <a:latin typeface="Verdana" panose="020B0604030504040204" pitchFamily="34" charset="0"/>
                          <a:ea typeface="黑体" panose="02010609060101010101" pitchFamily="49" charset="-122"/>
                        </a:rPr>
                        <a:t>基于链路状态</a:t>
                      </a:r>
                    </a:p>
                  </a:txBody>
                  <a:tcPr marL="68601" marR="68601" marT="34301" marB="343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panose="020F0502020204030204" pitchFamily="34" charset="0"/>
                          <a:ea typeface="微软雅黑" panose="020B0503020204020204" pitchFamily="34" charset="-122"/>
                        </a:defRPr>
                      </a:lvl1pPr>
                      <a:lvl2pPr marL="742950" indent="-285750" algn="l">
                        <a:spcBef>
                          <a:spcPct val="20000"/>
                        </a:spcBef>
                        <a:buClr>
                          <a:srgbClr val="77933C"/>
                        </a:buClr>
                        <a:defRPr>
                          <a:solidFill>
                            <a:schemeClr val="tx1"/>
                          </a:solidFill>
                          <a:latin typeface="Calibri" panose="020F0502020204030204" pitchFamily="34" charset="0"/>
                          <a:ea typeface="微软雅黑" panose="020B0503020204020204" pitchFamily="34" charset="-122"/>
                        </a:defRPr>
                      </a:lvl2pPr>
                      <a:lvl3pPr marL="1143000" indent="-228600" algn="l">
                        <a:spcBef>
                          <a:spcPct val="20000"/>
                        </a:spcBef>
                        <a:buClr>
                          <a:srgbClr val="77933C"/>
                        </a:buClr>
                        <a:defRPr sz="1600">
                          <a:solidFill>
                            <a:schemeClr val="tx1"/>
                          </a:solidFill>
                          <a:latin typeface="Calibri" panose="020F0502020204030204" pitchFamily="34" charset="0"/>
                          <a:ea typeface="微软雅黑" panose="020B0503020204020204" pitchFamily="34" charset="-122"/>
                        </a:defRPr>
                      </a:lvl3pPr>
                      <a:lvl4pPr marL="16002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4pPr>
                      <a:lvl5pPr marL="20574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5pPr>
                      <a:lvl6pPr marL="25146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6pPr>
                      <a:lvl7pPr marL="29718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7pPr>
                      <a:lvl8pPr marL="34290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8pPr>
                      <a:lvl9pPr marL="38862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zh-CN" altLang="zh-CN" sz="1800" b="0" i="0" u="none" strike="noStrike" cap="none" normalizeH="0" baseline="0" dirty="0" smtClean="0">
                          <a:ln>
                            <a:noFill/>
                          </a:ln>
                          <a:solidFill>
                            <a:srgbClr val="C00000"/>
                          </a:solidFill>
                          <a:effectLst>
                            <a:outerShdw blurRad="38100" dist="38100" dir="2700000" algn="tl">
                              <a:srgbClr val="C0C0C0"/>
                            </a:outerShdw>
                          </a:effectLst>
                          <a:latin typeface="Verdana" panose="020B0604030504040204" pitchFamily="34" charset="0"/>
                          <a:ea typeface="黑体" panose="02010609060101010101" pitchFamily="49" charset="-122"/>
                        </a:rPr>
                        <a:t>基于</a:t>
                      </a:r>
                      <a:r>
                        <a:rPr kumimoji="0" lang="zh-CN" altLang="zh-CN" sz="1800" b="0" i="0" u="none" strike="noStrike" cap="none" normalizeH="0" baseline="0" dirty="0" smtClean="0">
                          <a:ln>
                            <a:noFill/>
                          </a:ln>
                          <a:solidFill>
                            <a:srgbClr val="C00000"/>
                          </a:solidFill>
                          <a:effectLst>
                            <a:outerShdw blurRad="38100" dist="38100" dir="2700000" algn="tl">
                              <a:srgbClr val="C0C0C0"/>
                            </a:outerShdw>
                          </a:effectLst>
                          <a:latin typeface="Verdana" panose="020B0604030504040204" pitchFamily="34" charset="0"/>
                          <a:ea typeface="黑体" panose="02010609060101010101" pitchFamily="49" charset="-122"/>
                        </a:rPr>
                        <a:t>路径</a:t>
                      </a:r>
                      <a:r>
                        <a:rPr kumimoji="0" lang="en-US" altLang="zh-CN" sz="1800" b="0" i="0" u="none" strike="noStrike" cap="none" normalizeH="0" baseline="0" dirty="0" smtClean="0">
                          <a:ln>
                            <a:noFill/>
                          </a:ln>
                          <a:solidFill>
                            <a:srgbClr val="C00000"/>
                          </a:solidFill>
                          <a:effectLst>
                            <a:outerShdw blurRad="38100" dist="38100" dir="2700000" algn="tl">
                              <a:srgbClr val="C0C0C0"/>
                            </a:outerShdw>
                          </a:effectLst>
                          <a:latin typeface="Verdana" panose="020B0604030504040204" pitchFamily="34" charset="0"/>
                          <a:ea typeface="黑体" panose="02010609060101010101" pitchFamily="49" charset="-122"/>
                        </a:rPr>
                        <a:t>-</a:t>
                      </a:r>
                      <a:r>
                        <a:rPr kumimoji="0" lang="zh-CN" altLang="zh-CN" sz="1800" b="0" i="0" u="none" strike="noStrike" cap="none" normalizeH="0" baseline="0" dirty="0" smtClean="0">
                          <a:ln>
                            <a:noFill/>
                          </a:ln>
                          <a:solidFill>
                            <a:srgbClr val="C00000"/>
                          </a:solidFill>
                          <a:effectLst>
                            <a:outerShdw blurRad="38100" dist="38100" dir="2700000" algn="tl">
                              <a:srgbClr val="C0C0C0"/>
                            </a:outerShdw>
                          </a:effectLst>
                          <a:latin typeface="Verdana" panose="020B0604030504040204" pitchFamily="34" charset="0"/>
                          <a:ea typeface="黑体" panose="02010609060101010101" pitchFamily="49" charset="-122"/>
                        </a:rPr>
                        <a:t>向量</a:t>
                      </a:r>
                      <a:endParaRPr kumimoji="0" lang="zh-CN" altLang="zh-CN" sz="1800" b="0" i="0" u="none" strike="noStrike" cap="none" normalizeH="0" baseline="0" dirty="0" smtClean="0">
                        <a:ln>
                          <a:noFill/>
                        </a:ln>
                        <a:solidFill>
                          <a:srgbClr val="C00000"/>
                        </a:solidFill>
                        <a:effectLst>
                          <a:outerShdw blurRad="38100" dist="38100" dir="2700000" algn="tl">
                            <a:srgbClr val="C0C0C0"/>
                          </a:outerShdw>
                        </a:effectLst>
                        <a:latin typeface="Verdana" panose="020B0604030504040204" pitchFamily="34" charset="0"/>
                        <a:ea typeface="黑体" panose="02010609060101010101" pitchFamily="49" charset="-122"/>
                      </a:endParaRPr>
                    </a:p>
                  </a:txBody>
                  <a:tcPr marL="68601" marR="68601" marT="34301" marB="343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27051396"/>
                  </a:ext>
                </a:extLst>
              </a:tr>
              <a:tr h="1166220">
                <a:tc>
                  <a:txBody>
                    <a:bodyPr/>
                    <a:lstStyle>
                      <a:lvl1pPr algn="l">
                        <a:spcBef>
                          <a:spcPct val="20000"/>
                        </a:spcBef>
                        <a:defRPr sz="2000">
                          <a:solidFill>
                            <a:schemeClr val="tx1"/>
                          </a:solidFill>
                          <a:latin typeface="Calibri" panose="020F0502020204030204" pitchFamily="34" charset="0"/>
                          <a:ea typeface="微软雅黑" panose="020B0503020204020204" pitchFamily="34" charset="-122"/>
                        </a:defRPr>
                      </a:lvl1pPr>
                      <a:lvl2pPr marL="742950" indent="-285750" algn="l">
                        <a:spcBef>
                          <a:spcPct val="20000"/>
                        </a:spcBef>
                        <a:buClr>
                          <a:srgbClr val="77933C"/>
                        </a:buClr>
                        <a:defRPr>
                          <a:solidFill>
                            <a:schemeClr val="tx1"/>
                          </a:solidFill>
                          <a:latin typeface="Calibri" panose="020F0502020204030204" pitchFamily="34" charset="0"/>
                          <a:ea typeface="微软雅黑" panose="020B0503020204020204" pitchFamily="34" charset="-122"/>
                        </a:defRPr>
                      </a:lvl2pPr>
                      <a:lvl3pPr marL="1143000" indent="-228600" algn="l">
                        <a:spcBef>
                          <a:spcPct val="20000"/>
                        </a:spcBef>
                        <a:buClr>
                          <a:srgbClr val="77933C"/>
                        </a:buClr>
                        <a:defRPr sz="1600">
                          <a:solidFill>
                            <a:schemeClr val="tx1"/>
                          </a:solidFill>
                          <a:latin typeface="Calibri" panose="020F0502020204030204" pitchFamily="34" charset="0"/>
                          <a:ea typeface="微软雅黑" panose="020B0503020204020204" pitchFamily="34" charset="-122"/>
                        </a:defRPr>
                      </a:lvl3pPr>
                      <a:lvl4pPr marL="16002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4pPr>
                      <a:lvl5pPr marL="20574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5pPr>
                      <a:lvl6pPr marL="25146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6pPr>
                      <a:lvl7pPr marL="29718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7pPr>
                      <a:lvl8pPr marL="34290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8pPr>
                      <a:lvl9pPr marL="38862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zh-CN" altLang="zh-CN" sz="1800" b="0" i="0" u="none" strike="noStrike" cap="none" normalizeH="0" baseline="0" smtClean="0">
                          <a:ln>
                            <a:noFill/>
                          </a:ln>
                          <a:solidFill>
                            <a:srgbClr val="002060"/>
                          </a:solidFill>
                          <a:effectLst>
                            <a:outerShdw blurRad="38100" dist="38100" dir="2700000" algn="tl">
                              <a:srgbClr val="C0C0C0"/>
                            </a:outerShdw>
                          </a:effectLst>
                          <a:latin typeface="Verdana" panose="020B0604030504040204" pitchFamily="34" charset="0"/>
                          <a:ea typeface="黑体" panose="02010609060101010101" pitchFamily="49" charset="-122"/>
                        </a:rPr>
                        <a:t>定期向相邻节点发送路由信息，信息是本路由器的路由表</a:t>
                      </a:r>
                    </a:p>
                  </a:txBody>
                  <a:tcPr marL="68601" marR="68601" marT="34301" marB="343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panose="020F0502020204030204" pitchFamily="34" charset="0"/>
                          <a:ea typeface="微软雅黑" panose="020B0503020204020204" pitchFamily="34" charset="-122"/>
                        </a:defRPr>
                      </a:lvl1pPr>
                      <a:lvl2pPr marL="742950" indent="-285750" algn="l">
                        <a:spcBef>
                          <a:spcPct val="20000"/>
                        </a:spcBef>
                        <a:buClr>
                          <a:srgbClr val="77933C"/>
                        </a:buClr>
                        <a:defRPr>
                          <a:solidFill>
                            <a:schemeClr val="tx1"/>
                          </a:solidFill>
                          <a:latin typeface="Calibri" panose="020F0502020204030204" pitchFamily="34" charset="0"/>
                          <a:ea typeface="微软雅黑" panose="020B0503020204020204" pitchFamily="34" charset="-122"/>
                        </a:defRPr>
                      </a:lvl2pPr>
                      <a:lvl3pPr marL="1143000" indent="-228600" algn="l">
                        <a:spcBef>
                          <a:spcPct val="20000"/>
                        </a:spcBef>
                        <a:buClr>
                          <a:srgbClr val="77933C"/>
                        </a:buClr>
                        <a:defRPr sz="1600">
                          <a:solidFill>
                            <a:schemeClr val="tx1"/>
                          </a:solidFill>
                          <a:latin typeface="Calibri" panose="020F0502020204030204" pitchFamily="34" charset="0"/>
                          <a:ea typeface="微软雅黑" panose="020B0503020204020204" pitchFamily="34" charset="-122"/>
                        </a:defRPr>
                      </a:lvl3pPr>
                      <a:lvl4pPr marL="16002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4pPr>
                      <a:lvl5pPr marL="20574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5pPr>
                      <a:lvl6pPr marL="25146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6pPr>
                      <a:lvl7pPr marL="29718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7pPr>
                      <a:lvl8pPr marL="34290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8pPr>
                      <a:lvl9pPr marL="38862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zh-CN" altLang="zh-CN" sz="1800" b="0" i="0" u="none" strike="noStrike" cap="none" normalizeH="0" baseline="0" smtClean="0">
                          <a:ln>
                            <a:noFill/>
                          </a:ln>
                          <a:solidFill>
                            <a:srgbClr val="002060"/>
                          </a:solidFill>
                          <a:effectLst>
                            <a:outerShdw blurRad="38100" dist="38100" dir="2700000" algn="tl">
                              <a:srgbClr val="C0C0C0"/>
                            </a:outerShdw>
                          </a:effectLst>
                          <a:latin typeface="Verdana" panose="020B0604030504040204" pitchFamily="34" charset="0"/>
                          <a:ea typeface="黑体" panose="02010609060101010101" pitchFamily="49" charset="-122"/>
                        </a:rPr>
                        <a:t>仅当链路状态改变时向所有节点发送路由更新信息</a:t>
                      </a:r>
                    </a:p>
                  </a:txBody>
                  <a:tcPr marL="68601" marR="68601" marT="34301" marB="343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panose="020F0502020204030204" pitchFamily="34" charset="0"/>
                          <a:ea typeface="微软雅黑" panose="020B0503020204020204" pitchFamily="34" charset="-122"/>
                        </a:defRPr>
                      </a:lvl1pPr>
                      <a:lvl2pPr marL="742950" indent="-285750" algn="l">
                        <a:spcBef>
                          <a:spcPct val="20000"/>
                        </a:spcBef>
                        <a:buClr>
                          <a:srgbClr val="77933C"/>
                        </a:buClr>
                        <a:defRPr>
                          <a:solidFill>
                            <a:schemeClr val="tx1"/>
                          </a:solidFill>
                          <a:latin typeface="Calibri" panose="020F0502020204030204" pitchFamily="34" charset="0"/>
                          <a:ea typeface="微软雅黑" panose="020B0503020204020204" pitchFamily="34" charset="-122"/>
                        </a:defRPr>
                      </a:lvl2pPr>
                      <a:lvl3pPr marL="1143000" indent="-228600" algn="l">
                        <a:spcBef>
                          <a:spcPct val="20000"/>
                        </a:spcBef>
                        <a:buClr>
                          <a:srgbClr val="77933C"/>
                        </a:buClr>
                        <a:defRPr sz="1600">
                          <a:solidFill>
                            <a:schemeClr val="tx1"/>
                          </a:solidFill>
                          <a:latin typeface="Calibri" panose="020F0502020204030204" pitchFamily="34" charset="0"/>
                          <a:ea typeface="微软雅黑" panose="020B0503020204020204" pitchFamily="34" charset="-122"/>
                        </a:defRPr>
                      </a:lvl3pPr>
                      <a:lvl4pPr marL="16002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4pPr>
                      <a:lvl5pPr marL="20574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5pPr>
                      <a:lvl6pPr marL="25146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6pPr>
                      <a:lvl7pPr marL="29718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7pPr>
                      <a:lvl8pPr marL="34290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8pPr>
                      <a:lvl9pPr marL="38862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zh-CN" altLang="zh-CN" sz="1800" b="0" i="0" u="none" strike="noStrike" cap="none" normalizeH="0" baseline="0" smtClean="0">
                          <a:ln>
                            <a:noFill/>
                          </a:ln>
                          <a:solidFill>
                            <a:srgbClr val="002060"/>
                          </a:solidFill>
                          <a:effectLst>
                            <a:outerShdw blurRad="38100" dist="38100" dir="2700000" algn="tl">
                              <a:srgbClr val="C0C0C0"/>
                            </a:outerShdw>
                          </a:effectLst>
                          <a:latin typeface="Verdana" panose="020B0604030504040204" pitchFamily="34" charset="0"/>
                          <a:ea typeface="黑体" panose="02010609060101010101" pitchFamily="49" charset="-122"/>
                        </a:rPr>
                        <a:t>刚开始发送全部路由信息，后来仅在路由信息改变时发送更新</a:t>
                      </a:r>
                    </a:p>
                  </a:txBody>
                  <a:tcPr marL="68601" marR="68601" marT="34301" marB="343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0729089"/>
                  </a:ext>
                </a:extLst>
              </a:tr>
              <a:tr h="621698">
                <a:tc>
                  <a:txBody>
                    <a:bodyPr/>
                    <a:lstStyle>
                      <a:lvl1pPr algn="l">
                        <a:spcBef>
                          <a:spcPct val="20000"/>
                        </a:spcBef>
                        <a:defRPr sz="2000">
                          <a:solidFill>
                            <a:schemeClr val="tx1"/>
                          </a:solidFill>
                          <a:latin typeface="Calibri" panose="020F0502020204030204" pitchFamily="34" charset="0"/>
                          <a:ea typeface="微软雅黑" panose="020B0503020204020204" pitchFamily="34" charset="-122"/>
                        </a:defRPr>
                      </a:lvl1pPr>
                      <a:lvl2pPr marL="742950" indent="-285750" algn="l">
                        <a:spcBef>
                          <a:spcPct val="20000"/>
                        </a:spcBef>
                        <a:buClr>
                          <a:srgbClr val="77933C"/>
                        </a:buClr>
                        <a:defRPr>
                          <a:solidFill>
                            <a:schemeClr val="tx1"/>
                          </a:solidFill>
                          <a:latin typeface="Calibri" panose="020F0502020204030204" pitchFamily="34" charset="0"/>
                          <a:ea typeface="微软雅黑" panose="020B0503020204020204" pitchFamily="34" charset="-122"/>
                        </a:defRPr>
                      </a:lvl2pPr>
                      <a:lvl3pPr marL="1143000" indent="-228600" algn="l">
                        <a:spcBef>
                          <a:spcPct val="20000"/>
                        </a:spcBef>
                        <a:buClr>
                          <a:srgbClr val="77933C"/>
                        </a:buClr>
                        <a:defRPr sz="1600">
                          <a:solidFill>
                            <a:schemeClr val="tx1"/>
                          </a:solidFill>
                          <a:latin typeface="Calibri" panose="020F0502020204030204" pitchFamily="34" charset="0"/>
                          <a:ea typeface="微软雅黑" panose="020B0503020204020204" pitchFamily="34" charset="-122"/>
                        </a:defRPr>
                      </a:lvl3pPr>
                      <a:lvl4pPr marL="16002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4pPr>
                      <a:lvl5pPr marL="20574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5pPr>
                      <a:lvl6pPr marL="25146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6pPr>
                      <a:lvl7pPr marL="29718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7pPr>
                      <a:lvl8pPr marL="34290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8pPr>
                      <a:lvl9pPr marL="38862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zh-CN" altLang="zh-CN" sz="1800" b="0" i="0" u="none" strike="noStrike" cap="none" normalizeH="0" baseline="0" smtClean="0">
                          <a:ln>
                            <a:noFill/>
                          </a:ln>
                          <a:solidFill>
                            <a:srgbClr val="002060"/>
                          </a:solidFill>
                          <a:effectLst>
                            <a:outerShdw blurRad="38100" dist="38100" dir="2700000" algn="tl">
                              <a:srgbClr val="C0C0C0"/>
                            </a:outerShdw>
                          </a:effectLst>
                          <a:latin typeface="Verdana" panose="020B0604030504040204" pitchFamily="34" charset="0"/>
                          <a:ea typeface="黑体" panose="02010609060101010101" pitchFamily="49" charset="-122"/>
                        </a:rPr>
                        <a:t>使用UDP协议</a:t>
                      </a:r>
                    </a:p>
                  </a:txBody>
                  <a:tcPr marL="68601" marR="68601" marT="34301" marB="343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panose="020F0502020204030204" pitchFamily="34" charset="0"/>
                          <a:ea typeface="微软雅黑" panose="020B0503020204020204" pitchFamily="34" charset="-122"/>
                        </a:defRPr>
                      </a:lvl1pPr>
                      <a:lvl2pPr marL="742950" indent="-285750" algn="l">
                        <a:spcBef>
                          <a:spcPct val="20000"/>
                        </a:spcBef>
                        <a:buClr>
                          <a:srgbClr val="77933C"/>
                        </a:buClr>
                        <a:defRPr>
                          <a:solidFill>
                            <a:schemeClr val="tx1"/>
                          </a:solidFill>
                          <a:latin typeface="Calibri" panose="020F0502020204030204" pitchFamily="34" charset="0"/>
                          <a:ea typeface="微软雅黑" panose="020B0503020204020204" pitchFamily="34" charset="-122"/>
                        </a:defRPr>
                      </a:lvl2pPr>
                      <a:lvl3pPr marL="1143000" indent="-228600" algn="l">
                        <a:spcBef>
                          <a:spcPct val="20000"/>
                        </a:spcBef>
                        <a:buClr>
                          <a:srgbClr val="77933C"/>
                        </a:buClr>
                        <a:defRPr sz="1600">
                          <a:solidFill>
                            <a:schemeClr val="tx1"/>
                          </a:solidFill>
                          <a:latin typeface="Calibri" panose="020F0502020204030204" pitchFamily="34" charset="0"/>
                          <a:ea typeface="微软雅黑" panose="020B0503020204020204" pitchFamily="34" charset="-122"/>
                        </a:defRPr>
                      </a:lvl3pPr>
                      <a:lvl4pPr marL="16002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4pPr>
                      <a:lvl5pPr marL="20574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5pPr>
                      <a:lvl6pPr marL="25146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6pPr>
                      <a:lvl7pPr marL="29718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7pPr>
                      <a:lvl8pPr marL="34290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8pPr>
                      <a:lvl9pPr marL="38862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zh-CN" altLang="zh-CN" sz="1800" b="0" i="0" u="none" strike="noStrike" cap="none" normalizeH="0" baseline="0" smtClean="0">
                          <a:ln>
                            <a:noFill/>
                          </a:ln>
                          <a:solidFill>
                            <a:srgbClr val="002060"/>
                          </a:solidFill>
                          <a:effectLst>
                            <a:outerShdw blurRad="38100" dist="38100" dir="2700000" algn="tl">
                              <a:srgbClr val="C0C0C0"/>
                            </a:outerShdw>
                          </a:effectLst>
                          <a:latin typeface="Verdana" panose="020B0604030504040204" pitchFamily="34" charset="0"/>
                          <a:ea typeface="黑体" panose="02010609060101010101" pitchFamily="49" charset="-122"/>
                        </a:rPr>
                        <a:t>使用IP协议</a:t>
                      </a:r>
                    </a:p>
                  </a:txBody>
                  <a:tcPr marL="68601" marR="68601" marT="34301" marB="343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panose="020F0502020204030204" pitchFamily="34" charset="0"/>
                          <a:ea typeface="微软雅黑" panose="020B0503020204020204" pitchFamily="34" charset="-122"/>
                        </a:defRPr>
                      </a:lvl1pPr>
                      <a:lvl2pPr marL="742950" indent="-285750" algn="l">
                        <a:spcBef>
                          <a:spcPct val="20000"/>
                        </a:spcBef>
                        <a:buClr>
                          <a:srgbClr val="77933C"/>
                        </a:buClr>
                        <a:defRPr>
                          <a:solidFill>
                            <a:schemeClr val="tx1"/>
                          </a:solidFill>
                          <a:latin typeface="Calibri" panose="020F0502020204030204" pitchFamily="34" charset="0"/>
                          <a:ea typeface="微软雅黑" panose="020B0503020204020204" pitchFamily="34" charset="-122"/>
                        </a:defRPr>
                      </a:lvl2pPr>
                      <a:lvl3pPr marL="1143000" indent="-228600" algn="l">
                        <a:spcBef>
                          <a:spcPct val="20000"/>
                        </a:spcBef>
                        <a:buClr>
                          <a:srgbClr val="77933C"/>
                        </a:buClr>
                        <a:defRPr sz="1600">
                          <a:solidFill>
                            <a:schemeClr val="tx1"/>
                          </a:solidFill>
                          <a:latin typeface="Calibri" panose="020F0502020204030204" pitchFamily="34" charset="0"/>
                          <a:ea typeface="微软雅黑" panose="020B0503020204020204" pitchFamily="34" charset="-122"/>
                        </a:defRPr>
                      </a:lvl3pPr>
                      <a:lvl4pPr marL="16002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4pPr>
                      <a:lvl5pPr marL="2057400" indent="-228600" algn="l">
                        <a:spcBef>
                          <a:spcPct val="20000"/>
                        </a:spcBef>
                        <a:buClr>
                          <a:srgbClr val="77933C"/>
                        </a:buClr>
                        <a:defRPr sz="1400">
                          <a:solidFill>
                            <a:schemeClr val="tx1"/>
                          </a:solidFill>
                          <a:latin typeface="Calibri" panose="020F0502020204030204" pitchFamily="34" charset="0"/>
                          <a:ea typeface="微软雅黑" panose="020B0503020204020204" pitchFamily="34" charset="-122"/>
                        </a:defRPr>
                      </a:lvl5pPr>
                      <a:lvl6pPr marL="25146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6pPr>
                      <a:lvl7pPr marL="29718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7pPr>
                      <a:lvl8pPr marL="34290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8pPr>
                      <a:lvl9pPr marL="3886200" indent="-228600" fontAlgn="base">
                        <a:spcBef>
                          <a:spcPct val="20000"/>
                        </a:spcBef>
                        <a:spcAft>
                          <a:spcPct val="0"/>
                        </a:spcAft>
                        <a:buClr>
                          <a:srgbClr val="77933C"/>
                        </a:buClr>
                        <a:buFont typeface="Arial" panose="020B0604020202020204" pitchFamily="34" charset="0"/>
                        <a:defRPr sz="1400">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zh-CN" altLang="zh-CN" sz="1800" b="0" i="0" u="none" strike="noStrike" cap="none" normalizeH="0" baseline="0" dirty="0" smtClean="0">
                          <a:ln>
                            <a:noFill/>
                          </a:ln>
                          <a:solidFill>
                            <a:srgbClr val="002060"/>
                          </a:solidFill>
                          <a:effectLst>
                            <a:outerShdw blurRad="38100" dist="38100" dir="2700000" algn="tl">
                              <a:srgbClr val="C0C0C0"/>
                            </a:outerShdw>
                          </a:effectLst>
                          <a:latin typeface="Verdana" panose="020B0604030504040204" pitchFamily="34" charset="0"/>
                          <a:ea typeface="黑体" panose="02010609060101010101" pitchFamily="49" charset="-122"/>
                        </a:rPr>
                        <a:t>使用TCP协议</a:t>
                      </a:r>
                    </a:p>
                  </a:txBody>
                  <a:tcPr marL="68601" marR="68601" marT="34301" marB="343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1480067"/>
                  </a:ext>
                </a:extLst>
              </a:tr>
            </a:tbl>
          </a:graphicData>
        </a:graphic>
      </p:graphicFrame>
    </p:spTree>
    <p:extLst>
      <p:ext uri="{BB962C8B-B14F-4D97-AF65-F5344CB8AC3E}">
        <p14:creationId xmlns:p14="http://schemas.microsoft.com/office/powerpoint/2010/main" val="8703798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3" name="标题 1"/>
          <p:cNvSpPr>
            <a:spLocks noGrp="1"/>
          </p:cNvSpPr>
          <p:nvPr>
            <p:ph type="title" idx="4294967295"/>
          </p:nvPr>
        </p:nvSpPr>
        <p:spPr>
          <a:xfrm>
            <a:off x="500063" y="714375"/>
            <a:ext cx="5511800" cy="993775"/>
          </a:xfrm>
        </p:spPr>
        <p:txBody>
          <a:bodyPr/>
          <a:lstStyle/>
          <a:p>
            <a:pPr algn="l">
              <a:lnSpc>
                <a:spcPct val="140000"/>
              </a:lnSpc>
            </a:pPr>
            <a:r>
              <a:rPr lang="zh-CN" altLang="en-US" sz="2400" dirty="0" smtClean="0">
                <a:solidFill>
                  <a:srgbClr val="007D7A"/>
                </a:solidFill>
                <a:latin typeface="Times New Roman" pitchFamily="18" charset="0"/>
                <a:cs typeface="Times New Roman" pitchFamily="18" charset="0"/>
              </a:rPr>
              <a:t>五、路由器功能、结构与工作原理</a:t>
            </a:r>
            <a:br>
              <a:rPr lang="zh-CN" altLang="en-US" sz="2400" dirty="0" smtClean="0">
                <a:solidFill>
                  <a:srgbClr val="007D7A"/>
                </a:solidFill>
                <a:latin typeface="Times New Roman" pitchFamily="18" charset="0"/>
                <a:cs typeface="Times New Roman" pitchFamily="18" charset="0"/>
              </a:rPr>
            </a:br>
            <a:r>
              <a:rPr lang="zh-CN" altLang="en-US" sz="2400" dirty="0" smtClean="0">
                <a:solidFill>
                  <a:srgbClr val="007D7A"/>
                </a:solidFill>
                <a:latin typeface="Times New Roman" pitchFamily="18" charset="0"/>
                <a:cs typeface="Times New Roman" pitchFamily="18" charset="0"/>
              </a:rPr>
              <a:t>路由器功能</a:t>
            </a:r>
            <a:endParaRPr lang="en-US" altLang="zh-CN" sz="2400" dirty="0" smtClean="0">
              <a:solidFill>
                <a:srgbClr val="007D7A"/>
              </a:solidFill>
              <a:latin typeface="Times New Roman" pitchFamily="18" charset="0"/>
              <a:cs typeface="Times New Roman" pitchFamily="18" charset="0"/>
            </a:endParaRPr>
          </a:p>
        </p:txBody>
      </p:sp>
      <p:sp>
        <p:nvSpPr>
          <p:cNvPr id="392194" name="内容占位符 2"/>
          <p:cNvSpPr>
            <a:spLocks noGrp="1"/>
          </p:cNvSpPr>
          <p:nvPr>
            <p:ph idx="4294967295"/>
          </p:nvPr>
        </p:nvSpPr>
        <p:spPr>
          <a:xfrm>
            <a:off x="500063" y="1731963"/>
            <a:ext cx="5944145" cy="3073400"/>
          </a:xfrm>
        </p:spPr>
        <p:txBody>
          <a:bodyPr/>
          <a:lstStyle/>
          <a:p>
            <a:pPr marL="268288" indent="-268288">
              <a:lnSpc>
                <a:spcPct val="120000"/>
              </a:lnSpc>
              <a:spcAft>
                <a:spcPts val="0"/>
              </a:spcAft>
              <a:buFontTx/>
              <a:buNone/>
              <a:defRPr/>
            </a:pPr>
            <a:r>
              <a:rPr lang="en-US" altLang="zh-CN" sz="2000" kern="1200" dirty="0" smtClean="0">
                <a:solidFill>
                  <a:srgbClr val="1A3868"/>
                </a:solidFill>
                <a:latin typeface="+mn-ea"/>
                <a:cs typeface="Times New Roman" pitchFamily="18" charset="0"/>
              </a:rPr>
              <a:t>1</a:t>
            </a:r>
            <a:r>
              <a:rPr lang="zh-CN" altLang="en-US" sz="2000" kern="1200" dirty="0" smtClean="0">
                <a:solidFill>
                  <a:srgbClr val="1A3868"/>
                </a:solidFill>
                <a:latin typeface="+mn-ea"/>
                <a:cs typeface="Times New Roman" pitchFamily="18" charset="0"/>
              </a:rPr>
              <a:t>、建立并维护路由表</a:t>
            </a:r>
            <a:endParaRPr lang="en-US" altLang="zh-CN" sz="2000" kern="1200" dirty="0" smtClean="0">
              <a:solidFill>
                <a:srgbClr val="1A3868"/>
              </a:solidFill>
              <a:latin typeface="+mn-ea"/>
              <a:cs typeface="Times New Roman" pitchFamily="18" charset="0"/>
            </a:endParaRPr>
          </a:p>
          <a:p>
            <a:pPr marL="668338" lvl="1" indent="-268288">
              <a:lnSpc>
                <a:spcPct val="120000"/>
              </a:lnSpc>
              <a:spcAft>
                <a:spcPts val="0"/>
              </a:spcAft>
              <a:defRPr/>
            </a:pPr>
            <a:r>
              <a:rPr lang="zh-CN" altLang="en-US" kern="1200" dirty="0">
                <a:solidFill>
                  <a:srgbClr val="1A3868"/>
                </a:solidFill>
                <a:latin typeface="+mn-ea"/>
                <a:cs typeface="Times New Roman" pitchFamily="18" charset="0"/>
              </a:rPr>
              <a:t>内部有</a:t>
            </a:r>
            <a:r>
              <a:rPr lang="zh-CN" altLang="en-US" kern="1200" dirty="0" smtClean="0">
                <a:solidFill>
                  <a:srgbClr val="C00000"/>
                </a:solidFill>
                <a:latin typeface="Times New Roman" pitchFamily="18" charset="0"/>
                <a:cs typeface="Times New Roman" pitchFamily="18" charset="0"/>
              </a:rPr>
              <a:t>路由表数据库</a:t>
            </a:r>
            <a:r>
              <a:rPr lang="zh-CN" altLang="en-US" kern="1200" dirty="0" smtClean="0">
                <a:solidFill>
                  <a:srgbClr val="1A3868"/>
                </a:solidFill>
                <a:latin typeface="+mn-ea"/>
                <a:cs typeface="Times New Roman" pitchFamily="18" charset="0"/>
              </a:rPr>
              <a:t>与</a:t>
            </a:r>
            <a:r>
              <a:rPr lang="zh-CN" altLang="en-US" kern="1200" dirty="0" smtClean="0">
                <a:solidFill>
                  <a:srgbClr val="C00000"/>
                </a:solidFill>
                <a:latin typeface="Times New Roman" pitchFamily="18" charset="0"/>
                <a:cs typeface="Times New Roman" pitchFamily="18" charset="0"/>
              </a:rPr>
              <a:t>网络路由状态数据库</a:t>
            </a:r>
            <a:r>
              <a:rPr lang="zh-CN" altLang="en-US" kern="1200" dirty="0" smtClean="0">
                <a:solidFill>
                  <a:srgbClr val="1A3868"/>
                </a:solidFill>
                <a:latin typeface="+mn-ea"/>
                <a:cs typeface="Times New Roman" pitchFamily="18" charset="0"/>
              </a:rPr>
              <a:t>；</a:t>
            </a:r>
            <a:endParaRPr lang="en-US" altLang="zh-CN" kern="1200" dirty="0" smtClean="0">
              <a:solidFill>
                <a:srgbClr val="1A3868"/>
              </a:solidFill>
              <a:latin typeface="+mn-ea"/>
              <a:cs typeface="Times New Roman" pitchFamily="18" charset="0"/>
            </a:endParaRPr>
          </a:p>
          <a:p>
            <a:pPr marL="668338" lvl="1" indent="-268288">
              <a:lnSpc>
                <a:spcPct val="120000"/>
              </a:lnSpc>
              <a:spcAft>
                <a:spcPts val="0"/>
              </a:spcAft>
              <a:defRPr/>
            </a:pPr>
            <a:r>
              <a:rPr lang="zh-CN" altLang="en-US" kern="1200" dirty="0" smtClean="0">
                <a:solidFill>
                  <a:srgbClr val="1A3868"/>
                </a:solidFill>
                <a:latin typeface="+mn-ea"/>
                <a:cs typeface="Times New Roman" pitchFamily="18" charset="0"/>
              </a:rPr>
              <a:t>路由器定期更新路由表；</a:t>
            </a:r>
            <a:endParaRPr lang="en-US" altLang="zh-CN" kern="1200" dirty="0" smtClean="0">
              <a:solidFill>
                <a:srgbClr val="1A3868"/>
              </a:solidFill>
              <a:latin typeface="+mn-ea"/>
              <a:cs typeface="Times New Roman" pitchFamily="18" charset="0"/>
            </a:endParaRPr>
          </a:p>
          <a:p>
            <a:pPr marL="268288" indent="-268288">
              <a:lnSpc>
                <a:spcPct val="120000"/>
              </a:lnSpc>
              <a:spcBef>
                <a:spcPts val="1200"/>
              </a:spcBef>
              <a:spcAft>
                <a:spcPts val="0"/>
              </a:spcAft>
              <a:buFontTx/>
              <a:buNone/>
              <a:defRPr/>
            </a:pPr>
            <a:r>
              <a:rPr lang="en-US" altLang="zh-CN" sz="2000" kern="1200" dirty="0" smtClean="0">
                <a:solidFill>
                  <a:srgbClr val="1A3868"/>
                </a:solidFill>
                <a:latin typeface="+mn-ea"/>
                <a:cs typeface="Times New Roman" pitchFamily="18" charset="0"/>
              </a:rPr>
              <a:t>2</a:t>
            </a:r>
            <a:r>
              <a:rPr lang="zh-CN" altLang="en-US" sz="2000" kern="1200" dirty="0" smtClean="0">
                <a:solidFill>
                  <a:srgbClr val="1A3868"/>
                </a:solidFill>
                <a:latin typeface="+mn-ea"/>
                <a:cs typeface="Times New Roman" pitchFamily="18" charset="0"/>
              </a:rPr>
              <a:t>、提供网络间的</a:t>
            </a:r>
            <a:r>
              <a:rPr lang="zh-CN" altLang="en-US" sz="2000" kern="1200" dirty="0" smtClean="0">
                <a:solidFill>
                  <a:srgbClr val="C00000"/>
                </a:solidFill>
                <a:latin typeface="+mn-ea"/>
                <a:cs typeface="Times New Roman" pitchFamily="18" charset="0"/>
              </a:rPr>
              <a:t>分组转发</a:t>
            </a:r>
            <a:r>
              <a:rPr lang="zh-CN" altLang="en-US" sz="2000" kern="1200" dirty="0" smtClean="0">
                <a:solidFill>
                  <a:srgbClr val="1A3868"/>
                </a:solidFill>
                <a:latin typeface="+mn-ea"/>
                <a:cs typeface="Times New Roman" pitchFamily="18" charset="0"/>
              </a:rPr>
              <a:t>功能</a:t>
            </a:r>
            <a:endParaRPr lang="en-US" altLang="zh-CN" sz="2000" kern="1200" dirty="0" smtClean="0">
              <a:solidFill>
                <a:srgbClr val="1A3868"/>
              </a:solidFill>
              <a:latin typeface="+mn-ea"/>
              <a:cs typeface="Times New Roman" pitchFamily="18" charset="0"/>
            </a:endParaRPr>
          </a:p>
          <a:p>
            <a:pPr marL="668338" lvl="1" indent="-268288">
              <a:lnSpc>
                <a:spcPct val="120000"/>
              </a:lnSpc>
              <a:spcAft>
                <a:spcPts val="0"/>
              </a:spcAft>
              <a:defRPr/>
            </a:pPr>
            <a:r>
              <a:rPr lang="zh-CN" altLang="en-US" dirty="0" smtClean="0">
                <a:solidFill>
                  <a:srgbClr val="1A3868"/>
                </a:solidFill>
                <a:latin typeface="+mn-ea"/>
                <a:cs typeface="Times New Roman" pitchFamily="18" charset="0"/>
              </a:rPr>
              <a:t>当分组进入时，</a:t>
            </a:r>
            <a:r>
              <a:rPr lang="zh-CN" altLang="en-US" kern="1200" dirty="0" smtClean="0">
                <a:solidFill>
                  <a:srgbClr val="1A3868"/>
                </a:solidFill>
                <a:latin typeface="+mn-ea"/>
                <a:cs typeface="Times New Roman" pitchFamily="18" charset="0"/>
              </a:rPr>
              <a:t>检查其源地址与目的地址；</a:t>
            </a:r>
            <a:endParaRPr lang="en-US" altLang="zh-CN" kern="1200" dirty="0" smtClean="0">
              <a:solidFill>
                <a:srgbClr val="1A3868"/>
              </a:solidFill>
              <a:latin typeface="+mn-ea"/>
              <a:cs typeface="Times New Roman" pitchFamily="18" charset="0"/>
            </a:endParaRPr>
          </a:p>
          <a:p>
            <a:pPr marL="668338" lvl="1" indent="-268288">
              <a:lnSpc>
                <a:spcPct val="120000"/>
              </a:lnSpc>
              <a:spcAft>
                <a:spcPts val="0"/>
              </a:spcAft>
              <a:defRPr/>
            </a:pPr>
            <a:r>
              <a:rPr lang="zh-CN" altLang="en-US" kern="1200" dirty="0" smtClean="0">
                <a:solidFill>
                  <a:srgbClr val="1A3868"/>
                </a:solidFill>
                <a:latin typeface="+mn-ea"/>
                <a:cs typeface="Times New Roman" pitchFamily="18" charset="0"/>
              </a:rPr>
              <a:t>根据路由表数据库的相关信息，决定分组传送路径。</a:t>
            </a:r>
          </a:p>
        </p:txBody>
      </p:sp>
    </p:spTree>
    <p:extLst>
      <p:ext uri="{BB962C8B-B14F-4D97-AF65-F5344CB8AC3E}">
        <p14:creationId xmlns:p14="http://schemas.microsoft.com/office/powerpoint/2010/main" val="30944492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1" name="标题 1"/>
          <p:cNvSpPr>
            <a:spLocks noGrp="1"/>
          </p:cNvSpPr>
          <p:nvPr>
            <p:ph type="title" idx="4294967295"/>
          </p:nvPr>
        </p:nvSpPr>
        <p:spPr>
          <a:xfrm>
            <a:off x="395288" y="706438"/>
            <a:ext cx="6429375" cy="722312"/>
          </a:xfrm>
        </p:spPr>
        <p:txBody>
          <a:bodyPr/>
          <a:lstStyle/>
          <a:p>
            <a:pPr algn="l"/>
            <a:r>
              <a:rPr lang="zh-CN" altLang="en-US" sz="2400" smtClean="0">
                <a:solidFill>
                  <a:srgbClr val="007D7A"/>
                </a:solidFill>
                <a:latin typeface="Times New Roman" pitchFamily="18" charset="0"/>
                <a:cs typeface="Times New Roman" pitchFamily="18" charset="0"/>
              </a:rPr>
              <a:t>路由器的结构与工作原理</a:t>
            </a:r>
          </a:p>
        </p:txBody>
      </p:sp>
      <p:sp>
        <p:nvSpPr>
          <p:cNvPr id="393218" name="内容占位符 2"/>
          <p:cNvSpPr>
            <a:spLocks noGrp="1"/>
          </p:cNvSpPr>
          <p:nvPr>
            <p:ph idx="4294967295"/>
          </p:nvPr>
        </p:nvSpPr>
        <p:spPr>
          <a:xfrm>
            <a:off x="217792" y="1438168"/>
            <a:ext cx="2736305" cy="3315738"/>
          </a:xfrm>
        </p:spPr>
        <p:txBody>
          <a:bodyPr/>
          <a:lstStyle/>
          <a:p>
            <a:pPr marL="176213" indent="-176213">
              <a:lnSpc>
                <a:spcPct val="125000"/>
              </a:lnSpc>
              <a:spcAft>
                <a:spcPts val="0"/>
              </a:spcAft>
              <a:defRPr/>
            </a:pPr>
            <a:r>
              <a:rPr lang="zh-CN" altLang="en-US" sz="2000" kern="1200" dirty="0" smtClean="0">
                <a:solidFill>
                  <a:srgbClr val="1A3868"/>
                </a:solidFill>
                <a:latin typeface="+mn-ea"/>
                <a:cs typeface="Times New Roman" pitchFamily="18" charset="0"/>
              </a:rPr>
              <a:t>路由器是一种具有多个输入端口和多个输出端口，</a:t>
            </a:r>
            <a:r>
              <a:rPr lang="zh-CN" altLang="en-US" sz="2000" kern="1200" dirty="0" smtClean="0">
                <a:solidFill>
                  <a:srgbClr val="C00000"/>
                </a:solidFill>
                <a:latin typeface="Times New Roman" pitchFamily="18" charset="0"/>
                <a:cs typeface="Times New Roman" pitchFamily="18" charset="0"/>
              </a:rPr>
              <a:t>完成分组转发功能的专用计算机系统</a:t>
            </a:r>
            <a:r>
              <a:rPr lang="zh-CN" altLang="en-US" sz="2000" kern="1200" dirty="0" smtClean="0">
                <a:solidFill>
                  <a:srgbClr val="1A3868"/>
                </a:solidFill>
                <a:latin typeface="+mn-ea"/>
                <a:cs typeface="Times New Roman" pitchFamily="18" charset="0"/>
              </a:rPr>
              <a:t>；</a:t>
            </a:r>
            <a:endParaRPr lang="en-US" altLang="zh-CN" sz="2000" kern="1200" dirty="0" smtClean="0">
              <a:solidFill>
                <a:srgbClr val="1A3868"/>
              </a:solidFill>
              <a:latin typeface="+mn-ea"/>
              <a:cs typeface="Times New Roman" pitchFamily="18" charset="0"/>
            </a:endParaRPr>
          </a:p>
          <a:p>
            <a:pPr marL="176213" indent="-176213">
              <a:lnSpc>
                <a:spcPct val="125000"/>
              </a:lnSpc>
              <a:spcAft>
                <a:spcPts val="0"/>
              </a:spcAft>
              <a:defRPr/>
            </a:pPr>
            <a:r>
              <a:rPr lang="zh-CN" altLang="en-US" sz="2000" kern="1200" dirty="0" smtClean="0">
                <a:solidFill>
                  <a:srgbClr val="1A3868"/>
                </a:solidFill>
                <a:latin typeface="+mn-ea"/>
                <a:cs typeface="Times New Roman" pitchFamily="18" charset="0"/>
              </a:rPr>
              <a:t>由</a:t>
            </a:r>
            <a:r>
              <a:rPr lang="zh-CN" altLang="en-US" sz="2000" kern="1200" dirty="0" smtClean="0">
                <a:solidFill>
                  <a:srgbClr val="C00000"/>
                </a:solidFill>
                <a:latin typeface="Times New Roman" pitchFamily="18" charset="0"/>
                <a:cs typeface="Times New Roman" pitchFamily="18" charset="0"/>
              </a:rPr>
              <a:t>“路由选择部分”</a:t>
            </a:r>
            <a:r>
              <a:rPr lang="zh-CN" altLang="en-US" sz="2000" kern="1200" dirty="0" smtClean="0">
                <a:solidFill>
                  <a:srgbClr val="1A3868"/>
                </a:solidFill>
                <a:latin typeface="+mn-ea"/>
                <a:cs typeface="Times New Roman" pitchFamily="18" charset="0"/>
              </a:rPr>
              <a:t>和</a:t>
            </a:r>
            <a:r>
              <a:rPr lang="zh-CN" altLang="en-US" sz="2000" kern="1200" dirty="0" smtClean="0">
                <a:solidFill>
                  <a:srgbClr val="C00000"/>
                </a:solidFill>
                <a:latin typeface="Times New Roman" pitchFamily="18" charset="0"/>
                <a:cs typeface="Times New Roman" pitchFamily="18" charset="0"/>
              </a:rPr>
              <a:t>“分组转发部分”</a:t>
            </a:r>
            <a:r>
              <a:rPr lang="zh-CN" altLang="en-US" sz="2000" kern="1200" dirty="0">
                <a:solidFill>
                  <a:srgbClr val="1A3868"/>
                </a:solidFill>
                <a:latin typeface="+mn-ea"/>
                <a:cs typeface="Times New Roman" pitchFamily="18" charset="0"/>
              </a:rPr>
              <a:t>构</a:t>
            </a:r>
            <a:r>
              <a:rPr lang="zh-CN" altLang="en-US" sz="2000" kern="1200" dirty="0" smtClean="0">
                <a:solidFill>
                  <a:srgbClr val="1A3868"/>
                </a:solidFill>
                <a:latin typeface="+mn-ea"/>
                <a:cs typeface="Times New Roman" pitchFamily="18" charset="0"/>
              </a:rPr>
              <a:t>成。</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87823" y="1438168"/>
            <a:ext cx="6015725" cy="329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832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5" name="标题 1"/>
          <p:cNvSpPr>
            <a:spLocks noGrp="1"/>
          </p:cNvSpPr>
          <p:nvPr>
            <p:ph type="title" idx="4294967295"/>
          </p:nvPr>
        </p:nvSpPr>
        <p:spPr>
          <a:xfrm>
            <a:off x="587375" y="688975"/>
            <a:ext cx="5137150" cy="882650"/>
          </a:xfrm>
        </p:spPr>
        <p:txBody>
          <a:bodyPr/>
          <a:lstStyle/>
          <a:p>
            <a:pPr algn="l"/>
            <a:r>
              <a:rPr lang="zh-CN" altLang="en-US" sz="2400" smtClean="0">
                <a:solidFill>
                  <a:srgbClr val="007D7A"/>
                </a:solidFill>
                <a:latin typeface="Times New Roman" pitchFamily="18" charset="0"/>
                <a:cs typeface="Times New Roman" pitchFamily="18" charset="0"/>
              </a:rPr>
              <a:t>路由选择处理机</a:t>
            </a:r>
          </a:p>
        </p:txBody>
      </p:sp>
      <p:sp>
        <p:nvSpPr>
          <p:cNvPr id="436226" name="内容占位符 2"/>
          <p:cNvSpPr>
            <a:spLocks noGrp="1"/>
          </p:cNvSpPr>
          <p:nvPr>
            <p:ph idx="4294967295"/>
          </p:nvPr>
        </p:nvSpPr>
        <p:spPr>
          <a:xfrm>
            <a:off x="371835" y="1852464"/>
            <a:ext cx="5568230" cy="2519362"/>
          </a:xfrm>
        </p:spPr>
        <p:txBody>
          <a:bodyPr/>
          <a:lstStyle/>
          <a:p>
            <a:pPr marL="268288" indent="-268288">
              <a:lnSpc>
                <a:spcPct val="120000"/>
              </a:lnSpc>
              <a:spcAft>
                <a:spcPct val="20000"/>
              </a:spcAft>
            </a:pPr>
            <a:r>
              <a:rPr lang="zh-CN" altLang="en-US" sz="2200" dirty="0" smtClean="0">
                <a:solidFill>
                  <a:srgbClr val="1A3868"/>
                </a:solidFill>
                <a:latin typeface="微软雅黑" pitchFamily="34" charset="-122"/>
                <a:cs typeface="Times New Roman" pitchFamily="18" charset="0"/>
              </a:rPr>
              <a:t>路由选择部分是</a:t>
            </a:r>
            <a:r>
              <a:rPr lang="zh-CN" altLang="en-US" sz="2200" dirty="0" smtClean="0">
                <a:solidFill>
                  <a:srgbClr val="C00000"/>
                </a:solidFill>
                <a:latin typeface="Times New Roman" pitchFamily="18" charset="0"/>
                <a:cs typeface="Times New Roman" pitchFamily="18" charset="0"/>
              </a:rPr>
              <a:t>控制部分</a:t>
            </a:r>
            <a:r>
              <a:rPr lang="zh-CN" altLang="en-US" sz="2200" dirty="0" smtClean="0">
                <a:solidFill>
                  <a:srgbClr val="1A3868"/>
                </a:solidFill>
                <a:latin typeface="微软雅黑" pitchFamily="34" charset="-122"/>
                <a:cs typeface="Times New Roman" pitchFamily="18" charset="0"/>
              </a:rPr>
              <a:t>，其核心构件是</a:t>
            </a:r>
            <a:r>
              <a:rPr lang="zh-CN" altLang="en-US" sz="2200" dirty="0" smtClean="0">
                <a:solidFill>
                  <a:srgbClr val="C00000"/>
                </a:solidFill>
                <a:latin typeface="Times New Roman" pitchFamily="18" charset="0"/>
                <a:cs typeface="Times New Roman" pitchFamily="18" charset="0"/>
              </a:rPr>
              <a:t>路由选择处理机</a:t>
            </a:r>
            <a:r>
              <a:rPr lang="zh-CN" altLang="en-US" sz="2200" dirty="0" smtClean="0">
                <a:solidFill>
                  <a:srgbClr val="1A3868"/>
                </a:solidFill>
                <a:latin typeface="微软雅黑" pitchFamily="34" charset="-122"/>
                <a:cs typeface="Times New Roman" pitchFamily="18" charset="0"/>
              </a:rPr>
              <a:t>；</a:t>
            </a:r>
            <a:endParaRPr lang="en-US" altLang="zh-CN" sz="2200" dirty="0" smtClean="0">
              <a:solidFill>
                <a:srgbClr val="1A3868"/>
              </a:solidFill>
              <a:latin typeface="微软雅黑" pitchFamily="34" charset="-122"/>
              <a:cs typeface="Times New Roman" pitchFamily="18" charset="0"/>
            </a:endParaRPr>
          </a:p>
          <a:p>
            <a:pPr marL="268288" indent="-268288">
              <a:lnSpc>
                <a:spcPct val="120000"/>
              </a:lnSpc>
              <a:spcAft>
                <a:spcPct val="20000"/>
              </a:spcAft>
            </a:pPr>
            <a:r>
              <a:rPr lang="zh-CN" altLang="en-US" sz="2200" dirty="0" smtClean="0">
                <a:solidFill>
                  <a:srgbClr val="1A3868"/>
                </a:solidFill>
                <a:latin typeface="微软雅黑" pitchFamily="34" charset="-122"/>
                <a:cs typeface="Times New Roman" pitchFamily="18" charset="0"/>
              </a:rPr>
              <a:t>路由选择处理机的</a:t>
            </a:r>
            <a:r>
              <a:rPr lang="zh-CN" altLang="en-US" sz="2200" dirty="0" smtClean="0">
                <a:solidFill>
                  <a:srgbClr val="C00000"/>
                </a:solidFill>
                <a:latin typeface="Times New Roman" pitchFamily="18" charset="0"/>
                <a:cs typeface="Times New Roman" pitchFamily="18" charset="0"/>
              </a:rPr>
              <a:t>任务</a:t>
            </a:r>
            <a:r>
              <a:rPr lang="zh-CN" altLang="en-US" sz="2200" dirty="0" smtClean="0">
                <a:solidFill>
                  <a:srgbClr val="1A3868"/>
                </a:solidFill>
                <a:latin typeface="微软雅黑" pitchFamily="34" charset="-122"/>
                <a:cs typeface="Times New Roman" pitchFamily="18" charset="0"/>
              </a:rPr>
              <a:t>是根据所选定的路由选择算法</a:t>
            </a:r>
            <a:r>
              <a:rPr lang="zh-CN" altLang="en-US" sz="2200" dirty="0" smtClean="0">
                <a:solidFill>
                  <a:srgbClr val="C00000"/>
                </a:solidFill>
                <a:latin typeface="Times New Roman" pitchFamily="18" charset="0"/>
                <a:cs typeface="Times New Roman" pitchFamily="18" charset="0"/>
              </a:rPr>
              <a:t>构造路由表</a:t>
            </a:r>
            <a:r>
              <a:rPr lang="zh-CN" altLang="en-US" sz="2200" dirty="0" smtClean="0">
                <a:solidFill>
                  <a:srgbClr val="1A3868"/>
                </a:solidFill>
                <a:latin typeface="微软雅黑" pitchFamily="34" charset="-122"/>
                <a:cs typeface="Times New Roman" pitchFamily="18" charset="0"/>
              </a:rPr>
              <a:t>，同时与相邻路由器交换路由信息，</a:t>
            </a:r>
            <a:r>
              <a:rPr lang="zh-CN" altLang="en-US" sz="2200" dirty="0" smtClean="0">
                <a:solidFill>
                  <a:srgbClr val="C00000"/>
                </a:solidFill>
                <a:latin typeface="Times New Roman" pitchFamily="18" charset="0"/>
                <a:cs typeface="Times New Roman" pitchFamily="18" charset="0"/>
              </a:rPr>
              <a:t>更新和维护路由表</a:t>
            </a:r>
            <a:r>
              <a:rPr lang="zh-CN" altLang="en-US" sz="2200" dirty="0" smtClean="0">
                <a:solidFill>
                  <a:srgbClr val="1A3868"/>
                </a:solidFill>
                <a:latin typeface="微软雅黑" pitchFamily="34" charset="-122"/>
                <a:cs typeface="Times New Roman" pitchFamily="18" charset="0"/>
              </a:rPr>
              <a:t>。</a:t>
            </a:r>
          </a:p>
        </p:txBody>
      </p:sp>
    </p:spTree>
    <p:extLst>
      <p:ext uri="{BB962C8B-B14F-4D97-AF65-F5344CB8AC3E}">
        <p14:creationId xmlns:p14="http://schemas.microsoft.com/office/powerpoint/2010/main" val="23080435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49" name="标题 1"/>
          <p:cNvSpPr>
            <a:spLocks noGrp="1"/>
          </p:cNvSpPr>
          <p:nvPr>
            <p:ph type="title" idx="4294967295"/>
          </p:nvPr>
        </p:nvSpPr>
        <p:spPr>
          <a:xfrm>
            <a:off x="323528" y="844352"/>
            <a:ext cx="6188075" cy="454025"/>
          </a:xfrm>
        </p:spPr>
        <p:txBody>
          <a:bodyPr/>
          <a:lstStyle/>
          <a:p>
            <a:pPr algn="l"/>
            <a:r>
              <a:rPr lang="zh-CN" altLang="en-US" sz="2400" dirty="0" smtClean="0">
                <a:solidFill>
                  <a:srgbClr val="007D7A"/>
                </a:solidFill>
                <a:latin typeface="Times New Roman" pitchFamily="18" charset="0"/>
                <a:cs typeface="Times New Roman" pitchFamily="18" charset="0"/>
              </a:rPr>
              <a:t>分组处理与交换部分</a:t>
            </a:r>
          </a:p>
        </p:txBody>
      </p:sp>
      <p:sp>
        <p:nvSpPr>
          <p:cNvPr id="437250" name="内容占位符 2"/>
          <p:cNvSpPr>
            <a:spLocks noGrp="1"/>
          </p:cNvSpPr>
          <p:nvPr>
            <p:ph idx="4294967295"/>
          </p:nvPr>
        </p:nvSpPr>
        <p:spPr>
          <a:xfrm>
            <a:off x="69193" y="1348408"/>
            <a:ext cx="6696744" cy="3600400"/>
          </a:xfrm>
        </p:spPr>
        <p:txBody>
          <a:bodyPr/>
          <a:lstStyle/>
          <a:p>
            <a:pPr marL="266700" indent="-266700">
              <a:lnSpc>
                <a:spcPct val="120000"/>
              </a:lnSpc>
              <a:spcBef>
                <a:spcPct val="30000"/>
              </a:spcBef>
              <a:spcAft>
                <a:spcPct val="20000"/>
              </a:spcAft>
            </a:pPr>
            <a:r>
              <a:rPr lang="zh-CN" altLang="en-US" sz="2000" dirty="0" smtClean="0">
                <a:solidFill>
                  <a:srgbClr val="1A3868"/>
                </a:solidFill>
                <a:latin typeface="微软雅黑" pitchFamily="34" charset="-122"/>
                <a:cs typeface="Times New Roman" pitchFamily="18" charset="0"/>
              </a:rPr>
              <a:t>分组处理与交换部分主要包括：</a:t>
            </a:r>
            <a:r>
              <a:rPr lang="zh-CN" altLang="en-US" sz="2000" dirty="0" smtClean="0">
                <a:solidFill>
                  <a:srgbClr val="C00000"/>
                </a:solidFill>
                <a:latin typeface="Times New Roman" pitchFamily="18" charset="0"/>
                <a:cs typeface="Times New Roman" pitchFamily="18" charset="0"/>
              </a:rPr>
              <a:t>交换结构</a:t>
            </a:r>
            <a:r>
              <a:rPr lang="zh-CN" altLang="en-US" sz="2000" dirty="0" smtClean="0">
                <a:solidFill>
                  <a:srgbClr val="1A3868"/>
                </a:solidFill>
                <a:latin typeface="微软雅黑" pitchFamily="34" charset="-122"/>
                <a:cs typeface="Times New Roman" pitchFamily="18" charset="0"/>
              </a:rPr>
              <a:t>、</a:t>
            </a:r>
            <a:r>
              <a:rPr lang="zh-CN" altLang="en-US" sz="2000" dirty="0" smtClean="0">
                <a:solidFill>
                  <a:srgbClr val="C00000"/>
                </a:solidFill>
                <a:latin typeface="Times New Roman" pitchFamily="18" charset="0"/>
                <a:cs typeface="Times New Roman" pitchFamily="18" charset="0"/>
              </a:rPr>
              <a:t>一组输入端口和一组输出端口</a:t>
            </a:r>
            <a:r>
              <a:rPr lang="zh-CN" altLang="en-US" sz="2000" dirty="0" smtClean="0">
                <a:solidFill>
                  <a:srgbClr val="1A3868"/>
                </a:solidFill>
                <a:latin typeface="微软雅黑" pitchFamily="34" charset="-122"/>
                <a:cs typeface="Times New Roman" pitchFamily="18" charset="0"/>
              </a:rPr>
              <a:t>；</a:t>
            </a:r>
            <a:endParaRPr lang="en-US" altLang="zh-CN" sz="2000" dirty="0" smtClean="0">
              <a:solidFill>
                <a:srgbClr val="1A3868"/>
              </a:solidFill>
              <a:latin typeface="微软雅黑" pitchFamily="34" charset="-122"/>
              <a:cs typeface="Times New Roman" pitchFamily="18" charset="0"/>
            </a:endParaRPr>
          </a:p>
          <a:p>
            <a:pPr marL="666750" lvl="2" indent="-266700">
              <a:lnSpc>
                <a:spcPct val="120000"/>
              </a:lnSpc>
              <a:spcBef>
                <a:spcPts val="400"/>
              </a:spcBef>
              <a:spcAft>
                <a:spcPts val="400"/>
              </a:spcAft>
              <a:buFont typeface="Wingdings" pitchFamily="2" charset="2"/>
              <a:buChar char="ü"/>
            </a:pPr>
            <a:r>
              <a:rPr lang="zh-CN" altLang="en-US" dirty="0" smtClean="0">
                <a:solidFill>
                  <a:srgbClr val="C00000"/>
                </a:solidFill>
                <a:latin typeface="Times New Roman" pitchFamily="18" charset="0"/>
                <a:cs typeface="Times New Roman" pitchFamily="18" charset="0"/>
              </a:rPr>
              <a:t>交换结构</a:t>
            </a:r>
            <a:r>
              <a:rPr lang="zh-CN" altLang="en-US" dirty="0" smtClean="0">
                <a:solidFill>
                  <a:srgbClr val="1A3868"/>
                </a:solidFill>
                <a:latin typeface="微软雅黑" pitchFamily="34" charset="-122"/>
                <a:cs typeface="Times New Roman" pitchFamily="18" charset="0"/>
              </a:rPr>
              <a:t>根据转发表（根据路由表形成）对分组进行处理，将输入端口进入的分组从合适的输出端口转发出去（</a:t>
            </a:r>
            <a:r>
              <a:rPr lang="zh-CN" altLang="en-US" sz="1800" dirty="0">
                <a:solidFill>
                  <a:srgbClr val="1A3868"/>
                </a:solidFill>
                <a:latin typeface="微软雅黑" pitchFamily="34" charset="-122"/>
                <a:cs typeface="Times New Roman" pitchFamily="18" charset="0"/>
              </a:rPr>
              <a:t>如果接收的分组是交换的路由信息</a:t>
            </a:r>
            <a:r>
              <a:rPr lang="zh-CN" altLang="en-US" sz="1800" dirty="0" smtClean="0">
                <a:solidFill>
                  <a:srgbClr val="1A3868"/>
                </a:solidFill>
                <a:latin typeface="微软雅黑" pitchFamily="34" charset="-122"/>
                <a:cs typeface="Times New Roman" pitchFamily="18" charset="0"/>
              </a:rPr>
              <a:t>的</a:t>
            </a:r>
            <a:r>
              <a:rPr lang="en-US" altLang="zh-CN" sz="1800" dirty="0">
                <a:solidFill>
                  <a:srgbClr val="1A3868"/>
                </a:solidFill>
                <a:latin typeface="微软雅黑" pitchFamily="34" charset="-122"/>
                <a:cs typeface="Times New Roman" pitchFamily="18" charset="0"/>
              </a:rPr>
              <a:t>RIP</a:t>
            </a:r>
            <a:r>
              <a:rPr lang="zh-CN" altLang="en-US" sz="1800" dirty="0">
                <a:solidFill>
                  <a:srgbClr val="1A3868"/>
                </a:solidFill>
                <a:latin typeface="微软雅黑" pitchFamily="34" charset="-122"/>
                <a:cs typeface="Times New Roman" pitchFamily="18" charset="0"/>
              </a:rPr>
              <a:t>或</a:t>
            </a:r>
            <a:r>
              <a:rPr lang="en-US" altLang="zh-CN" sz="1800" dirty="0">
                <a:solidFill>
                  <a:srgbClr val="1A3868"/>
                </a:solidFill>
                <a:latin typeface="微软雅黑" pitchFamily="34" charset="-122"/>
                <a:cs typeface="Times New Roman" pitchFamily="18" charset="0"/>
              </a:rPr>
              <a:t>OSPF</a:t>
            </a:r>
            <a:r>
              <a:rPr lang="zh-CN" altLang="en-US" sz="1800" dirty="0" smtClean="0">
                <a:solidFill>
                  <a:srgbClr val="1A3868"/>
                </a:solidFill>
                <a:latin typeface="微软雅黑" pitchFamily="34" charset="-122"/>
                <a:cs typeface="Times New Roman" pitchFamily="18" charset="0"/>
              </a:rPr>
              <a:t>分组，则</a:t>
            </a:r>
            <a:r>
              <a:rPr lang="zh-CN" altLang="en-US" sz="1800" dirty="0">
                <a:solidFill>
                  <a:srgbClr val="1A3868"/>
                </a:solidFill>
                <a:latin typeface="微软雅黑" pitchFamily="34" charset="-122"/>
                <a:cs typeface="Times New Roman" pitchFamily="18" charset="0"/>
              </a:rPr>
              <a:t>将其送交路由选择处理器</a:t>
            </a:r>
            <a:r>
              <a:rPr lang="zh-CN" altLang="en-US" dirty="0" smtClean="0">
                <a:solidFill>
                  <a:srgbClr val="1A3868"/>
                </a:solidFill>
                <a:latin typeface="微软雅黑" pitchFamily="34" charset="-122"/>
                <a:cs typeface="Times New Roman" pitchFamily="18" charset="0"/>
              </a:rPr>
              <a:t>）；</a:t>
            </a:r>
          </a:p>
          <a:p>
            <a:pPr marL="666750" lvl="2" indent="-266700">
              <a:lnSpc>
                <a:spcPct val="120000"/>
              </a:lnSpc>
              <a:spcBef>
                <a:spcPts val="400"/>
              </a:spcBef>
              <a:spcAft>
                <a:spcPts val="400"/>
              </a:spcAft>
              <a:buFont typeface="Wingdings" pitchFamily="2" charset="2"/>
              <a:buChar char="ü"/>
            </a:pPr>
            <a:r>
              <a:rPr lang="zh-CN" altLang="en-US" dirty="0" smtClean="0">
                <a:solidFill>
                  <a:srgbClr val="1A3868"/>
                </a:solidFill>
                <a:latin typeface="微软雅黑" pitchFamily="34" charset="-122"/>
                <a:cs typeface="Times New Roman" pitchFamily="18" charset="0"/>
              </a:rPr>
              <a:t>路由器每个输入和输出端口中各有</a:t>
            </a:r>
            <a:r>
              <a:rPr lang="zh-CN" altLang="en-US" dirty="0" smtClean="0">
                <a:solidFill>
                  <a:srgbClr val="C00000"/>
                </a:solidFill>
                <a:latin typeface="Times New Roman" pitchFamily="18" charset="0"/>
                <a:cs typeface="Times New Roman" pitchFamily="18" charset="0"/>
              </a:rPr>
              <a:t>三个模块</a:t>
            </a:r>
            <a:r>
              <a:rPr lang="zh-CN" altLang="en-US" dirty="0" smtClean="0">
                <a:solidFill>
                  <a:srgbClr val="1A3868"/>
                </a:solidFill>
                <a:latin typeface="微软雅黑" pitchFamily="34" charset="-122"/>
                <a:cs typeface="Times New Roman" pitchFamily="18" charset="0"/>
              </a:rPr>
              <a:t>，对应于</a:t>
            </a:r>
            <a:r>
              <a:rPr lang="zh-CN" altLang="en-US" dirty="0" smtClean="0">
                <a:solidFill>
                  <a:srgbClr val="C00000"/>
                </a:solidFill>
                <a:latin typeface="Times New Roman" pitchFamily="18" charset="0"/>
                <a:cs typeface="Times New Roman" pitchFamily="18" charset="0"/>
              </a:rPr>
              <a:t>物理层、数据链路层和网络层</a:t>
            </a:r>
            <a:r>
              <a:rPr lang="zh-CN" altLang="en-US" dirty="0">
                <a:solidFill>
                  <a:srgbClr val="1A3868"/>
                </a:solidFill>
                <a:latin typeface="微软雅黑" pitchFamily="34" charset="-122"/>
                <a:cs typeface="Times New Roman" pitchFamily="18" charset="0"/>
              </a:rPr>
              <a:t>，进行数据的拆包、封装；</a:t>
            </a:r>
          </a:p>
        </p:txBody>
      </p:sp>
    </p:spTree>
    <p:extLst>
      <p:ext uri="{BB962C8B-B14F-4D97-AF65-F5344CB8AC3E}">
        <p14:creationId xmlns:p14="http://schemas.microsoft.com/office/powerpoint/2010/main" val="13934603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5" name="标题 1"/>
          <p:cNvSpPr>
            <a:spLocks noGrp="1"/>
          </p:cNvSpPr>
          <p:nvPr>
            <p:ph type="title" idx="4294967295"/>
          </p:nvPr>
        </p:nvSpPr>
        <p:spPr>
          <a:xfrm>
            <a:off x="400050" y="700088"/>
            <a:ext cx="7772400" cy="720725"/>
          </a:xfrm>
        </p:spPr>
        <p:txBody>
          <a:bodyPr/>
          <a:lstStyle/>
          <a:p>
            <a:pPr algn="l"/>
            <a:r>
              <a:rPr lang="zh-CN" altLang="en-US" sz="2400" dirty="0" smtClean="0">
                <a:solidFill>
                  <a:srgbClr val="007D7A"/>
                </a:solidFill>
                <a:latin typeface="Times New Roman" pitchFamily="18" charset="0"/>
                <a:cs typeface="Times New Roman" pitchFamily="18" charset="0"/>
              </a:rPr>
              <a:t>排队队列</a:t>
            </a:r>
          </a:p>
        </p:txBody>
      </p:sp>
      <p:sp>
        <p:nvSpPr>
          <p:cNvPr id="439299" name="内容占位符 2"/>
          <p:cNvSpPr>
            <a:spLocks noGrp="1"/>
          </p:cNvSpPr>
          <p:nvPr>
            <p:ph idx="4294967295"/>
          </p:nvPr>
        </p:nvSpPr>
        <p:spPr>
          <a:xfrm>
            <a:off x="250825" y="1347788"/>
            <a:ext cx="5964249" cy="3394075"/>
          </a:xfrm>
        </p:spPr>
        <p:txBody>
          <a:bodyPr/>
          <a:lstStyle/>
          <a:p>
            <a:pPr>
              <a:lnSpc>
                <a:spcPct val="110000"/>
              </a:lnSpc>
            </a:pPr>
            <a:r>
              <a:rPr lang="zh-CN" altLang="en-US" sz="2000" dirty="0" smtClean="0">
                <a:solidFill>
                  <a:srgbClr val="1A3868"/>
                </a:solidFill>
                <a:latin typeface="Times New Roman" pitchFamily="18" charset="0"/>
                <a:cs typeface="Times New Roman" pitchFamily="18" charset="0"/>
              </a:rPr>
              <a:t>当一个分组到达一个输入端口时需要在输入队列中排队等待处理；</a:t>
            </a:r>
            <a:endParaRPr lang="en-US" altLang="zh-CN" sz="2000" dirty="0" smtClean="0">
              <a:solidFill>
                <a:srgbClr val="1A3868"/>
              </a:solidFill>
              <a:latin typeface="Times New Roman" pitchFamily="18" charset="0"/>
              <a:cs typeface="Times New Roman" pitchFamily="18" charset="0"/>
            </a:endParaRPr>
          </a:p>
          <a:p>
            <a:pPr>
              <a:lnSpc>
                <a:spcPct val="110000"/>
              </a:lnSpc>
            </a:pPr>
            <a:r>
              <a:rPr lang="zh-CN" altLang="en-US" sz="2000" dirty="0" smtClean="0">
                <a:solidFill>
                  <a:srgbClr val="1A3868"/>
                </a:solidFill>
                <a:latin typeface="Times New Roman" pitchFamily="18" charset="0"/>
                <a:cs typeface="Times New Roman" pitchFamily="18" charset="0"/>
              </a:rPr>
              <a:t>路由器输出端口设有缓存，存储等待转发的输出分组队列；</a:t>
            </a:r>
            <a:endParaRPr lang="en-US" altLang="zh-CN" sz="2000" dirty="0" smtClean="0">
              <a:solidFill>
                <a:srgbClr val="1A3868"/>
              </a:solidFill>
              <a:latin typeface="Times New Roman" pitchFamily="18" charset="0"/>
              <a:cs typeface="Times New Roman" pitchFamily="18" charset="0"/>
            </a:endParaRPr>
          </a:p>
          <a:p>
            <a:pPr>
              <a:lnSpc>
                <a:spcPct val="110000"/>
              </a:lnSpc>
            </a:pPr>
            <a:r>
              <a:rPr lang="zh-CN" altLang="en-US" sz="2000" dirty="0" smtClean="0">
                <a:solidFill>
                  <a:srgbClr val="1A3868"/>
                </a:solidFill>
                <a:latin typeface="Times New Roman" pitchFamily="18" charset="0"/>
                <a:cs typeface="Times New Roman" pitchFamily="18" charset="0"/>
              </a:rPr>
              <a:t>只要路由器的接收分组速率、处理分组速率、输出分组速率小于线速，</a:t>
            </a:r>
            <a:r>
              <a:rPr lang="zh-CN" altLang="en-US" sz="2000" dirty="0" smtClean="0">
                <a:solidFill>
                  <a:srgbClr val="C00000"/>
                </a:solidFill>
                <a:latin typeface="Times New Roman" pitchFamily="18" charset="0"/>
                <a:cs typeface="Times New Roman" pitchFamily="18" charset="0"/>
              </a:rPr>
              <a:t>无论是输入端口、处理分组过程与输出端口都会出现排队等待</a:t>
            </a:r>
            <a:r>
              <a:rPr lang="zh-CN" altLang="en-US" sz="2000" dirty="0" smtClean="0">
                <a:solidFill>
                  <a:srgbClr val="1A3868"/>
                </a:solidFill>
                <a:latin typeface="Times New Roman" pitchFamily="18" charset="0"/>
                <a:cs typeface="Times New Roman" pitchFamily="18" charset="0"/>
              </a:rPr>
              <a:t>，产生分组转发延时，严重时会由于队列长度不够而溢出，造成分组丢失</a:t>
            </a:r>
            <a:r>
              <a:rPr lang="zh-CN" altLang="en-US" sz="1600" b="1" dirty="0" smtClean="0">
                <a:solidFill>
                  <a:srgbClr val="2D2DB9"/>
                </a:solidFill>
              </a:rPr>
              <a:t>。</a:t>
            </a:r>
          </a:p>
        </p:txBody>
      </p:sp>
    </p:spTree>
    <p:extLst>
      <p:ext uri="{BB962C8B-B14F-4D97-AF65-F5344CB8AC3E}">
        <p14:creationId xmlns:p14="http://schemas.microsoft.com/office/powerpoint/2010/main" val="387227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9299">
                                            <p:txEl>
                                              <p:pRg st="2" end="2"/>
                                            </p:txEl>
                                          </p:spTgt>
                                        </p:tgtEl>
                                        <p:attrNameLst>
                                          <p:attrName>style.visibility</p:attrName>
                                        </p:attrNameLst>
                                      </p:cBhvr>
                                      <p:to>
                                        <p:strVal val="visible"/>
                                      </p:to>
                                    </p:set>
                                    <p:animEffect transition="in" filter="blinds(horizontal)">
                                      <p:cBhvr>
                                        <p:cTn id="7" dur="500"/>
                                        <p:tgtEl>
                                          <p:spTgt spid="4392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idx="4294967295"/>
          </p:nvPr>
        </p:nvSpPr>
        <p:spPr>
          <a:xfrm>
            <a:off x="395537" y="745065"/>
            <a:ext cx="2736304" cy="730861"/>
          </a:xfrm>
        </p:spPr>
        <p:txBody>
          <a:bodyPr anchorCtr="1"/>
          <a:lstStyle/>
          <a:p>
            <a:r>
              <a:rPr lang="zh-CN" altLang="zh-CN" sz="2400" dirty="0">
                <a:solidFill>
                  <a:srgbClr val="007D7A"/>
                </a:solidFill>
                <a:latin typeface="Times New Roman" pitchFamily="18" charset="0"/>
                <a:cs typeface="Times New Roman" pitchFamily="18" charset="0"/>
              </a:rPr>
              <a:t>输入端口的处理</a:t>
            </a:r>
            <a:endParaRPr lang="zh-CN" sz="2400" dirty="0">
              <a:solidFill>
                <a:srgbClr val="007D7A"/>
              </a:solidFill>
              <a:latin typeface="Times New Roman" pitchFamily="18" charset="0"/>
              <a:cs typeface="Times New Roman" pitchFamily="18" charset="0"/>
            </a:endParaRPr>
          </a:p>
        </p:txBody>
      </p:sp>
      <p:sp>
        <p:nvSpPr>
          <p:cNvPr id="11268" name="Rectangle 3"/>
          <p:cNvSpPr>
            <a:spLocks noGrp="1" noChangeArrowheads="1"/>
          </p:cNvSpPr>
          <p:nvPr>
            <p:ph type="body" idx="4294967295"/>
          </p:nvPr>
        </p:nvSpPr>
        <p:spPr>
          <a:xfrm>
            <a:off x="408292" y="1438996"/>
            <a:ext cx="6174105" cy="1026463"/>
          </a:xfrm>
        </p:spPr>
        <p:txBody>
          <a:bodyPr/>
          <a:lstStyle/>
          <a:p>
            <a:pPr marL="266700" lvl="1" indent="-266700">
              <a:lnSpc>
                <a:spcPct val="120000"/>
              </a:lnSpc>
              <a:spcBef>
                <a:spcPct val="30000"/>
              </a:spcBef>
              <a:spcAft>
                <a:spcPct val="20000"/>
              </a:spcAft>
              <a:buChar char="•"/>
            </a:pPr>
            <a:r>
              <a:rPr lang="zh-CN" dirty="0" smtClean="0">
                <a:solidFill>
                  <a:srgbClr val="1A3868"/>
                </a:solidFill>
                <a:latin typeface="微软雅黑" pitchFamily="34" charset="-122"/>
                <a:cs typeface="Times New Roman" pitchFamily="18" charset="0"/>
              </a:rPr>
              <a:t>数据链路层</a:t>
            </a:r>
            <a:r>
              <a:rPr lang="zh-CN" dirty="0">
                <a:solidFill>
                  <a:srgbClr val="1A3868"/>
                </a:solidFill>
                <a:latin typeface="微软雅黑" pitchFamily="34" charset="-122"/>
                <a:cs typeface="Times New Roman" pitchFamily="18" charset="0"/>
              </a:rPr>
              <a:t>剥去帧首部和尾部后，将分组送到网络层的队列中排队等待处理。</a:t>
            </a:r>
          </a:p>
        </p:txBody>
      </p:sp>
      <p:pic>
        <p:nvPicPr>
          <p:cNvPr id="11269"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9552" y="2428528"/>
            <a:ext cx="6194351" cy="250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97781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3"/>
          <p:cNvSpPr>
            <a:spLocks noGrp="1" noChangeArrowheads="1"/>
          </p:cNvSpPr>
          <p:nvPr>
            <p:ph type="body" idx="4294967295"/>
          </p:nvPr>
        </p:nvSpPr>
        <p:spPr>
          <a:xfrm>
            <a:off x="323528" y="1382846"/>
            <a:ext cx="6174105" cy="1152128"/>
          </a:xfrm>
        </p:spPr>
        <p:txBody>
          <a:bodyPr/>
          <a:lstStyle/>
          <a:p>
            <a:pPr marL="266700" lvl="1" indent="-266700">
              <a:spcBef>
                <a:spcPct val="30000"/>
              </a:spcBef>
              <a:spcAft>
                <a:spcPct val="20000"/>
              </a:spcAft>
              <a:buChar char="•"/>
            </a:pPr>
            <a:r>
              <a:rPr lang="zh-CN" dirty="0">
                <a:solidFill>
                  <a:srgbClr val="1A3868"/>
                </a:solidFill>
                <a:latin typeface="微软雅黑" pitchFamily="34" charset="-122"/>
                <a:cs typeface="Times New Roman" pitchFamily="18" charset="0"/>
              </a:rPr>
              <a:t>交换结构传送过来的分组先进行缓存。数据链路层处理模块将分组加上链路层的首部和尾部，交给物理层后发送到外部线路。</a:t>
            </a:r>
          </a:p>
          <a:p>
            <a:endParaRPr lang="zh-CN" altLang="zh-CN" dirty="0">
              <a:effectLst>
                <a:outerShdw blurRad="38100" dist="38100" dir="2700000" algn="tl">
                  <a:srgbClr val="C0C0C0"/>
                </a:outerShdw>
              </a:effectLst>
            </a:endParaRPr>
          </a:p>
        </p:txBody>
      </p:sp>
      <p:pic>
        <p:nvPicPr>
          <p:cNvPr id="12293"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8557" y="2500536"/>
            <a:ext cx="6194351" cy="250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395537" y="745065"/>
            <a:ext cx="2736304" cy="730861"/>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bodyPr>
          <a:lstStyle>
            <a:lvl1pPr algn="ctr" rtl="0" fontAlgn="base">
              <a:spcBef>
                <a:spcPct val="0"/>
              </a:spcBef>
              <a:spcAft>
                <a:spcPct val="0"/>
              </a:spcAft>
              <a:defRPr sz="2800" b="1">
                <a:solidFill>
                  <a:srgbClr val="194D19"/>
                </a:solidFill>
                <a:latin typeface="+mj-lt"/>
                <a:ea typeface="+mj-ea"/>
                <a:cs typeface="+mj-cs"/>
              </a:defRPr>
            </a:lvl1pPr>
            <a:lvl2pPr algn="ctr" rtl="0" fontAlgn="base">
              <a:spcBef>
                <a:spcPct val="0"/>
              </a:spcBef>
              <a:spcAft>
                <a:spcPct val="0"/>
              </a:spcAft>
              <a:defRPr sz="2800" b="1">
                <a:solidFill>
                  <a:srgbClr val="194D19"/>
                </a:solidFill>
                <a:latin typeface="Constantia" pitchFamily="18" charset="0"/>
                <a:ea typeface="微软雅黑" pitchFamily="34" charset="-122"/>
              </a:defRPr>
            </a:lvl2pPr>
            <a:lvl3pPr algn="ctr" rtl="0" fontAlgn="base">
              <a:spcBef>
                <a:spcPct val="0"/>
              </a:spcBef>
              <a:spcAft>
                <a:spcPct val="0"/>
              </a:spcAft>
              <a:defRPr sz="2800" b="1">
                <a:solidFill>
                  <a:srgbClr val="194D19"/>
                </a:solidFill>
                <a:latin typeface="Constantia" pitchFamily="18" charset="0"/>
                <a:ea typeface="微软雅黑" pitchFamily="34" charset="-122"/>
              </a:defRPr>
            </a:lvl3pPr>
            <a:lvl4pPr algn="ctr" rtl="0" fontAlgn="base">
              <a:spcBef>
                <a:spcPct val="0"/>
              </a:spcBef>
              <a:spcAft>
                <a:spcPct val="0"/>
              </a:spcAft>
              <a:defRPr sz="2800" b="1">
                <a:solidFill>
                  <a:srgbClr val="194D19"/>
                </a:solidFill>
                <a:latin typeface="Constantia" pitchFamily="18" charset="0"/>
                <a:ea typeface="微软雅黑" pitchFamily="34" charset="-122"/>
              </a:defRPr>
            </a:lvl4pPr>
            <a:lvl5pPr algn="ctr" rtl="0" fontAlgn="base">
              <a:spcBef>
                <a:spcPct val="0"/>
              </a:spcBef>
              <a:spcAft>
                <a:spcPct val="0"/>
              </a:spcAft>
              <a:defRPr sz="2800" b="1">
                <a:solidFill>
                  <a:srgbClr val="194D19"/>
                </a:solidFill>
                <a:latin typeface="Constantia" pitchFamily="18" charset="0"/>
                <a:ea typeface="微软雅黑" pitchFamily="34" charset="-122"/>
              </a:defRPr>
            </a:lvl5pPr>
            <a:lvl6pPr marL="4572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6pPr>
            <a:lvl7pPr marL="9144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7pPr>
            <a:lvl8pPr marL="13716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8pPr>
            <a:lvl9pPr marL="18288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9pPr>
          </a:lstStyle>
          <a:p>
            <a:r>
              <a:rPr lang="zh-CN" altLang="zh-CN" sz="2400" u="none" kern="0" dirty="0" smtClean="0">
                <a:solidFill>
                  <a:srgbClr val="007D7A"/>
                </a:solidFill>
                <a:latin typeface="Times New Roman" pitchFamily="18" charset="0"/>
                <a:cs typeface="Times New Roman" pitchFamily="18" charset="0"/>
              </a:rPr>
              <a:t>输</a:t>
            </a:r>
            <a:r>
              <a:rPr lang="zh-CN" altLang="en-US" sz="2400" u="none" kern="0" dirty="0">
                <a:solidFill>
                  <a:srgbClr val="007D7A"/>
                </a:solidFill>
                <a:latin typeface="Times New Roman" pitchFamily="18" charset="0"/>
                <a:cs typeface="Times New Roman" pitchFamily="18" charset="0"/>
              </a:rPr>
              <a:t>出</a:t>
            </a:r>
            <a:r>
              <a:rPr lang="zh-CN" altLang="zh-CN" sz="2400" u="none" kern="0" dirty="0" smtClean="0">
                <a:solidFill>
                  <a:srgbClr val="007D7A"/>
                </a:solidFill>
                <a:latin typeface="Times New Roman" pitchFamily="18" charset="0"/>
                <a:cs typeface="Times New Roman" pitchFamily="18" charset="0"/>
              </a:rPr>
              <a:t>端口的处理</a:t>
            </a:r>
            <a:endParaRPr lang="zh-CN" sz="2400" u="none" kern="0" dirty="0">
              <a:solidFill>
                <a:srgbClr val="007D7A"/>
              </a:solidFill>
              <a:latin typeface="Times New Roman" pitchFamily="18" charset="0"/>
              <a:cs typeface="Times New Roman" pitchFamily="18" charset="0"/>
            </a:endParaRPr>
          </a:p>
        </p:txBody>
      </p:sp>
    </p:spTree>
    <p:extLst>
      <p:ext uri="{BB962C8B-B14F-4D97-AF65-F5344CB8AC3E}">
        <p14:creationId xmlns:p14="http://schemas.microsoft.com/office/powerpoint/2010/main" val="4230354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7"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5575" y="1492424"/>
            <a:ext cx="5389101"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395537" y="745065"/>
            <a:ext cx="2736304" cy="730861"/>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bodyPr>
          <a:lstStyle>
            <a:lvl1pPr algn="ctr" rtl="0" fontAlgn="base">
              <a:spcBef>
                <a:spcPct val="0"/>
              </a:spcBef>
              <a:spcAft>
                <a:spcPct val="0"/>
              </a:spcAft>
              <a:defRPr sz="2800" b="1">
                <a:solidFill>
                  <a:srgbClr val="194D19"/>
                </a:solidFill>
                <a:latin typeface="+mj-lt"/>
                <a:ea typeface="+mj-ea"/>
                <a:cs typeface="+mj-cs"/>
              </a:defRPr>
            </a:lvl1pPr>
            <a:lvl2pPr algn="ctr" rtl="0" fontAlgn="base">
              <a:spcBef>
                <a:spcPct val="0"/>
              </a:spcBef>
              <a:spcAft>
                <a:spcPct val="0"/>
              </a:spcAft>
              <a:defRPr sz="2800" b="1">
                <a:solidFill>
                  <a:srgbClr val="194D19"/>
                </a:solidFill>
                <a:latin typeface="Constantia" pitchFamily="18" charset="0"/>
                <a:ea typeface="微软雅黑" pitchFamily="34" charset="-122"/>
              </a:defRPr>
            </a:lvl2pPr>
            <a:lvl3pPr algn="ctr" rtl="0" fontAlgn="base">
              <a:spcBef>
                <a:spcPct val="0"/>
              </a:spcBef>
              <a:spcAft>
                <a:spcPct val="0"/>
              </a:spcAft>
              <a:defRPr sz="2800" b="1">
                <a:solidFill>
                  <a:srgbClr val="194D19"/>
                </a:solidFill>
                <a:latin typeface="Constantia" pitchFamily="18" charset="0"/>
                <a:ea typeface="微软雅黑" pitchFamily="34" charset="-122"/>
              </a:defRPr>
            </a:lvl3pPr>
            <a:lvl4pPr algn="ctr" rtl="0" fontAlgn="base">
              <a:spcBef>
                <a:spcPct val="0"/>
              </a:spcBef>
              <a:spcAft>
                <a:spcPct val="0"/>
              </a:spcAft>
              <a:defRPr sz="2800" b="1">
                <a:solidFill>
                  <a:srgbClr val="194D19"/>
                </a:solidFill>
                <a:latin typeface="Constantia" pitchFamily="18" charset="0"/>
                <a:ea typeface="微软雅黑" pitchFamily="34" charset="-122"/>
              </a:defRPr>
            </a:lvl4pPr>
            <a:lvl5pPr algn="ctr" rtl="0" fontAlgn="base">
              <a:spcBef>
                <a:spcPct val="0"/>
              </a:spcBef>
              <a:spcAft>
                <a:spcPct val="0"/>
              </a:spcAft>
              <a:defRPr sz="2800" b="1">
                <a:solidFill>
                  <a:srgbClr val="194D19"/>
                </a:solidFill>
                <a:latin typeface="Constantia" pitchFamily="18" charset="0"/>
                <a:ea typeface="微软雅黑" pitchFamily="34" charset="-122"/>
              </a:defRPr>
            </a:lvl5pPr>
            <a:lvl6pPr marL="4572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6pPr>
            <a:lvl7pPr marL="9144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7pPr>
            <a:lvl8pPr marL="13716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8pPr>
            <a:lvl9pPr marL="18288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9pPr>
          </a:lstStyle>
          <a:p>
            <a:r>
              <a:rPr lang="zh-CN" altLang="en-US" sz="2400" u="none" kern="0" dirty="0" smtClean="0">
                <a:solidFill>
                  <a:srgbClr val="007D7A"/>
                </a:solidFill>
                <a:latin typeface="Times New Roman" pitchFamily="18" charset="0"/>
                <a:cs typeface="Times New Roman" pitchFamily="18" charset="0"/>
              </a:rPr>
              <a:t>三种交换方式</a:t>
            </a:r>
            <a:endParaRPr lang="zh-CN" sz="2400" u="none" kern="0" dirty="0">
              <a:solidFill>
                <a:srgbClr val="007D7A"/>
              </a:solidFill>
              <a:latin typeface="Times New Roman" pitchFamily="18" charset="0"/>
              <a:cs typeface="Times New Roman" pitchFamily="18" charset="0"/>
            </a:endParaRPr>
          </a:p>
        </p:txBody>
      </p:sp>
    </p:spTree>
    <p:extLst>
      <p:ext uri="{BB962C8B-B14F-4D97-AF65-F5344CB8AC3E}">
        <p14:creationId xmlns:p14="http://schemas.microsoft.com/office/powerpoint/2010/main" val="6024998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7" name="标题 1"/>
          <p:cNvSpPr>
            <a:spLocks noGrp="1"/>
          </p:cNvSpPr>
          <p:nvPr>
            <p:ph type="title" idx="4294967295"/>
          </p:nvPr>
        </p:nvSpPr>
        <p:spPr>
          <a:xfrm>
            <a:off x="447675" y="753492"/>
            <a:ext cx="6429375" cy="674688"/>
          </a:xfrm>
        </p:spPr>
        <p:txBody>
          <a:bodyPr/>
          <a:lstStyle/>
          <a:p>
            <a:pPr algn="l"/>
            <a:r>
              <a:rPr lang="zh-CN" altLang="en-US" sz="2400" smtClean="0">
                <a:solidFill>
                  <a:srgbClr val="007D7A"/>
                </a:solidFill>
                <a:latin typeface="Times New Roman" pitchFamily="18" charset="0"/>
                <a:cs typeface="Times New Roman" pitchFamily="18" charset="0"/>
              </a:rPr>
              <a:t>转发分组的速率</a:t>
            </a:r>
          </a:p>
        </p:txBody>
      </p:sp>
      <p:sp>
        <p:nvSpPr>
          <p:cNvPr id="437251" name="内容占位符 2"/>
          <p:cNvSpPr>
            <a:spLocks noGrp="1"/>
          </p:cNvSpPr>
          <p:nvPr>
            <p:ph idx="4294967295"/>
          </p:nvPr>
        </p:nvSpPr>
        <p:spPr>
          <a:xfrm>
            <a:off x="328613" y="1356742"/>
            <a:ext cx="6043587" cy="3448050"/>
          </a:xfrm>
        </p:spPr>
        <p:txBody>
          <a:bodyPr/>
          <a:lstStyle/>
          <a:p>
            <a:pPr>
              <a:lnSpc>
                <a:spcPct val="120000"/>
              </a:lnSpc>
              <a:spcAft>
                <a:spcPct val="20000"/>
              </a:spcAft>
            </a:pPr>
            <a:r>
              <a:rPr lang="zh-CN" altLang="en-US" sz="2000" dirty="0" smtClean="0">
                <a:solidFill>
                  <a:srgbClr val="C00000"/>
                </a:solidFill>
                <a:latin typeface="Times New Roman" pitchFamily="18" charset="0"/>
                <a:cs typeface="Times New Roman" pitchFamily="18" charset="0"/>
              </a:rPr>
              <a:t>衡量路由器性能的重要参数</a:t>
            </a:r>
            <a:r>
              <a:rPr lang="zh-CN" altLang="en-US" sz="2000" dirty="0" smtClean="0">
                <a:solidFill>
                  <a:srgbClr val="1A3868"/>
                </a:solidFill>
                <a:latin typeface="微软雅黑" pitchFamily="34" charset="-122"/>
                <a:cs typeface="Times New Roman" pitchFamily="18" charset="0"/>
              </a:rPr>
              <a:t>是路由器</a:t>
            </a:r>
            <a:r>
              <a:rPr lang="zh-CN" altLang="en-US" sz="2000" dirty="0" smtClean="0">
                <a:solidFill>
                  <a:srgbClr val="C00000"/>
                </a:solidFill>
                <a:latin typeface="Times New Roman" pitchFamily="18" charset="0"/>
                <a:cs typeface="Times New Roman" pitchFamily="18" charset="0"/>
              </a:rPr>
              <a:t>转发分组的速率</a:t>
            </a:r>
            <a:r>
              <a:rPr lang="zh-CN" altLang="en-US" sz="2000" dirty="0" smtClean="0">
                <a:solidFill>
                  <a:srgbClr val="1A3868"/>
                </a:solidFill>
                <a:latin typeface="微软雅黑" pitchFamily="34" charset="-122"/>
                <a:cs typeface="Times New Roman" pitchFamily="18" charset="0"/>
              </a:rPr>
              <a:t>；</a:t>
            </a:r>
            <a:endParaRPr lang="en-US" altLang="zh-CN" sz="2000" dirty="0" smtClean="0">
              <a:solidFill>
                <a:srgbClr val="1A3868"/>
              </a:solidFill>
              <a:latin typeface="微软雅黑" pitchFamily="34" charset="-122"/>
              <a:cs typeface="Times New Roman" pitchFamily="18" charset="0"/>
            </a:endParaRPr>
          </a:p>
          <a:p>
            <a:pPr>
              <a:lnSpc>
                <a:spcPct val="120000"/>
              </a:lnSpc>
              <a:spcAft>
                <a:spcPct val="20000"/>
              </a:spcAft>
            </a:pPr>
            <a:r>
              <a:rPr lang="zh-CN" altLang="en-US" sz="2000" b="1" dirty="0" smtClean="0">
                <a:solidFill>
                  <a:schemeClr val="accent1"/>
                </a:solidFill>
                <a:latin typeface="Times New Roman" pitchFamily="18" charset="0"/>
                <a:cs typeface="Times New Roman" pitchFamily="18" charset="0"/>
              </a:rPr>
              <a:t>最理想的状况</a:t>
            </a:r>
            <a:r>
              <a:rPr lang="zh-CN" altLang="en-US" sz="2000" dirty="0" smtClean="0">
                <a:solidFill>
                  <a:srgbClr val="1A3868"/>
                </a:solidFill>
                <a:latin typeface="微软雅黑" pitchFamily="34" charset="-122"/>
                <a:cs typeface="Times New Roman" pitchFamily="18" charset="0"/>
              </a:rPr>
              <a:t>是</a:t>
            </a:r>
            <a:r>
              <a:rPr lang="zh-CN" altLang="en-US" sz="2000" dirty="0" smtClean="0">
                <a:solidFill>
                  <a:srgbClr val="C00000"/>
                </a:solidFill>
                <a:latin typeface="Times New Roman" pitchFamily="18" charset="0"/>
                <a:cs typeface="Times New Roman" pitchFamily="18" charset="0"/>
              </a:rPr>
              <a:t>路由器分组处理速率等于输入端口的线路传送速率</a:t>
            </a:r>
            <a:r>
              <a:rPr lang="zh-CN" altLang="en-US" sz="2000" dirty="0" smtClean="0">
                <a:solidFill>
                  <a:srgbClr val="1A3868"/>
                </a:solidFill>
                <a:latin typeface="微软雅黑" pitchFamily="34" charset="-122"/>
                <a:cs typeface="Times New Roman" pitchFamily="18" charset="0"/>
              </a:rPr>
              <a:t>，称为</a:t>
            </a:r>
            <a:r>
              <a:rPr lang="zh-CN" altLang="en-US" sz="2000" b="1" dirty="0" smtClean="0">
                <a:solidFill>
                  <a:schemeClr val="accent1"/>
                </a:solidFill>
                <a:latin typeface="Times New Roman" pitchFamily="18" charset="0"/>
                <a:cs typeface="Times New Roman" pitchFamily="18" charset="0"/>
              </a:rPr>
              <a:t>线速</a:t>
            </a:r>
            <a:r>
              <a:rPr lang="zh-CN" altLang="en-US" sz="2000" dirty="0" smtClean="0">
                <a:solidFill>
                  <a:srgbClr val="1A3868"/>
                </a:solidFill>
                <a:latin typeface="Times New Roman" pitchFamily="18" charset="0"/>
                <a:cs typeface="Times New Roman" pitchFamily="18" charset="0"/>
              </a:rPr>
              <a:t>；</a:t>
            </a:r>
            <a:endParaRPr lang="en-US" altLang="zh-CN" sz="2000" dirty="0" smtClean="0">
              <a:solidFill>
                <a:srgbClr val="1A3868"/>
              </a:solidFill>
              <a:latin typeface="Times New Roman" pitchFamily="18" charset="0"/>
              <a:cs typeface="Times New Roman" pitchFamily="18" charset="0"/>
            </a:endParaRPr>
          </a:p>
          <a:p>
            <a:pPr>
              <a:lnSpc>
                <a:spcPct val="120000"/>
              </a:lnSpc>
              <a:spcAft>
                <a:spcPct val="20000"/>
              </a:spcAft>
            </a:pPr>
            <a:r>
              <a:rPr lang="zh-CN" altLang="en-US" sz="2000" dirty="0" smtClean="0">
                <a:solidFill>
                  <a:srgbClr val="1A3868"/>
                </a:solidFill>
                <a:latin typeface="Times New Roman" pitchFamily="18" charset="0"/>
                <a:cs typeface="Times New Roman" pitchFamily="18" charset="0"/>
              </a:rPr>
              <a:t>如果使用的是</a:t>
            </a:r>
            <a:r>
              <a:rPr lang="en-US" altLang="zh-CN" sz="2000" dirty="0" smtClean="0">
                <a:solidFill>
                  <a:srgbClr val="1A3868"/>
                </a:solidFill>
                <a:latin typeface="Times New Roman" pitchFamily="18" charset="0"/>
                <a:cs typeface="Times New Roman" pitchFamily="18" charset="0"/>
              </a:rPr>
              <a:t>OC-48</a:t>
            </a:r>
            <a:r>
              <a:rPr lang="zh-CN" altLang="en-US" sz="2000" dirty="0" smtClean="0">
                <a:solidFill>
                  <a:srgbClr val="1A3868"/>
                </a:solidFill>
                <a:latin typeface="Times New Roman" pitchFamily="18" charset="0"/>
                <a:cs typeface="Times New Roman" pitchFamily="18" charset="0"/>
              </a:rPr>
              <a:t>链路</a:t>
            </a:r>
            <a:r>
              <a:rPr lang="en-US" altLang="zh-CN" sz="2000" dirty="0" smtClean="0">
                <a:solidFill>
                  <a:srgbClr val="1A3868"/>
                </a:solidFill>
                <a:latin typeface="Times New Roman" pitchFamily="18" charset="0"/>
                <a:cs typeface="Times New Roman" pitchFamily="18" charset="0"/>
              </a:rPr>
              <a:t>(</a:t>
            </a:r>
            <a:r>
              <a:rPr lang="en-US" altLang="zh-CN" sz="1800" dirty="0">
                <a:solidFill>
                  <a:srgbClr val="1A3868"/>
                </a:solidFill>
                <a:latin typeface="微软雅黑" pitchFamily="34" charset="-122"/>
                <a:cs typeface="Times New Roman" pitchFamily="18" charset="0"/>
              </a:rPr>
              <a:t>Optical Carrier</a:t>
            </a:r>
            <a:r>
              <a:rPr lang="zh-CN" altLang="en-US" sz="1800" dirty="0">
                <a:solidFill>
                  <a:srgbClr val="1A3868"/>
                </a:solidFill>
                <a:latin typeface="微软雅黑" pitchFamily="34" charset="-122"/>
                <a:cs typeface="Times New Roman" pitchFamily="18" charset="0"/>
              </a:rPr>
              <a:t>第</a:t>
            </a:r>
            <a:r>
              <a:rPr lang="en-US" altLang="zh-CN" sz="1800" dirty="0">
                <a:solidFill>
                  <a:srgbClr val="1A3868"/>
                </a:solidFill>
                <a:latin typeface="微软雅黑" pitchFamily="34" charset="-122"/>
                <a:cs typeface="Times New Roman" pitchFamily="18" charset="0"/>
              </a:rPr>
              <a:t>48</a:t>
            </a:r>
            <a:r>
              <a:rPr lang="zh-CN" altLang="en-US" sz="1800" dirty="0">
                <a:solidFill>
                  <a:srgbClr val="1A3868"/>
                </a:solidFill>
                <a:latin typeface="微软雅黑" pitchFamily="34" charset="-122"/>
                <a:cs typeface="Times New Roman" pitchFamily="18" charset="0"/>
              </a:rPr>
              <a:t>级光载波 </a:t>
            </a:r>
            <a:r>
              <a:rPr lang="en-US" altLang="zh-CN" sz="2000" dirty="0" smtClean="0">
                <a:solidFill>
                  <a:srgbClr val="1A3868"/>
                </a:solidFill>
                <a:latin typeface="Times New Roman" pitchFamily="18" charset="0"/>
                <a:cs typeface="Times New Roman" pitchFamily="18" charset="0"/>
              </a:rPr>
              <a:t>)</a:t>
            </a:r>
            <a:r>
              <a:rPr lang="zh-CN" altLang="en-US" sz="2000" dirty="0" smtClean="0">
                <a:solidFill>
                  <a:srgbClr val="1A3868"/>
                </a:solidFill>
                <a:latin typeface="Times New Roman" pitchFamily="18" charset="0"/>
                <a:cs typeface="Times New Roman" pitchFamily="18" charset="0"/>
              </a:rPr>
              <a:t>，速率为</a:t>
            </a:r>
            <a:r>
              <a:rPr lang="en-US" altLang="zh-CN" sz="2000" dirty="0" smtClean="0">
                <a:solidFill>
                  <a:srgbClr val="1A3868"/>
                </a:solidFill>
                <a:latin typeface="Times New Roman" pitchFamily="18" charset="0"/>
                <a:cs typeface="Times New Roman" pitchFamily="18" charset="0"/>
              </a:rPr>
              <a:t>2.488Gbps</a:t>
            </a:r>
            <a:r>
              <a:rPr lang="zh-CN" altLang="en-US" sz="2000" dirty="0" smtClean="0">
                <a:solidFill>
                  <a:srgbClr val="1A3868"/>
                </a:solidFill>
                <a:latin typeface="Times New Roman" pitchFamily="18" charset="0"/>
                <a:cs typeface="Times New Roman" pitchFamily="18" charset="0"/>
              </a:rPr>
              <a:t>，分组长度为</a:t>
            </a:r>
            <a:r>
              <a:rPr lang="en-US" altLang="zh-CN" sz="2000" dirty="0" smtClean="0">
                <a:solidFill>
                  <a:srgbClr val="1A3868"/>
                </a:solidFill>
                <a:latin typeface="Times New Roman" pitchFamily="18" charset="0"/>
                <a:cs typeface="Times New Roman" pitchFamily="18" charset="0"/>
              </a:rPr>
              <a:t>256</a:t>
            </a:r>
            <a:r>
              <a:rPr lang="zh-CN" altLang="en-US" sz="2000" dirty="0" smtClean="0">
                <a:solidFill>
                  <a:srgbClr val="1A3868"/>
                </a:solidFill>
                <a:latin typeface="Times New Roman" pitchFamily="18" charset="0"/>
                <a:cs typeface="Times New Roman" pitchFamily="18" charset="0"/>
              </a:rPr>
              <a:t>字节。如果路由器的处理能力达到线速，就要求路由器每秒钟能处理</a:t>
            </a:r>
            <a:r>
              <a:rPr lang="en-US" altLang="zh-CN" sz="2000" dirty="0" smtClean="0">
                <a:solidFill>
                  <a:srgbClr val="1A3868"/>
                </a:solidFill>
                <a:latin typeface="Times New Roman" pitchFamily="18" charset="0"/>
                <a:cs typeface="Times New Roman" pitchFamily="18" charset="0"/>
              </a:rPr>
              <a:t>1.2148×10</a:t>
            </a:r>
            <a:r>
              <a:rPr lang="en-US" altLang="zh-CN" sz="2000" baseline="30000" dirty="0" smtClean="0">
                <a:solidFill>
                  <a:srgbClr val="1A3868"/>
                </a:solidFill>
                <a:latin typeface="Times New Roman" pitchFamily="18" charset="0"/>
                <a:cs typeface="Times New Roman" pitchFamily="18" charset="0"/>
              </a:rPr>
              <a:t>6</a:t>
            </a:r>
            <a:r>
              <a:rPr lang="zh-CN" altLang="en-US" sz="2000" dirty="0" smtClean="0">
                <a:solidFill>
                  <a:srgbClr val="1A3868"/>
                </a:solidFill>
                <a:latin typeface="Times New Roman" pitchFamily="18" charset="0"/>
                <a:cs typeface="Times New Roman" pitchFamily="18" charset="0"/>
              </a:rPr>
              <a:t>个分组，记作</a:t>
            </a:r>
            <a:r>
              <a:rPr lang="en-US" altLang="zh-CN" sz="2000" dirty="0" smtClean="0">
                <a:solidFill>
                  <a:srgbClr val="1A3868"/>
                </a:solidFill>
                <a:latin typeface="Times New Roman" pitchFamily="18" charset="0"/>
                <a:cs typeface="Times New Roman" pitchFamily="18" charset="0"/>
              </a:rPr>
              <a:t>1.2148Mpps</a:t>
            </a:r>
            <a:r>
              <a:rPr lang="zh-CN" altLang="en-US" sz="2000" dirty="0" smtClean="0">
                <a:solidFill>
                  <a:srgbClr val="1A3868"/>
                </a:solidFill>
                <a:latin typeface="Times New Roman" pitchFamily="18" charset="0"/>
                <a:cs typeface="Times New Roman" pitchFamily="18" charset="0"/>
              </a:rPr>
              <a:t>。</a:t>
            </a:r>
          </a:p>
        </p:txBody>
      </p:sp>
      <p:sp>
        <p:nvSpPr>
          <p:cNvPr id="2" name="矩形 1"/>
          <p:cNvSpPr/>
          <p:nvPr/>
        </p:nvSpPr>
        <p:spPr>
          <a:xfrm>
            <a:off x="2627784" y="4604737"/>
            <a:ext cx="3357009" cy="400110"/>
          </a:xfrm>
          <a:prstGeom prst="rect">
            <a:avLst/>
          </a:prstGeom>
        </p:spPr>
        <p:txBody>
          <a:bodyPr wrap="none">
            <a:spAutoFit/>
          </a:bodyPr>
          <a:lstStyle/>
          <a:p>
            <a:r>
              <a:rPr lang="en-US" altLang="zh-CN" sz="2000" dirty="0">
                <a:ea typeface="宋体" charset="-122"/>
              </a:rPr>
              <a:t>2.488 / 8 *1000 / 256 =1.2148 </a:t>
            </a:r>
            <a:endParaRPr lang="zh-CN" altLang="en-US" sz="2000" dirty="0">
              <a:ea typeface="宋体" charset="-122"/>
            </a:endParaRPr>
          </a:p>
        </p:txBody>
      </p:sp>
    </p:spTree>
    <p:extLst>
      <p:ext uri="{BB962C8B-B14F-4D97-AF65-F5344CB8AC3E}">
        <p14:creationId xmlns:p14="http://schemas.microsoft.com/office/powerpoint/2010/main" val="370591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7251">
                                            <p:txEl>
                                              <p:pRg st="2" end="2"/>
                                            </p:txEl>
                                          </p:spTgt>
                                        </p:tgtEl>
                                        <p:attrNameLst>
                                          <p:attrName>style.visibility</p:attrName>
                                        </p:attrNameLst>
                                      </p:cBhvr>
                                      <p:to>
                                        <p:strVal val="visible"/>
                                      </p:to>
                                    </p:set>
                                    <p:animEffect transition="in" filter="blinds(horizontal)">
                                      <p:cBhvr>
                                        <p:cTn id="7" dur="500"/>
                                        <p:tgtEl>
                                          <p:spTgt spid="4372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5" name="内容占位符 2"/>
          <p:cNvSpPr>
            <a:spLocks noGrp="1"/>
          </p:cNvSpPr>
          <p:nvPr>
            <p:ph idx="4294967295"/>
          </p:nvPr>
        </p:nvSpPr>
        <p:spPr>
          <a:xfrm>
            <a:off x="251520" y="1636440"/>
            <a:ext cx="6336704" cy="3144838"/>
          </a:xfrm>
        </p:spPr>
        <p:txBody>
          <a:bodyPr/>
          <a:lstStyle/>
          <a:p>
            <a:pPr marL="363538" indent="-363538" eaLnBrk="0" hangingPunct="0">
              <a:spcAft>
                <a:spcPct val="10000"/>
              </a:spcAft>
              <a:buFont typeface="Arial" charset="0"/>
              <a:buChar char="•"/>
            </a:pPr>
            <a:r>
              <a:rPr lang="zh-CN" altLang="zh-CN" sz="2000" kern="1200" dirty="0">
                <a:solidFill>
                  <a:srgbClr val="1A3868"/>
                </a:solidFill>
                <a:latin typeface="Times New Roman" pitchFamily="18" charset="0"/>
                <a:ea typeface="微软雅黑" pitchFamily="34" charset="-122"/>
                <a:cs typeface="Times New Roman" pitchFamily="18" charset="0"/>
              </a:rPr>
              <a:t>也</a:t>
            </a:r>
            <a:r>
              <a:rPr lang="zh-CN" altLang="zh-CN" sz="2000" kern="1200" dirty="0" smtClean="0">
                <a:solidFill>
                  <a:srgbClr val="1A3868"/>
                </a:solidFill>
                <a:latin typeface="Times New Roman" pitchFamily="18" charset="0"/>
                <a:ea typeface="微软雅黑" pitchFamily="34" charset="-122"/>
                <a:cs typeface="Times New Roman" pitchFamily="18" charset="0"/>
              </a:rPr>
              <a:t>称</a:t>
            </a:r>
            <a:r>
              <a:rPr lang="zh-CN" altLang="zh-CN" sz="2000" kern="1200" dirty="0" smtClean="0">
                <a:solidFill>
                  <a:srgbClr val="C00000"/>
                </a:solidFill>
                <a:latin typeface="Times New Roman" pitchFamily="18" charset="0"/>
                <a:ea typeface="微软雅黑" pitchFamily="34" charset="-122"/>
                <a:cs typeface="Times New Roman" pitchFamily="18" charset="0"/>
              </a:rPr>
              <a:t>自适应路由选择</a:t>
            </a:r>
            <a:r>
              <a:rPr lang="zh-CN" altLang="zh-CN" sz="2000" kern="1200" dirty="0">
                <a:solidFill>
                  <a:srgbClr val="C00000"/>
                </a:solidFill>
                <a:latin typeface="Times New Roman" pitchFamily="18" charset="0"/>
                <a:ea typeface="微软雅黑" pitchFamily="34" charset="-122"/>
                <a:cs typeface="Times New Roman" pitchFamily="18" charset="0"/>
              </a:rPr>
              <a:t>算法</a:t>
            </a:r>
            <a:r>
              <a:rPr lang="zh-CN" altLang="zh-CN" sz="2000" kern="1200" dirty="0">
                <a:solidFill>
                  <a:srgbClr val="1A3868"/>
                </a:solidFill>
                <a:latin typeface="Times New Roman" pitchFamily="18" charset="0"/>
                <a:ea typeface="微软雅黑" pitchFamily="34" charset="-122"/>
                <a:cs typeface="Times New Roman" pitchFamily="18" charset="0"/>
              </a:rPr>
              <a:t>，其特点是能较好地适应网络状态的变化，但实现起来较为复杂，开销也比较大。</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marL="363538" indent="-363538" eaLnBrk="0" hangingPunct="0">
              <a:spcAft>
                <a:spcPct val="10000"/>
              </a:spcAft>
              <a:buFont typeface="Arial" charset="0"/>
              <a:buChar char="•"/>
            </a:pPr>
            <a:r>
              <a:rPr lang="zh-CN" altLang="en-US" sz="2000" kern="1200" dirty="0">
                <a:solidFill>
                  <a:srgbClr val="1A3868"/>
                </a:solidFill>
                <a:latin typeface="Times New Roman" pitchFamily="18" charset="0"/>
                <a:ea typeface="微软雅黑" pitchFamily="34" charset="-122"/>
                <a:cs typeface="Times New Roman" pitchFamily="18" charset="0"/>
              </a:rPr>
              <a:t>大型互联网络通常采用</a:t>
            </a:r>
            <a:r>
              <a:rPr lang="zh-CN" altLang="en-US" sz="2000" kern="1200" dirty="0">
                <a:solidFill>
                  <a:srgbClr val="C00000"/>
                </a:solidFill>
                <a:latin typeface="Times New Roman" pitchFamily="18" charset="0"/>
                <a:ea typeface="微软雅黑" pitchFamily="34" charset="-122"/>
                <a:cs typeface="Times New Roman" pitchFamily="18" charset="0"/>
              </a:rPr>
              <a:t>动态路由表</a:t>
            </a:r>
            <a:r>
              <a:rPr lang="zh-CN" altLang="en-US" sz="2000" kern="1200" dirty="0">
                <a:solidFill>
                  <a:srgbClr val="1A3868"/>
                </a:solidFill>
                <a:latin typeface="Times New Roman" pitchFamily="18" charset="0"/>
                <a:ea typeface="微软雅黑" pitchFamily="34" charset="-122"/>
                <a:cs typeface="Times New Roman" pitchFamily="18" charset="0"/>
              </a:rPr>
              <a:t>；在网络系统运行时，</a:t>
            </a:r>
            <a:r>
              <a:rPr lang="zh-CN" altLang="en-US" sz="2000" kern="1200" dirty="0" smtClean="0">
                <a:solidFill>
                  <a:srgbClr val="1A3868"/>
                </a:solidFill>
                <a:latin typeface="Times New Roman" pitchFamily="18" charset="0"/>
                <a:ea typeface="微软雅黑" pitchFamily="34" charset="-122"/>
                <a:cs typeface="Times New Roman" pitchFamily="18" charset="0"/>
              </a:rPr>
              <a:t>系统自动</a:t>
            </a:r>
            <a:r>
              <a:rPr lang="zh-CN" altLang="en-US" sz="2000" kern="1200" dirty="0">
                <a:solidFill>
                  <a:srgbClr val="1A3868"/>
                </a:solidFill>
                <a:latin typeface="Times New Roman" pitchFamily="18" charset="0"/>
                <a:ea typeface="微软雅黑" pitchFamily="34" charset="-122"/>
                <a:cs typeface="Times New Roman" pitchFamily="18" charset="0"/>
              </a:rPr>
              <a:t>运行</a:t>
            </a:r>
            <a:r>
              <a:rPr lang="zh-CN" altLang="en-US" sz="2000" kern="1200" dirty="0">
                <a:solidFill>
                  <a:srgbClr val="C00000"/>
                </a:solidFill>
                <a:latin typeface="Times New Roman" pitchFamily="18" charset="0"/>
                <a:ea typeface="微软雅黑" pitchFamily="34" charset="-122"/>
                <a:cs typeface="Times New Roman" pitchFamily="18" charset="0"/>
              </a:rPr>
              <a:t>动态路由选择协议</a:t>
            </a:r>
            <a:r>
              <a:rPr lang="zh-CN" altLang="en-US" sz="2000" kern="1200" dirty="0">
                <a:solidFill>
                  <a:srgbClr val="1A3868"/>
                </a:solidFill>
                <a:latin typeface="Times New Roman" pitchFamily="18" charset="0"/>
                <a:ea typeface="微软雅黑" pitchFamily="34" charset="-122"/>
                <a:cs typeface="Times New Roman" pitchFamily="18" charset="0"/>
              </a:rPr>
              <a:t>，建立路由</a:t>
            </a:r>
            <a:r>
              <a:rPr lang="zh-CN" altLang="en-US" sz="2000" kern="1200" dirty="0" smtClean="0">
                <a:solidFill>
                  <a:srgbClr val="1A3868"/>
                </a:solidFill>
                <a:latin typeface="Times New Roman" pitchFamily="18" charset="0"/>
                <a:ea typeface="微软雅黑" pitchFamily="34" charset="-122"/>
                <a:cs typeface="Times New Roman" pitchFamily="18" charset="0"/>
              </a:rPr>
              <a:t>表；当</a:t>
            </a:r>
            <a:r>
              <a:rPr lang="zh-CN" altLang="en-US" sz="2000" kern="1200" dirty="0">
                <a:solidFill>
                  <a:srgbClr val="1A3868"/>
                </a:solidFill>
                <a:latin typeface="Times New Roman" pitchFamily="18" charset="0"/>
                <a:ea typeface="微软雅黑" pitchFamily="34" charset="-122"/>
                <a:cs typeface="Times New Roman" pitchFamily="18" charset="0"/>
              </a:rPr>
              <a:t>互联网结构变化时，动态路由选择协议就会自动更新所有路由器中的路由表；</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marL="363538" indent="-363538" eaLnBrk="0" hangingPunct="0">
              <a:spcAft>
                <a:spcPct val="10000"/>
              </a:spcAft>
              <a:buFont typeface="Arial" charset="0"/>
              <a:buChar char="•"/>
            </a:pPr>
            <a:r>
              <a:rPr lang="zh-CN" altLang="en-US" sz="2000" kern="1200" dirty="0">
                <a:solidFill>
                  <a:srgbClr val="1A3868"/>
                </a:solidFill>
                <a:latin typeface="Times New Roman" pitchFamily="18" charset="0"/>
                <a:ea typeface="微软雅黑" pitchFamily="34" charset="-122"/>
                <a:cs typeface="Times New Roman" pitchFamily="18" charset="0"/>
              </a:rPr>
              <a:t>不同规模的网络需选择不同的动态路由选择协议。</a:t>
            </a:r>
          </a:p>
        </p:txBody>
      </p:sp>
      <p:sp>
        <p:nvSpPr>
          <p:cNvPr id="415746" name="矩形 4"/>
          <p:cNvSpPr>
            <a:spLocks noChangeArrowheads="1"/>
          </p:cNvSpPr>
          <p:nvPr/>
        </p:nvSpPr>
        <p:spPr bwMode="auto">
          <a:xfrm>
            <a:off x="500062" y="896938"/>
            <a:ext cx="3351857" cy="461665"/>
          </a:xfrm>
          <a:prstGeom prst="rect">
            <a:avLst/>
          </a:prstGeom>
          <a:noFill/>
          <a:ln w="9525">
            <a:noFill/>
            <a:miter lim="800000"/>
            <a:headEnd/>
            <a:tailEnd/>
          </a:ln>
        </p:spPr>
        <p:txBody>
          <a:bodyPr wrap="square">
            <a:spAutoFit/>
          </a:bodyPr>
          <a:lstStyle/>
          <a:p>
            <a:pPr marL="180975" indent="-180975" eaLnBrk="0" hangingPunct="0">
              <a:spcBef>
                <a:spcPct val="20000"/>
              </a:spcBef>
            </a:pPr>
            <a:r>
              <a:rPr lang="zh-CN" altLang="en-US" sz="2400" u="none" dirty="0">
                <a:solidFill>
                  <a:srgbClr val="007D7A"/>
                </a:solidFill>
              </a:rPr>
              <a:t>动态</a:t>
            </a:r>
            <a:r>
              <a:rPr lang="zh-CN" altLang="en-US" sz="2400" u="none" dirty="0" smtClean="0">
                <a:solidFill>
                  <a:srgbClr val="007D7A"/>
                </a:solidFill>
              </a:rPr>
              <a:t>路由选择算法</a:t>
            </a:r>
            <a:endParaRPr lang="en-US" altLang="zh-CN" sz="2400" u="none" dirty="0">
              <a:solidFill>
                <a:srgbClr val="007D7A"/>
              </a:solidFill>
            </a:endParaRPr>
          </a:p>
        </p:txBody>
      </p:sp>
    </p:spTree>
    <p:extLst>
      <p:ext uri="{BB962C8B-B14F-4D97-AF65-F5344CB8AC3E}">
        <p14:creationId xmlns:p14="http://schemas.microsoft.com/office/powerpoint/2010/main" val="24680151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9512" y="1348408"/>
            <a:ext cx="6858000" cy="3277820"/>
          </a:xfrm>
          <a:prstGeom prst="rect">
            <a:avLst/>
          </a:prstGeom>
        </p:spPr>
        <p:txBody>
          <a:bodyPr wrap="square">
            <a:spAutoFit/>
          </a:bodyPr>
          <a:lstStyle/>
          <a:p>
            <a:pPr>
              <a:spcBef>
                <a:spcPts val="600"/>
              </a:spcBef>
            </a:pPr>
            <a:r>
              <a:rPr lang="zh-CN" altLang="en-US" sz="2400" u="none" dirty="0">
                <a:solidFill>
                  <a:srgbClr val="1A3868"/>
                </a:solidFill>
                <a:ea typeface="宋体" charset="-122"/>
              </a:rPr>
              <a:t>路由选择协议的目标是实现</a:t>
            </a:r>
            <a:r>
              <a:rPr lang="zh-CN" altLang="en-US" sz="2400" u="none" dirty="0">
                <a:solidFill>
                  <a:srgbClr val="C00000"/>
                </a:solidFill>
                <a:ea typeface="宋体" charset="-122"/>
              </a:rPr>
              <a:t>路由表中路由信息的动态更新</a:t>
            </a:r>
            <a:r>
              <a:rPr lang="zh-CN" altLang="en-US" sz="2400" u="none" dirty="0" smtClean="0">
                <a:solidFill>
                  <a:srgbClr val="1A3868"/>
                </a:solidFill>
                <a:ea typeface="宋体" charset="-122"/>
              </a:rPr>
              <a:t>。</a:t>
            </a:r>
            <a:endParaRPr lang="en-US" altLang="zh-CN" sz="2400" u="none" dirty="0" smtClean="0">
              <a:solidFill>
                <a:srgbClr val="1A3868"/>
              </a:solidFill>
              <a:ea typeface="宋体" charset="-122"/>
            </a:endParaRPr>
          </a:p>
          <a:p>
            <a:pPr>
              <a:spcBef>
                <a:spcPts val="600"/>
              </a:spcBef>
            </a:pPr>
            <a:r>
              <a:rPr lang="zh-CN" altLang="en-US" sz="2400" u="none" dirty="0" smtClean="0">
                <a:solidFill>
                  <a:srgbClr val="C00000"/>
                </a:solidFill>
                <a:ea typeface="宋体" charset="-122"/>
              </a:rPr>
              <a:t>内部</a:t>
            </a:r>
            <a:r>
              <a:rPr lang="zh-CN" altLang="en-US" sz="2400" u="none" dirty="0">
                <a:solidFill>
                  <a:srgbClr val="C00000"/>
                </a:solidFill>
                <a:ea typeface="宋体" charset="-122"/>
              </a:rPr>
              <a:t>网关协议</a:t>
            </a:r>
            <a:r>
              <a:rPr lang="zh-CN" altLang="en-US" sz="2400" u="none" dirty="0">
                <a:solidFill>
                  <a:srgbClr val="1A3868"/>
                </a:solidFill>
                <a:ea typeface="宋体" charset="-122"/>
              </a:rPr>
              <a:t>（</a:t>
            </a:r>
            <a:r>
              <a:rPr lang="en-US" altLang="zh-CN" sz="2400" u="none" dirty="0">
                <a:solidFill>
                  <a:srgbClr val="1A3868"/>
                </a:solidFill>
                <a:ea typeface="宋体" charset="-122"/>
              </a:rPr>
              <a:t>IGP</a:t>
            </a:r>
            <a:r>
              <a:rPr lang="zh-CN" altLang="en-US" sz="2400" u="none" dirty="0">
                <a:solidFill>
                  <a:srgbClr val="1A3868"/>
                </a:solidFill>
                <a:ea typeface="宋体" charset="-122"/>
              </a:rPr>
              <a:t>）：在一个自治系统内部使用的路由选择协议</a:t>
            </a:r>
            <a:r>
              <a:rPr lang="zh-CN" altLang="en-US" sz="2400" u="none" dirty="0" smtClean="0">
                <a:solidFill>
                  <a:srgbClr val="1A3868"/>
                </a:solidFill>
                <a:ea typeface="宋体" charset="-122"/>
              </a:rPr>
              <a:t>；</a:t>
            </a:r>
            <a:r>
              <a:rPr lang="zh-CN" altLang="en-US" sz="2400" u="none" dirty="0" smtClean="0">
                <a:solidFill>
                  <a:srgbClr val="C00000"/>
                </a:solidFill>
                <a:ea typeface="宋体" charset="-122"/>
              </a:rPr>
              <a:t>路由</a:t>
            </a:r>
            <a:r>
              <a:rPr lang="zh-CN" altLang="en-US" sz="2400" u="none" dirty="0">
                <a:solidFill>
                  <a:srgbClr val="C00000"/>
                </a:solidFill>
                <a:ea typeface="宋体" charset="-122"/>
              </a:rPr>
              <a:t>信息协议</a:t>
            </a:r>
            <a:r>
              <a:rPr lang="zh-CN" altLang="en-US" sz="2400" u="none" dirty="0">
                <a:solidFill>
                  <a:srgbClr val="1A3868"/>
                </a:solidFill>
                <a:ea typeface="宋体" charset="-122"/>
              </a:rPr>
              <a:t>（</a:t>
            </a:r>
            <a:r>
              <a:rPr lang="en-US" altLang="zh-CN" sz="2400" u="none" dirty="0">
                <a:solidFill>
                  <a:srgbClr val="1A3868"/>
                </a:solidFill>
                <a:ea typeface="宋体" charset="-122"/>
              </a:rPr>
              <a:t>RIP</a:t>
            </a:r>
            <a:r>
              <a:rPr lang="zh-CN" altLang="en-US" sz="2400" u="none" dirty="0" smtClean="0">
                <a:solidFill>
                  <a:srgbClr val="1A3868"/>
                </a:solidFill>
                <a:ea typeface="宋体" charset="-122"/>
              </a:rPr>
              <a:t>）、</a:t>
            </a:r>
            <a:r>
              <a:rPr lang="zh-CN" altLang="en-US" sz="2400" u="none" dirty="0" smtClean="0">
                <a:solidFill>
                  <a:srgbClr val="C00000"/>
                </a:solidFill>
                <a:ea typeface="宋体" charset="-122"/>
              </a:rPr>
              <a:t>开放</a:t>
            </a:r>
            <a:r>
              <a:rPr lang="zh-CN" altLang="en-US" sz="2400" u="none" dirty="0">
                <a:solidFill>
                  <a:srgbClr val="C00000"/>
                </a:solidFill>
                <a:ea typeface="宋体" charset="-122"/>
              </a:rPr>
              <a:t>最短路径优先</a:t>
            </a:r>
            <a:r>
              <a:rPr lang="zh-CN" altLang="en-US" sz="2400" u="none" dirty="0">
                <a:solidFill>
                  <a:srgbClr val="1A3868"/>
                </a:solidFill>
                <a:ea typeface="宋体" charset="-122"/>
              </a:rPr>
              <a:t>（</a:t>
            </a:r>
            <a:r>
              <a:rPr lang="en-US" altLang="zh-CN" sz="2400" u="none" dirty="0">
                <a:solidFill>
                  <a:srgbClr val="1A3868"/>
                </a:solidFill>
                <a:ea typeface="宋体" charset="-122"/>
              </a:rPr>
              <a:t>OSPF</a:t>
            </a:r>
            <a:r>
              <a:rPr lang="zh-CN" altLang="en-US" sz="2400" u="none" dirty="0">
                <a:solidFill>
                  <a:srgbClr val="1A3868"/>
                </a:solidFill>
                <a:ea typeface="宋体" charset="-122"/>
              </a:rPr>
              <a:t>）</a:t>
            </a:r>
            <a:r>
              <a:rPr lang="zh-CN" altLang="en-US" sz="2400" u="none" dirty="0">
                <a:solidFill>
                  <a:srgbClr val="C00000"/>
                </a:solidFill>
                <a:ea typeface="宋体" charset="-122"/>
              </a:rPr>
              <a:t>协议 </a:t>
            </a:r>
            <a:r>
              <a:rPr lang="zh-CN" altLang="en-US" sz="2400" u="none" dirty="0" smtClean="0">
                <a:solidFill>
                  <a:srgbClr val="C00000"/>
                </a:solidFill>
                <a:ea typeface="宋体" charset="-122"/>
              </a:rPr>
              <a:t>。</a:t>
            </a:r>
            <a:endParaRPr lang="en-US" altLang="zh-CN" sz="2400" u="none" dirty="0" smtClean="0">
              <a:solidFill>
                <a:srgbClr val="C00000"/>
              </a:solidFill>
              <a:ea typeface="宋体" charset="-122"/>
            </a:endParaRPr>
          </a:p>
          <a:p>
            <a:pPr>
              <a:spcBef>
                <a:spcPts val="600"/>
              </a:spcBef>
            </a:pPr>
            <a:r>
              <a:rPr lang="zh-CN" altLang="en-US" sz="2400" u="none" dirty="0" smtClean="0">
                <a:solidFill>
                  <a:srgbClr val="C00000"/>
                </a:solidFill>
                <a:ea typeface="宋体" charset="-122"/>
              </a:rPr>
              <a:t>外部</a:t>
            </a:r>
            <a:r>
              <a:rPr lang="zh-CN" altLang="en-US" sz="2400" u="none" dirty="0">
                <a:solidFill>
                  <a:srgbClr val="C00000"/>
                </a:solidFill>
                <a:ea typeface="宋体" charset="-122"/>
              </a:rPr>
              <a:t>网关协议</a:t>
            </a:r>
            <a:r>
              <a:rPr lang="zh-CN" altLang="en-US" sz="2400" u="none" dirty="0">
                <a:solidFill>
                  <a:srgbClr val="1A3868"/>
                </a:solidFill>
                <a:ea typeface="宋体" charset="-122"/>
              </a:rPr>
              <a:t>（</a:t>
            </a:r>
            <a:r>
              <a:rPr lang="en-US" altLang="zh-CN" sz="2400" u="none" dirty="0">
                <a:solidFill>
                  <a:srgbClr val="1A3868"/>
                </a:solidFill>
                <a:ea typeface="宋体" charset="-122"/>
              </a:rPr>
              <a:t>EGP</a:t>
            </a:r>
            <a:r>
              <a:rPr lang="zh-CN" altLang="en-US" sz="2400" u="none" dirty="0">
                <a:solidFill>
                  <a:srgbClr val="1A3868"/>
                </a:solidFill>
                <a:ea typeface="宋体" charset="-122"/>
              </a:rPr>
              <a:t>）：在连接不同自治系统之间的路由器之间使用，以交换路由信息</a:t>
            </a:r>
            <a:r>
              <a:rPr lang="zh-CN" altLang="en-US" sz="2400" u="none" dirty="0" smtClean="0">
                <a:solidFill>
                  <a:srgbClr val="1A3868"/>
                </a:solidFill>
                <a:ea typeface="宋体" charset="-122"/>
              </a:rPr>
              <a:t>。</a:t>
            </a:r>
            <a:endParaRPr lang="en-US" altLang="zh-CN" sz="2400" u="none" dirty="0" smtClean="0">
              <a:solidFill>
                <a:srgbClr val="1A3868"/>
              </a:solidFill>
              <a:ea typeface="宋体" charset="-122"/>
            </a:endParaRPr>
          </a:p>
          <a:p>
            <a:pPr>
              <a:spcBef>
                <a:spcPts val="600"/>
              </a:spcBef>
            </a:pPr>
            <a:r>
              <a:rPr lang="zh-CN" altLang="en-US" sz="2400" u="none" dirty="0" smtClean="0">
                <a:solidFill>
                  <a:srgbClr val="C00000"/>
                </a:solidFill>
                <a:ea typeface="宋体" charset="-122"/>
              </a:rPr>
              <a:t>边界</a:t>
            </a:r>
            <a:r>
              <a:rPr lang="zh-CN" altLang="en-US" sz="2400" u="none" dirty="0">
                <a:solidFill>
                  <a:srgbClr val="C00000"/>
                </a:solidFill>
                <a:ea typeface="宋体" charset="-122"/>
              </a:rPr>
              <a:t>网关协议</a:t>
            </a:r>
            <a:r>
              <a:rPr lang="zh-CN" altLang="en-US" sz="2400" u="none" dirty="0">
                <a:solidFill>
                  <a:srgbClr val="1A3868"/>
                </a:solidFill>
                <a:ea typeface="宋体" charset="-122"/>
              </a:rPr>
              <a:t>（</a:t>
            </a:r>
            <a:r>
              <a:rPr lang="en-US" altLang="zh-CN" sz="2400" u="none" dirty="0">
                <a:solidFill>
                  <a:srgbClr val="1A3868"/>
                </a:solidFill>
                <a:ea typeface="宋体" charset="-122"/>
              </a:rPr>
              <a:t>BGP</a:t>
            </a:r>
            <a:r>
              <a:rPr lang="zh-CN" altLang="en-US" sz="2400" u="none" dirty="0" smtClean="0">
                <a:solidFill>
                  <a:srgbClr val="1A3868"/>
                </a:solidFill>
                <a:ea typeface="宋体" charset="-122"/>
              </a:rPr>
              <a:t>）。</a:t>
            </a:r>
            <a:endParaRPr lang="zh-CN" altLang="en-US" sz="2400" u="none" dirty="0">
              <a:solidFill>
                <a:srgbClr val="1A3868"/>
              </a:solidFill>
              <a:ea typeface="宋体" charset="-122"/>
            </a:endParaRPr>
          </a:p>
        </p:txBody>
      </p:sp>
      <p:sp>
        <p:nvSpPr>
          <p:cNvPr id="5" name="标题 1"/>
          <p:cNvSpPr>
            <a:spLocks noGrp="1"/>
          </p:cNvSpPr>
          <p:nvPr>
            <p:ph type="title" idx="4294967295"/>
          </p:nvPr>
        </p:nvSpPr>
        <p:spPr>
          <a:xfrm>
            <a:off x="2771800" y="628328"/>
            <a:ext cx="1551657" cy="857250"/>
          </a:xfrm>
        </p:spPr>
        <p:txBody>
          <a:bodyPr/>
          <a:lstStyle/>
          <a:p>
            <a:pPr algn="l">
              <a:defRPr/>
            </a:pPr>
            <a:r>
              <a:rPr lang="zh-CN" altLang="en-US" sz="2400" dirty="0" smtClean="0">
                <a:solidFill>
                  <a:srgbClr val="007D7A"/>
                </a:solidFill>
                <a:latin typeface="Times New Roman" pitchFamily="18" charset="0"/>
                <a:ea typeface="+mn-ea"/>
                <a:cs typeface="Times New Roman" pitchFamily="18" charset="0"/>
              </a:rPr>
              <a:t>总结</a:t>
            </a:r>
          </a:p>
        </p:txBody>
      </p:sp>
    </p:spTree>
    <p:extLst>
      <p:ext uri="{BB962C8B-B14F-4D97-AF65-F5344CB8AC3E}">
        <p14:creationId xmlns:p14="http://schemas.microsoft.com/office/powerpoint/2010/main" val="251464587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2666529" y="2199854"/>
            <a:ext cx="3705671" cy="10207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rgbClr val="194D19"/>
                </a:solidFill>
                <a:latin typeface="+mj-lt"/>
                <a:ea typeface="+mj-ea"/>
                <a:cs typeface="+mj-cs"/>
              </a:defRPr>
            </a:lvl1pPr>
            <a:lvl2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2pPr>
            <a:lvl3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3pPr>
            <a:lvl4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4pPr>
            <a:lvl5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5pPr>
            <a:lvl6pPr marL="4572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6pPr>
            <a:lvl7pPr marL="9144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7pPr>
            <a:lvl8pPr marL="13716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8pPr>
            <a:lvl9pPr marL="18288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9pPr>
          </a:lstStyle>
          <a:p>
            <a:r>
              <a:rPr lang="zh-CN" altLang="en-US" sz="4800" u="none" kern="0" smtClean="0">
                <a:solidFill>
                  <a:srgbClr val="1A3868"/>
                </a:solidFill>
                <a:latin typeface="Times New Roman" pitchFamily="18" charset="0"/>
                <a:ea typeface="+mn-ea"/>
                <a:cs typeface="Times New Roman" pitchFamily="18" charset="0"/>
              </a:rPr>
              <a:t>习题</a:t>
            </a:r>
            <a:endParaRPr lang="zh-CN" altLang="en-US" sz="4800" u="none" kern="0" dirty="0">
              <a:solidFill>
                <a:srgbClr val="1A3868"/>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1726542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12160" y="1204392"/>
            <a:ext cx="2736304" cy="3384376"/>
          </a:xfrm>
        </p:spPr>
        <p:txBody>
          <a:bodyPr/>
          <a:lstStyle/>
          <a:p>
            <a:r>
              <a:rPr lang="zh-CN" altLang="en-US" sz="2000" kern="1200" dirty="0">
                <a:solidFill>
                  <a:srgbClr val="1A3868"/>
                </a:solidFill>
                <a:latin typeface="Times New Roman" pitchFamily="18" charset="0"/>
                <a:cs typeface="Times New Roman" pitchFamily="18" charset="0"/>
              </a:rPr>
              <a:t>在图中 </a:t>
            </a:r>
            <a:r>
              <a:rPr lang="en-US" altLang="zh-CN" sz="2000" kern="1200" dirty="0">
                <a:solidFill>
                  <a:srgbClr val="1A3868"/>
                </a:solidFill>
                <a:latin typeface="Times New Roman" pitchFamily="18" charset="0"/>
                <a:cs typeface="Times New Roman" pitchFamily="18" charset="0"/>
              </a:rPr>
              <a:t>1~5 </a:t>
            </a:r>
            <a:r>
              <a:rPr lang="zh-CN" altLang="en-US" sz="2000" kern="1200" dirty="0">
                <a:solidFill>
                  <a:srgbClr val="1A3868"/>
                </a:solidFill>
                <a:latin typeface="Times New Roman" pitchFamily="18" charset="0"/>
                <a:cs typeface="Times New Roman" pitchFamily="18" charset="0"/>
              </a:rPr>
              <a:t>处填入适当的路由选择协议，并说明</a:t>
            </a:r>
            <a:r>
              <a:rPr lang="zh-CN" altLang="en-US" sz="2000" kern="1200" dirty="0" smtClean="0">
                <a:solidFill>
                  <a:srgbClr val="1A3868"/>
                </a:solidFill>
                <a:latin typeface="Times New Roman" pitchFamily="18" charset="0"/>
                <a:cs typeface="Times New Roman" pitchFamily="18" charset="0"/>
              </a:rPr>
              <a:t>理由</a:t>
            </a:r>
            <a:endParaRPr lang="en-US" altLang="zh-CN" sz="2000" kern="1200" dirty="0" smtClean="0">
              <a:solidFill>
                <a:srgbClr val="1A3868"/>
              </a:solidFill>
              <a:latin typeface="Times New Roman" pitchFamily="18" charset="0"/>
              <a:cs typeface="Times New Roman" pitchFamily="18" charset="0"/>
            </a:endParaRPr>
          </a:p>
          <a:p>
            <a:r>
              <a:rPr lang="zh-CN" altLang="en-US" sz="2000" b="1" kern="1200" dirty="0">
                <a:solidFill>
                  <a:srgbClr val="FF0000"/>
                </a:solidFill>
                <a:latin typeface="Times New Roman" pitchFamily="18" charset="0"/>
                <a:cs typeface="Times New Roman" pitchFamily="18" charset="0"/>
              </a:rPr>
              <a:t>答案</a:t>
            </a:r>
            <a:r>
              <a:rPr lang="zh-CN" altLang="en-US" sz="2000" b="1" kern="1200" dirty="0" smtClean="0">
                <a:solidFill>
                  <a:srgbClr val="FF0000"/>
                </a:solidFill>
                <a:latin typeface="Times New Roman" pitchFamily="18" charset="0"/>
                <a:cs typeface="Times New Roman" pitchFamily="18" charset="0"/>
              </a:rPr>
              <a:t>：</a:t>
            </a:r>
            <a:endParaRPr lang="en-US" altLang="zh-CN" sz="2000" b="1" kern="1200" dirty="0" smtClean="0">
              <a:solidFill>
                <a:srgbClr val="FF0000"/>
              </a:solidFill>
              <a:latin typeface="Times New Roman" pitchFamily="18" charset="0"/>
              <a:cs typeface="Times New Roman" pitchFamily="18" charset="0"/>
            </a:endParaRPr>
          </a:p>
          <a:p>
            <a:r>
              <a:rPr lang="zh-CN" altLang="en-US" sz="2000" b="1" kern="1200" dirty="0" smtClean="0">
                <a:solidFill>
                  <a:srgbClr val="FF0000"/>
                </a:solidFill>
                <a:latin typeface="Times New Roman" pitchFamily="18" charset="0"/>
                <a:cs typeface="Times New Roman" pitchFamily="18" charset="0"/>
              </a:rPr>
              <a:t>①</a:t>
            </a:r>
            <a:r>
              <a:rPr lang="en-US" altLang="zh-CN" sz="2000" b="1" kern="1200" dirty="0">
                <a:solidFill>
                  <a:srgbClr val="FF0000"/>
                </a:solidFill>
                <a:latin typeface="Times New Roman" pitchFamily="18" charset="0"/>
                <a:cs typeface="Times New Roman" pitchFamily="18" charset="0"/>
              </a:rPr>
              <a:t>RIP </a:t>
            </a:r>
            <a:endParaRPr lang="en-US" altLang="zh-CN" sz="2000" b="1" kern="1200" dirty="0" smtClean="0">
              <a:solidFill>
                <a:srgbClr val="FF0000"/>
              </a:solidFill>
              <a:latin typeface="Times New Roman" pitchFamily="18" charset="0"/>
              <a:cs typeface="Times New Roman" pitchFamily="18" charset="0"/>
            </a:endParaRPr>
          </a:p>
          <a:p>
            <a:r>
              <a:rPr lang="en-US" altLang="zh-CN" sz="2000" b="1" kern="1200" dirty="0" smtClean="0">
                <a:solidFill>
                  <a:srgbClr val="FF0000"/>
                </a:solidFill>
                <a:latin typeface="Times New Roman" pitchFamily="18" charset="0"/>
                <a:cs typeface="Times New Roman" pitchFamily="18" charset="0"/>
              </a:rPr>
              <a:t>②</a:t>
            </a:r>
            <a:r>
              <a:rPr lang="en-US" altLang="zh-CN" sz="2000" b="1" kern="1200" dirty="0">
                <a:solidFill>
                  <a:srgbClr val="FF0000"/>
                </a:solidFill>
                <a:latin typeface="Times New Roman" pitchFamily="18" charset="0"/>
                <a:cs typeface="Times New Roman" pitchFamily="18" charset="0"/>
              </a:rPr>
              <a:t>BGP-4 </a:t>
            </a:r>
            <a:endParaRPr lang="en-US" altLang="zh-CN" sz="2000" b="1" kern="1200" dirty="0" smtClean="0">
              <a:solidFill>
                <a:srgbClr val="FF0000"/>
              </a:solidFill>
              <a:latin typeface="Times New Roman" pitchFamily="18" charset="0"/>
              <a:cs typeface="Times New Roman" pitchFamily="18" charset="0"/>
            </a:endParaRPr>
          </a:p>
          <a:p>
            <a:r>
              <a:rPr lang="en-US" altLang="zh-CN" sz="2000" b="1" kern="1200" dirty="0" smtClean="0">
                <a:solidFill>
                  <a:srgbClr val="FF0000"/>
                </a:solidFill>
                <a:latin typeface="Times New Roman" pitchFamily="18" charset="0"/>
                <a:cs typeface="Times New Roman" pitchFamily="18" charset="0"/>
              </a:rPr>
              <a:t>③OSPF</a:t>
            </a:r>
          </a:p>
          <a:p>
            <a:r>
              <a:rPr lang="en-US" altLang="zh-CN" sz="2000" b="1" kern="1200" dirty="0" smtClean="0">
                <a:solidFill>
                  <a:srgbClr val="FF0000"/>
                </a:solidFill>
                <a:latin typeface="Times New Roman" pitchFamily="18" charset="0"/>
                <a:cs typeface="Times New Roman" pitchFamily="18" charset="0"/>
              </a:rPr>
              <a:t>④BGP-4</a:t>
            </a:r>
          </a:p>
          <a:p>
            <a:r>
              <a:rPr lang="en-US" altLang="zh-CN" sz="2000" b="1" kern="1200" dirty="0" smtClean="0">
                <a:solidFill>
                  <a:srgbClr val="FF0000"/>
                </a:solidFill>
                <a:latin typeface="Times New Roman" pitchFamily="18" charset="0"/>
                <a:cs typeface="Times New Roman" pitchFamily="18" charset="0"/>
              </a:rPr>
              <a:t>⑤OSPF</a:t>
            </a:r>
            <a:endParaRPr lang="zh-CN" altLang="en-US" b="1" dirty="0"/>
          </a:p>
        </p:txBody>
      </p:sp>
      <p:pic>
        <p:nvPicPr>
          <p:cNvPr id="4" name="图片 3"/>
          <p:cNvPicPr>
            <a:picLocks noChangeAspect="1"/>
          </p:cNvPicPr>
          <p:nvPr/>
        </p:nvPicPr>
        <p:blipFill>
          <a:blip r:embed="rId3" cstate="print">
            <a:extLst>
              <a:ext uri="{BEBA8EAE-BF5A-486C-A8C5-ECC9F3942E4B}">
                <a14:imgProps xmlns:a14="http://schemas.microsoft.com/office/drawing/2010/main">
                  <a14:imgLayer r:embed="rId4">
                    <a14:imgEffect>
                      <a14:sharpenSoften amount="30000"/>
                    </a14:imgEffect>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79512" y="484312"/>
            <a:ext cx="5685120" cy="4464496"/>
          </a:xfrm>
          <a:prstGeom prst="rect">
            <a:avLst/>
          </a:prstGeom>
        </p:spPr>
      </p:pic>
    </p:spTree>
    <p:extLst>
      <p:ext uri="{BB962C8B-B14F-4D97-AF65-F5344CB8AC3E}">
        <p14:creationId xmlns:p14="http://schemas.microsoft.com/office/powerpoint/2010/main" val="327197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496" y="1060376"/>
            <a:ext cx="6264696" cy="3744416"/>
          </a:xfrm>
        </p:spPr>
        <p:txBody>
          <a:bodyPr/>
          <a:lstStyle/>
          <a:p>
            <a:pPr>
              <a:lnSpc>
                <a:spcPct val="125000"/>
              </a:lnSpc>
            </a:pPr>
            <a:r>
              <a:rPr lang="zh-CN" altLang="en-US" sz="2200" kern="1200" dirty="0">
                <a:solidFill>
                  <a:srgbClr val="1A3868"/>
                </a:solidFill>
                <a:latin typeface="Times New Roman" pitchFamily="18" charset="0"/>
                <a:cs typeface="Times New Roman" pitchFamily="18" charset="0"/>
              </a:rPr>
              <a:t>使用 </a:t>
            </a:r>
            <a:r>
              <a:rPr lang="en-US" altLang="zh-CN" sz="2200" kern="1200" dirty="0">
                <a:solidFill>
                  <a:srgbClr val="1A3868"/>
                </a:solidFill>
                <a:latin typeface="Times New Roman" pitchFamily="18" charset="0"/>
                <a:cs typeface="Times New Roman" pitchFamily="18" charset="0"/>
              </a:rPr>
              <a:t>RIP </a:t>
            </a:r>
            <a:r>
              <a:rPr lang="zh-CN" altLang="en-US" sz="2200" kern="1200" dirty="0">
                <a:solidFill>
                  <a:srgbClr val="1A3868"/>
                </a:solidFill>
                <a:latin typeface="Times New Roman" pitchFamily="18" charset="0"/>
                <a:cs typeface="Times New Roman" pitchFamily="18" charset="0"/>
              </a:rPr>
              <a:t>协议的自治系统中， 如果路由器 </a:t>
            </a:r>
            <a:r>
              <a:rPr lang="en-US" altLang="zh-CN" sz="2200" kern="1200" dirty="0">
                <a:solidFill>
                  <a:srgbClr val="1A3868"/>
                </a:solidFill>
                <a:latin typeface="Times New Roman" pitchFamily="18" charset="0"/>
                <a:cs typeface="Times New Roman" pitchFamily="18" charset="0"/>
              </a:rPr>
              <a:t>R1 </a:t>
            </a:r>
            <a:r>
              <a:rPr lang="zh-CN" altLang="en-US" sz="2200" kern="1200" dirty="0">
                <a:solidFill>
                  <a:srgbClr val="1A3868"/>
                </a:solidFill>
                <a:latin typeface="Times New Roman" pitchFamily="18" charset="0"/>
                <a:cs typeface="Times New Roman" pitchFamily="18" charset="0"/>
              </a:rPr>
              <a:t>收到邻居路由器 </a:t>
            </a:r>
            <a:r>
              <a:rPr lang="en-US" altLang="zh-CN" sz="2200" kern="1200" dirty="0">
                <a:solidFill>
                  <a:srgbClr val="1A3868"/>
                </a:solidFill>
                <a:latin typeface="Times New Roman" pitchFamily="18" charset="0"/>
                <a:cs typeface="Times New Roman" pitchFamily="18" charset="0"/>
              </a:rPr>
              <a:t>R2 </a:t>
            </a:r>
            <a:r>
              <a:rPr lang="zh-CN" altLang="en-US" sz="2200" kern="1200" dirty="0">
                <a:solidFill>
                  <a:srgbClr val="1A3868"/>
                </a:solidFill>
                <a:latin typeface="Times New Roman" pitchFamily="18" charset="0"/>
                <a:cs typeface="Times New Roman" pitchFamily="18" charset="0"/>
              </a:rPr>
              <a:t>发送到距离矢量中包含</a:t>
            </a:r>
            <a:r>
              <a:rPr lang="en-US" altLang="zh-CN" sz="2200" kern="1200" dirty="0">
                <a:solidFill>
                  <a:srgbClr val="1A3868"/>
                </a:solidFill>
                <a:latin typeface="Times New Roman" pitchFamily="18" charset="0"/>
                <a:cs typeface="Times New Roman" pitchFamily="18" charset="0"/>
              </a:rPr>
              <a:t>&lt;net1,16</a:t>
            </a:r>
            <a:r>
              <a:rPr lang="en-US" altLang="zh-CN" sz="2200" kern="1200" dirty="0" smtClean="0">
                <a:solidFill>
                  <a:srgbClr val="1A3868"/>
                </a:solidFill>
                <a:latin typeface="Times New Roman" pitchFamily="18" charset="0"/>
                <a:cs typeface="Times New Roman" pitchFamily="18" charset="0"/>
              </a:rPr>
              <a:t>&gt;</a:t>
            </a:r>
            <a:r>
              <a:rPr lang="zh-CN" altLang="en-US" sz="2200" kern="1200" dirty="0" smtClean="0">
                <a:solidFill>
                  <a:srgbClr val="1A3868"/>
                </a:solidFill>
                <a:latin typeface="Times New Roman" pitchFamily="18" charset="0"/>
                <a:cs typeface="Times New Roman" pitchFamily="18" charset="0"/>
              </a:rPr>
              <a:t>，那么可以</a:t>
            </a:r>
            <a:r>
              <a:rPr lang="zh-CN" altLang="en-US" sz="2200" kern="1200" dirty="0">
                <a:solidFill>
                  <a:srgbClr val="1A3868"/>
                </a:solidFill>
                <a:latin typeface="Times New Roman" pitchFamily="18" charset="0"/>
                <a:cs typeface="Times New Roman" pitchFamily="18" charset="0"/>
              </a:rPr>
              <a:t>得到的结论是</a:t>
            </a:r>
            <a:r>
              <a:rPr lang="en-US" altLang="zh-CN" sz="2200" kern="1200" dirty="0" smtClean="0">
                <a:solidFill>
                  <a:srgbClr val="1A3868"/>
                </a:solidFill>
                <a:latin typeface="Times New Roman" pitchFamily="18" charset="0"/>
                <a:cs typeface="Times New Roman" pitchFamily="18" charset="0"/>
              </a:rPr>
              <a:t>__</a:t>
            </a:r>
            <a:endParaRPr lang="en-US" altLang="zh-CN" sz="2200" kern="1200" dirty="0" smtClean="0">
              <a:solidFill>
                <a:srgbClr val="1A3868"/>
              </a:solidFill>
              <a:latin typeface="Times New Roman" pitchFamily="18" charset="0"/>
              <a:cs typeface="Times New Roman" pitchFamily="18" charset="0"/>
            </a:endParaRPr>
          </a:p>
          <a:p>
            <a:pPr marL="400050" lvl="1" indent="0">
              <a:lnSpc>
                <a:spcPct val="125000"/>
              </a:lnSpc>
              <a:buNone/>
            </a:pPr>
            <a:r>
              <a:rPr lang="en-US" altLang="zh-CN" sz="1400" kern="1200" dirty="0">
                <a:solidFill>
                  <a:srgbClr val="1A3868"/>
                </a:solidFill>
                <a:latin typeface="Times New Roman" pitchFamily="18" charset="0"/>
                <a:cs typeface="Times New Roman" pitchFamily="18" charset="0"/>
              </a:rPr>
              <a:t/>
            </a:r>
            <a:br>
              <a:rPr lang="en-US" altLang="zh-CN" sz="1400" kern="1200" dirty="0">
                <a:solidFill>
                  <a:srgbClr val="1A3868"/>
                </a:solidFill>
                <a:latin typeface="Times New Roman" pitchFamily="18" charset="0"/>
                <a:cs typeface="Times New Roman" pitchFamily="18" charset="0"/>
              </a:rPr>
            </a:br>
            <a:r>
              <a:rPr lang="en-US" altLang="zh-CN" sz="2200" kern="1200" dirty="0" smtClean="0">
                <a:solidFill>
                  <a:srgbClr val="1A3868"/>
                </a:solidFill>
                <a:latin typeface="Times New Roman" pitchFamily="18" charset="0"/>
                <a:cs typeface="Times New Roman" pitchFamily="18" charset="0"/>
              </a:rPr>
              <a:t>A.R2 </a:t>
            </a:r>
            <a:r>
              <a:rPr lang="zh-CN" altLang="en-US" sz="2200" kern="1200" dirty="0">
                <a:solidFill>
                  <a:srgbClr val="1A3868"/>
                </a:solidFill>
                <a:latin typeface="Times New Roman" pitchFamily="18" charset="0"/>
                <a:cs typeface="Times New Roman" pitchFamily="18" charset="0"/>
              </a:rPr>
              <a:t>可以经过 </a:t>
            </a:r>
            <a:r>
              <a:rPr lang="en-US" altLang="zh-CN" sz="2200" kern="1200" dirty="0">
                <a:solidFill>
                  <a:srgbClr val="1A3868"/>
                </a:solidFill>
                <a:latin typeface="Times New Roman" pitchFamily="18" charset="0"/>
                <a:cs typeface="Times New Roman" pitchFamily="18" charset="0"/>
              </a:rPr>
              <a:t>R1 </a:t>
            </a:r>
            <a:r>
              <a:rPr lang="zh-CN" altLang="en-US" sz="2200" kern="1200" dirty="0">
                <a:solidFill>
                  <a:srgbClr val="1A3868"/>
                </a:solidFill>
                <a:latin typeface="Times New Roman" pitchFamily="18" charset="0"/>
                <a:cs typeface="Times New Roman" pitchFamily="18" charset="0"/>
              </a:rPr>
              <a:t>到达 </a:t>
            </a:r>
            <a:r>
              <a:rPr lang="en-US" altLang="zh-CN" sz="2200" kern="1200" dirty="0">
                <a:solidFill>
                  <a:srgbClr val="1A3868"/>
                </a:solidFill>
                <a:latin typeface="Times New Roman" pitchFamily="18" charset="0"/>
                <a:cs typeface="Times New Roman" pitchFamily="18" charset="0"/>
              </a:rPr>
              <a:t>net1,</a:t>
            </a:r>
            <a:r>
              <a:rPr lang="zh-CN" altLang="en-US" sz="2200" kern="1200" dirty="0">
                <a:solidFill>
                  <a:srgbClr val="1A3868"/>
                </a:solidFill>
                <a:latin typeface="Times New Roman" pitchFamily="18" charset="0"/>
                <a:cs typeface="Times New Roman" pitchFamily="18" charset="0"/>
              </a:rPr>
              <a:t>跳数为 </a:t>
            </a:r>
            <a:r>
              <a:rPr lang="en-US" altLang="zh-CN" sz="2200" kern="1200" dirty="0">
                <a:solidFill>
                  <a:srgbClr val="1A3868"/>
                </a:solidFill>
                <a:latin typeface="Times New Roman" pitchFamily="18" charset="0"/>
                <a:cs typeface="Times New Roman" pitchFamily="18" charset="0"/>
              </a:rPr>
              <a:t>16</a:t>
            </a:r>
            <a:br>
              <a:rPr lang="en-US" altLang="zh-CN" sz="2200" kern="1200" dirty="0">
                <a:solidFill>
                  <a:srgbClr val="1A3868"/>
                </a:solidFill>
                <a:latin typeface="Times New Roman" pitchFamily="18" charset="0"/>
                <a:cs typeface="Times New Roman" pitchFamily="18" charset="0"/>
              </a:rPr>
            </a:br>
            <a:r>
              <a:rPr lang="en-US" altLang="zh-CN" sz="2200" kern="1200" dirty="0">
                <a:solidFill>
                  <a:srgbClr val="1A3868"/>
                </a:solidFill>
                <a:latin typeface="Times New Roman" pitchFamily="18" charset="0"/>
                <a:cs typeface="Times New Roman" pitchFamily="18" charset="0"/>
              </a:rPr>
              <a:t>B.R2 </a:t>
            </a:r>
            <a:r>
              <a:rPr lang="zh-CN" altLang="en-US" sz="2200" kern="1200" dirty="0">
                <a:solidFill>
                  <a:srgbClr val="1A3868"/>
                </a:solidFill>
                <a:latin typeface="Times New Roman" pitchFamily="18" charset="0"/>
                <a:cs typeface="Times New Roman" pitchFamily="18" charset="0"/>
              </a:rPr>
              <a:t>可以经过 </a:t>
            </a:r>
            <a:r>
              <a:rPr lang="en-US" altLang="zh-CN" sz="2200" kern="1200" dirty="0">
                <a:solidFill>
                  <a:srgbClr val="1A3868"/>
                </a:solidFill>
                <a:latin typeface="Times New Roman" pitchFamily="18" charset="0"/>
                <a:cs typeface="Times New Roman" pitchFamily="18" charset="0"/>
              </a:rPr>
              <a:t>R1 </a:t>
            </a:r>
            <a:r>
              <a:rPr lang="zh-CN" altLang="en-US" sz="2200" kern="1200" dirty="0">
                <a:solidFill>
                  <a:srgbClr val="1A3868"/>
                </a:solidFill>
                <a:latin typeface="Times New Roman" pitchFamily="18" charset="0"/>
                <a:cs typeface="Times New Roman" pitchFamily="18" charset="0"/>
              </a:rPr>
              <a:t>到达 </a:t>
            </a:r>
            <a:r>
              <a:rPr lang="en-US" altLang="zh-CN" sz="2200" kern="1200" dirty="0">
                <a:solidFill>
                  <a:srgbClr val="1A3868"/>
                </a:solidFill>
                <a:latin typeface="Times New Roman" pitchFamily="18" charset="0"/>
                <a:cs typeface="Times New Roman" pitchFamily="18" charset="0"/>
              </a:rPr>
              <a:t>net1,</a:t>
            </a:r>
            <a:r>
              <a:rPr lang="zh-CN" altLang="en-US" sz="2200" kern="1200" dirty="0">
                <a:solidFill>
                  <a:srgbClr val="1A3868"/>
                </a:solidFill>
                <a:latin typeface="Times New Roman" pitchFamily="18" charset="0"/>
                <a:cs typeface="Times New Roman" pitchFamily="18" charset="0"/>
              </a:rPr>
              <a:t>跳数为 </a:t>
            </a:r>
            <a:r>
              <a:rPr lang="en-US" altLang="zh-CN" sz="2200" kern="1200" dirty="0">
                <a:solidFill>
                  <a:srgbClr val="1A3868"/>
                </a:solidFill>
                <a:latin typeface="Times New Roman" pitchFamily="18" charset="0"/>
                <a:cs typeface="Times New Roman" pitchFamily="18" charset="0"/>
              </a:rPr>
              <a:t>17</a:t>
            </a:r>
            <a:br>
              <a:rPr lang="en-US" altLang="zh-CN" sz="2200" kern="1200" dirty="0">
                <a:solidFill>
                  <a:srgbClr val="1A3868"/>
                </a:solidFill>
                <a:latin typeface="Times New Roman" pitchFamily="18" charset="0"/>
                <a:cs typeface="Times New Roman" pitchFamily="18" charset="0"/>
              </a:rPr>
            </a:br>
            <a:r>
              <a:rPr lang="en-US" altLang="zh-CN" sz="2200" kern="1200" dirty="0">
                <a:solidFill>
                  <a:srgbClr val="1A3868"/>
                </a:solidFill>
                <a:latin typeface="Times New Roman" pitchFamily="18" charset="0"/>
                <a:cs typeface="Times New Roman" pitchFamily="18" charset="0"/>
              </a:rPr>
              <a:t>C.R1 </a:t>
            </a:r>
            <a:r>
              <a:rPr lang="zh-CN" altLang="en-US" sz="2200" kern="1200" dirty="0">
                <a:solidFill>
                  <a:srgbClr val="1A3868"/>
                </a:solidFill>
                <a:latin typeface="Times New Roman" pitchFamily="18" charset="0"/>
                <a:cs typeface="Times New Roman" pitchFamily="18" charset="0"/>
              </a:rPr>
              <a:t>可以经过 </a:t>
            </a:r>
            <a:r>
              <a:rPr lang="en-US" altLang="zh-CN" sz="2200" kern="1200" dirty="0">
                <a:solidFill>
                  <a:srgbClr val="1A3868"/>
                </a:solidFill>
                <a:latin typeface="Times New Roman" pitchFamily="18" charset="0"/>
                <a:cs typeface="Times New Roman" pitchFamily="18" charset="0"/>
              </a:rPr>
              <a:t>R2 </a:t>
            </a:r>
            <a:r>
              <a:rPr lang="zh-CN" altLang="en-US" sz="2200" kern="1200" dirty="0">
                <a:solidFill>
                  <a:srgbClr val="1A3868"/>
                </a:solidFill>
                <a:latin typeface="Times New Roman" pitchFamily="18" charset="0"/>
                <a:cs typeface="Times New Roman" pitchFamily="18" charset="0"/>
              </a:rPr>
              <a:t>到达 </a:t>
            </a:r>
            <a:r>
              <a:rPr lang="en-US" altLang="zh-CN" sz="2200" kern="1200" dirty="0" smtClean="0">
                <a:solidFill>
                  <a:srgbClr val="1A3868"/>
                </a:solidFill>
                <a:latin typeface="Times New Roman" pitchFamily="18" charset="0"/>
                <a:cs typeface="Times New Roman" pitchFamily="18" charset="0"/>
              </a:rPr>
              <a:t>net1</a:t>
            </a:r>
            <a:r>
              <a:rPr lang="en-US" altLang="zh-CN" sz="2200" kern="1200" dirty="0">
                <a:solidFill>
                  <a:srgbClr val="1A3868"/>
                </a:solidFill>
                <a:latin typeface="Times New Roman" pitchFamily="18" charset="0"/>
                <a:cs typeface="Times New Roman" pitchFamily="18" charset="0"/>
              </a:rPr>
              <a:t>,</a:t>
            </a:r>
            <a:r>
              <a:rPr lang="zh-CN" altLang="en-US" sz="2200" kern="1200" dirty="0">
                <a:solidFill>
                  <a:srgbClr val="1A3868"/>
                </a:solidFill>
                <a:latin typeface="Times New Roman" pitchFamily="18" charset="0"/>
                <a:cs typeface="Times New Roman" pitchFamily="18" charset="0"/>
              </a:rPr>
              <a:t>跳数为 </a:t>
            </a:r>
            <a:r>
              <a:rPr lang="en-US" altLang="zh-CN" sz="2200" kern="1200" dirty="0">
                <a:solidFill>
                  <a:srgbClr val="1A3868"/>
                </a:solidFill>
                <a:latin typeface="Times New Roman" pitchFamily="18" charset="0"/>
                <a:cs typeface="Times New Roman" pitchFamily="18" charset="0"/>
              </a:rPr>
              <a:t>17</a:t>
            </a:r>
            <a:br>
              <a:rPr lang="en-US" altLang="zh-CN" sz="2200" kern="1200" dirty="0">
                <a:solidFill>
                  <a:srgbClr val="1A3868"/>
                </a:solidFill>
                <a:latin typeface="Times New Roman" pitchFamily="18" charset="0"/>
                <a:cs typeface="Times New Roman" pitchFamily="18" charset="0"/>
              </a:rPr>
            </a:br>
            <a:r>
              <a:rPr lang="en-US" altLang="zh-CN" sz="2200" kern="1200" dirty="0">
                <a:solidFill>
                  <a:srgbClr val="1A3868"/>
                </a:solidFill>
                <a:latin typeface="Times New Roman" pitchFamily="18" charset="0"/>
                <a:cs typeface="Times New Roman" pitchFamily="18" charset="0"/>
              </a:rPr>
              <a:t>D.R1 </a:t>
            </a:r>
            <a:r>
              <a:rPr lang="zh-CN" altLang="en-US" sz="2200" kern="1200" dirty="0">
                <a:solidFill>
                  <a:srgbClr val="1A3868"/>
                </a:solidFill>
                <a:latin typeface="Times New Roman" pitchFamily="18" charset="0"/>
                <a:cs typeface="Times New Roman" pitchFamily="18" charset="0"/>
              </a:rPr>
              <a:t>不可以经过 </a:t>
            </a:r>
            <a:r>
              <a:rPr lang="en-US" altLang="zh-CN" sz="2200" kern="1200" dirty="0">
                <a:solidFill>
                  <a:srgbClr val="1A3868"/>
                </a:solidFill>
                <a:latin typeface="Times New Roman" pitchFamily="18" charset="0"/>
                <a:cs typeface="Times New Roman" pitchFamily="18" charset="0"/>
              </a:rPr>
              <a:t>R2 </a:t>
            </a:r>
            <a:r>
              <a:rPr lang="zh-CN" altLang="en-US" sz="2200" kern="1200" dirty="0">
                <a:solidFill>
                  <a:srgbClr val="1A3868"/>
                </a:solidFill>
                <a:latin typeface="Times New Roman" pitchFamily="18" charset="0"/>
                <a:cs typeface="Times New Roman" pitchFamily="18" charset="0"/>
              </a:rPr>
              <a:t>到达 </a:t>
            </a:r>
            <a:r>
              <a:rPr lang="en-US" altLang="zh-CN" sz="2200" kern="1200" dirty="0">
                <a:solidFill>
                  <a:srgbClr val="1A3868"/>
                </a:solidFill>
                <a:latin typeface="Times New Roman" pitchFamily="18" charset="0"/>
                <a:cs typeface="Times New Roman" pitchFamily="18" charset="0"/>
              </a:rPr>
              <a:t>net1</a:t>
            </a:r>
            <a:r>
              <a:rPr lang="en-US" altLang="zh-CN" sz="2200" dirty="0"/>
              <a:t/>
            </a:r>
            <a:br>
              <a:rPr lang="en-US" altLang="zh-CN" sz="2200" dirty="0"/>
            </a:br>
            <a:r>
              <a:rPr lang="en-US" altLang="zh-CN" sz="2200" dirty="0"/>
              <a:t/>
            </a:r>
            <a:br>
              <a:rPr lang="en-US" altLang="zh-CN" sz="2200" dirty="0"/>
            </a:br>
            <a:r>
              <a:rPr lang="zh-CN" altLang="en-US" sz="2200" dirty="0"/>
              <a:t/>
            </a:r>
            <a:br>
              <a:rPr lang="zh-CN" altLang="en-US" sz="2200" dirty="0"/>
            </a:br>
            <a:endParaRPr lang="zh-CN" altLang="en-US" sz="2200" b="1" dirty="0"/>
          </a:p>
        </p:txBody>
      </p:sp>
      <p:sp>
        <p:nvSpPr>
          <p:cNvPr id="4" name="矩形 3"/>
          <p:cNvSpPr/>
          <p:nvPr/>
        </p:nvSpPr>
        <p:spPr>
          <a:xfrm>
            <a:off x="4716016" y="1903740"/>
            <a:ext cx="359470" cy="461665"/>
          </a:xfrm>
          <a:prstGeom prst="rect">
            <a:avLst/>
          </a:prstGeom>
        </p:spPr>
        <p:txBody>
          <a:bodyPr wrap="square">
            <a:spAutoFit/>
          </a:bodyPr>
          <a:lstStyle/>
          <a:p>
            <a:r>
              <a:rPr lang="en-US" altLang="zh-CN" sz="2400" u="none" dirty="0" smtClean="0">
                <a:solidFill>
                  <a:srgbClr val="FF0000"/>
                </a:solidFill>
              </a:rPr>
              <a:t>D</a:t>
            </a:r>
            <a:endParaRPr lang="zh-CN" altLang="en-US" sz="2400" u="none" dirty="0">
              <a:solidFill>
                <a:srgbClr val="FF0000"/>
              </a:solidFill>
            </a:endParaRPr>
          </a:p>
        </p:txBody>
      </p:sp>
    </p:spTree>
    <p:extLst>
      <p:ext uri="{BB962C8B-B14F-4D97-AF65-F5344CB8AC3E}">
        <p14:creationId xmlns:p14="http://schemas.microsoft.com/office/powerpoint/2010/main" val="374021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82604"/>
            <a:ext cx="6429420" cy="2438012"/>
          </a:xfrm>
        </p:spPr>
        <p:txBody>
          <a:bodyPr/>
          <a:lstStyle/>
          <a:p>
            <a:r>
              <a:rPr lang="en-US" altLang="zh-CN" sz="2000" kern="1200" dirty="0">
                <a:solidFill>
                  <a:srgbClr val="1A3868"/>
                </a:solidFill>
                <a:latin typeface="Times New Roman" pitchFamily="18" charset="0"/>
                <a:cs typeface="Times New Roman" pitchFamily="18" charset="0"/>
              </a:rPr>
              <a:t>R1 </a:t>
            </a:r>
            <a:r>
              <a:rPr lang="zh-CN" altLang="en-US" sz="2000" kern="1200" dirty="0">
                <a:solidFill>
                  <a:srgbClr val="1A3868"/>
                </a:solidFill>
                <a:latin typeface="Times New Roman" pitchFamily="18" charset="0"/>
                <a:cs typeface="Times New Roman" pitchFamily="18" charset="0"/>
              </a:rPr>
              <a:t>与 </a:t>
            </a:r>
            <a:r>
              <a:rPr lang="en-US" altLang="zh-CN" sz="2000" kern="1200" dirty="0">
                <a:solidFill>
                  <a:srgbClr val="1A3868"/>
                </a:solidFill>
                <a:latin typeface="Times New Roman" pitchFamily="18" charset="0"/>
                <a:cs typeface="Times New Roman" pitchFamily="18" charset="0"/>
              </a:rPr>
              <a:t>R2 </a:t>
            </a:r>
            <a:r>
              <a:rPr lang="zh-CN" altLang="en-US" sz="2000" kern="1200" dirty="0">
                <a:solidFill>
                  <a:srgbClr val="1A3868"/>
                </a:solidFill>
                <a:latin typeface="Times New Roman" pitchFamily="18" charset="0"/>
                <a:cs typeface="Times New Roman" pitchFamily="18" charset="0"/>
              </a:rPr>
              <a:t>是一个自治系统中采用 </a:t>
            </a:r>
            <a:r>
              <a:rPr lang="en-US" altLang="zh-CN" sz="2000" kern="1200" dirty="0">
                <a:solidFill>
                  <a:srgbClr val="1A3868"/>
                </a:solidFill>
                <a:latin typeface="Times New Roman" pitchFamily="18" charset="0"/>
                <a:cs typeface="Times New Roman" pitchFamily="18" charset="0"/>
              </a:rPr>
              <a:t>RIP </a:t>
            </a:r>
            <a:r>
              <a:rPr lang="zh-CN" altLang="en-US" sz="2000" kern="1200" dirty="0">
                <a:solidFill>
                  <a:srgbClr val="1A3868"/>
                </a:solidFill>
                <a:latin typeface="Times New Roman" pitchFamily="18" charset="0"/>
                <a:cs typeface="Times New Roman" pitchFamily="18" charset="0"/>
              </a:rPr>
              <a:t>路由协议的两个相邻路由器，</a:t>
            </a:r>
            <a:r>
              <a:rPr lang="en-US" altLang="zh-CN" sz="2000" kern="1200" dirty="0">
                <a:solidFill>
                  <a:srgbClr val="1A3868"/>
                </a:solidFill>
                <a:latin typeface="Times New Roman" pitchFamily="18" charset="0"/>
                <a:cs typeface="Times New Roman" pitchFamily="18" charset="0"/>
              </a:rPr>
              <a:t>R1 </a:t>
            </a:r>
            <a:r>
              <a:rPr lang="zh-CN" altLang="en-US" sz="2000" kern="1200" dirty="0">
                <a:solidFill>
                  <a:srgbClr val="1A3868"/>
                </a:solidFill>
                <a:latin typeface="Times New Roman" pitchFamily="18" charset="0"/>
                <a:cs typeface="Times New Roman" pitchFamily="18" charset="0"/>
              </a:rPr>
              <a:t>的路由表如</a:t>
            </a:r>
            <a:r>
              <a:rPr lang="zh-CN" altLang="en-US" sz="2000" kern="1200" dirty="0" smtClean="0">
                <a:solidFill>
                  <a:srgbClr val="1A3868"/>
                </a:solidFill>
                <a:latin typeface="Times New Roman" pitchFamily="18" charset="0"/>
                <a:cs typeface="Times New Roman" pitchFamily="18" charset="0"/>
              </a:rPr>
              <a:t>图</a:t>
            </a:r>
            <a:r>
              <a:rPr lang="en-US" altLang="zh-CN" sz="2000" kern="1200" dirty="0" smtClean="0">
                <a:solidFill>
                  <a:srgbClr val="1A3868"/>
                </a:solidFill>
                <a:latin typeface="Times New Roman" pitchFamily="18" charset="0"/>
                <a:cs typeface="Times New Roman" pitchFamily="18" charset="0"/>
              </a:rPr>
              <a:t>(a)</a:t>
            </a:r>
            <a:r>
              <a:rPr lang="zh-CN" altLang="en-US" sz="2000" kern="1200" dirty="0" smtClean="0">
                <a:solidFill>
                  <a:srgbClr val="1A3868"/>
                </a:solidFill>
                <a:latin typeface="Times New Roman" pitchFamily="18" charset="0"/>
                <a:cs typeface="Times New Roman" pitchFamily="18" charset="0"/>
              </a:rPr>
              <a:t>所</a:t>
            </a:r>
            <a:r>
              <a:rPr lang="zh-CN" altLang="en-US" sz="2000" kern="1200" dirty="0">
                <a:solidFill>
                  <a:srgbClr val="1A3868"/>
                </a:solidFill>
                <a:latin typeface="Times New Roman" pitchFamily="18" charset="0"/>
                <a:cs typeface="Times New Roman" pitchFamily="18" charset="0"/>
              </a:rPr>
              <a:t>示。所以 </a:t>
            </a:r>
            <a:r>
              <a:rPr lang="en-US" altLang="zh-CN" sz="2000" kern="1200" dirty="0">
                <a:solidFill>
                  <a:srgbClr val="1A3868"/>
                </a:solidFill>
                <a:latin typeface="Times New Roman" pitchFamily="18" charset="0"/>
                <a:cs typeface="Times New Roman" pitchFamily="18" charset="0"/>
              </a:rPr>
              <a:t>R1 </a:t>
            </a:r>
            <a:r>
              <a:rPr lang="zh-CN" altLang="en-US" sz="2000" kern="1200" dirty="0">
                <a:solidFill>
                  <a:srgbClr val="1A3868"/>
                </a:solidFill>
                <a:latin typeface="Times New Roman" pitchFamily="18" charset="0"/>
                <a:cs typeface="Times New Roman" pitchFamily="18" charset="0"/>
              </a:rPr>
              <a:t>收到 </a:t>
            </a:r>
            <a:r>
              <a:rPr lang="en-US" altLang="zh-CN" sz="2000" kern="1200" dirty="0">
                <a:solidFill>
                  <a:srgbClr val="1A3868"/>
                </a:solidFill>
                <a:latin typeface="Times New Roman" pitchFamily="18" charset="0"/>
                <a:cs typeface="Times New Roman" pitchFamily="18" charset="0"/>
              </a:rPr>
              <a:t>R2 </a:t>
            </a:r>
            <a:r>
              <a:rPr lang="zh-CN" altLang="en-US" sz="2000" kern="1200" dirty="0">
                <a:solidFill>
                  <a:srgbClr val="1A3868"/>
                </a:solidFill>
                <a:latin typeface="Times New Roman" pitchFamily="18" charset="0"/>
                <a:cs typeface="Times New Roman" pitchFamily="18" charset="0"/>
              </a:rPr>
              <a:t>发送的如</a:t>
            </a:r>
            <a:r>
              <a:rPr lang="zh-CN" altLang="en-US" sz="2000" kern="1200" dirty="0" smtClean="0">
                <a:solidFill>
                  <a:srgbClr val="1A3868"/>
                </a:solidFill>
                <a:latin typeface="Times New Roman" pitchFamily="18" charset="0"/>
                <a:cs typeface="Times New Roman" pitchFamily="18" charset="0"/>
              </a:rPr>
              <a:t>图</a:t>
            </a:r>
            <a:r>
              <a:rPr lang="en-US" altLang="zh-CN" sz="2000" kern="1200" dirty="0" smtClean="0">
                <a:solidFill>
                  <a:srgbClr val="1A3868"/>
                </a:solidFill>
                <a:latin typeface="Times New Roman" pitchFamily="18" charset="0"/>
                <a:cs typeface="Times New Roman" pitchFamily="18" charset="0"/>
              </a:rPr>
              <a:t>(b)</a:t>
            </a:r>
            <a:r>
              <a:rPr lang="zh-CN" altLang="en-US" sz="2000" kern="1200" dirty="0" smtClean="0">
                <a:solidFill>
                  <a:srgbClr val="1A3868"/>
                </a:solidFill>
                <a:latin typeface="Times New Roman" pitchFamily="18" charset="0"/>
                <a:cs typeface="Times New Roman" pitchFamily="18" charset="0"/>
              </a:rPr>
              <a:t>所</a:t>
            </a:r>
            <a:r>
              <a:rPr lang="zh-CN" altLang="en-US" sz="2000" kern="1200" dirty="0">
                <a:solidFill>
                  <a:srgbClr val="1A3868"/>
                </a:solidFill>
                <a:latin typeface="Times New Roman" pitchFamily="18" charset="0"/>
                <a:cs typeface="Times New Roman" pitchFamily="18" charset="0"/>
              </a:rPr>
              <a:t>示的（</a:t>
            </a:r>
            <a:r>
              <a:rPr lang="en-US" altLang="zh-CN" sz="2000" kern="1200" dirty="0">
                <a:solidFill>
                  <a:srgbClr val="1A3868"/>
                </a:solidFill>
                <a:latin typeface="Times New Roman" pitchFamily="18" charset="0"/>
                <a:cs typeface="Times New Roman" pitchFamily="18" charset="0"/>
              </a:rPr>
              <a:t>V,D</a:t>
            </a:r>
            <a:r>
              <a:rPr lang="zh-CN" altLang="en-US" sz="2000" kern="1200" dirty="0">
                <a:solidFill>
                  <a:srgbClr val="1A3868"/>
                </a:solidFill>
                <a:latin typeface="Times New Roman" pitchFamily="18" charset="0"/>
                <a:cs typeface="Times New Roman" pitchFamily="18" charset="0"/>
              </a:rPr>
              <a:t>）报文，更新之后的 </a:t>
            </a:r>
            <a:r>
              <a:rPr lang="en-US" altLang="zh-CN" sz="2000" kern="1200" dirty="0">
                <a:solidFill>
                  <a:srgbClr val="1A3868"/>
                </a:solidFill>
                <a:latin typeface="Times New Roman" pitchFamily="18" charset="0"/>
                <a:cs typeface="Times New Roman" pitchFamily="18" charset="0"/>
              </a:rPr>
              <a:t>R1 </a:t>
            </a:r>
            <a:r>
              <a:rPr lang="zh-CN" altLang="en-US" sz="2000" kern="1200" dirty="0">
                <a:solidFill>
                  <a:srgbClr val="1A3868"/>
                </a:solidFill>
                <a:latin typeface="Times New Roman" pitchFamily="18" charset="0"/>
                <a:cs typeface="Times New Roman" pitchFamily="18" charset="0"/>
              </a:rPr>
              <a:t>的 </a:t>
            </a:r>
            <a:r>
              <a:rPr lang="en-US" altLang="zh-CN" sz="2000" kern="1200" dirty="0">
                <a:solidFill>
                  <a:srgbClr val="1A3868"/>
                </a:solidFill>
                <a:latin typeface="Times New Roman" pitchFamily="18" charset="0"/>
                <a:cs typeface="Times New Roman" pitchFamily="18" charset="0"/>
              </a:rPr>
              <a:t>4 </a:t>
            </a:r>
            <a:r>
              <a:rPr lang="zh-CN" altLang="en-US" sz="2000" kern="1200" dirty="0">
                <a:solidFill>
                  <a:srgbClr val="1A3868"/>
                </a:solidFill>
                <a:latin typeface="Times New Roman" pitchFamily="18" charset="0"/>
                <a:cs typeface="Times New Roman" pitchFamily="18" charset="0"/>
              </a:rPr>
              <a:t>个路由表</a:t>
            </a:r>
            <a:r>
              <a:rPr lang="zh-CN" altLang="en-US" sz="2000" kern="1200" dirty="0" smtClean="0">
                <a:solidFill>
                  <a:srgbClr val="1A3868"/>
                </a:solidFill>
                <a:latin typeface="Times New Roman" pitchFamily="18" charset="0"/>
                <a:cs typeface="Times New Roman" pitchFamily="18" charset="0"/>
              </a:rPr>
              <a:t>项的</a:t>
            </a:r>
            <a:r>
              <a:rPr lang="zh-CN" altLang="en-US" sz="2000" kern="1200" dirty="0">
                <a:solidFill>
                  <a:srgbClr val="1A3868"/>
                </a:solidFill>
                <a:latin typeface="Times New Roman" pitchFamily="18" charset="0"/>
                <a:cs typeface="Times New Roman" pitchFamily="18" charset="0"/>
              </a:rPr>
              <a:t>距离从上到下依次为 </a:t>
            </a:r>
            <a:r>
              <a:rPr lang="en-US" altLang="zh-CN" sz="2000" kern="1200" dirty="0">
                <a:solidFill>
                  <a:srgbClr val="1A3868"/>
                </a:solidFill>
                <a:latin typeface="Times New Roman" pitchFamily="18" charset="0"/>
                <a:cs typeface="Times New Roman" pitchFamily="18" charset="0"/>
              </a:rPr>
              <a:t>1</a:t>
            </a:r>
            <a:r>
              <a:rPr lang="zh-CN" altLang="en-US" sz="2000" kern="1200" dirty="0" smtClean="0">
                <a:solidFill>
                  <a:srgbClr val="1A3868"/>
                </a:solidFill>
                <a:latin typeface="Times New Roman" pitchFamily="18" charset="0"/>
                <a:cs typeface="Times New Roman" pitchFamily="18" charset="0"/>
              </a:rPr>
              <a:t>、</a:t>
            </a:r>
            <a:r>
              <a:rPr lang="en-US" altLang="zh-CN" sz="2000" kern="1200" dirty="0">
                <a:solidFill>
                  <a:srgbClr val="1A3868"/>
                </a:solidFill>
                <a:latin typeface="Times New Roman" pitchFamily="18" charset="0"/>
                <a:cs typeface="Times New Roman" pitchFamily="18" charset="0"/>
              </a:rPr>
              <a:t>4</a:t>
            </a:r>
            <a:r>
              <a:rPr lang="zh-CN" altLang="en-US" sz="2000" kern="1200" dirty="0">
                <a:solidFill>
                  <a:srgbClr val="1A3868"/>
                </a:solidFill>
                <a:latin typeface="Times New Roman" pitchFamily="18" charset="0"/>
                <a:cs typeface="Times New Roman" pitchFamily="18" charset="0"/>
              </a:rPr>
              <a:t>、</a:t>
            </a:r>
            <a:r>
              <a:rPr lang="en-US" altLang="zh-CN" sz="2000" kern="1200" dirty="0">
                <a:solidFill>
                  <a:srgbClr val="1A3868"/>
                </a:solidFill>
                <a:latin typeface="Times New Roman" pitchFamily="18" charset="0"/>
                <a:cs typeface="Times New Roman" pitchFamily="18" charset="0"/>
              </a:rPr>
              <a:t>4</a:t>
            </a:r>
            <a:r>
              <a:rPr lang="zh-CN" altLang="en-US" sz="2000" kern="1200" dirty="0">
                <a:solidFill>
                  <a:srgbClr val="1A3868"/>
                </a:solidFill>
                <a:latin typeface="Times New Roman" pitchFamily="18" charset="0"/>
                <a:cs typeface="Times New Roman" pitchFamily="18" charset="0"/>
              </a:rPr>
              <a:t>、</a:t>
            </a:r>
            <a:r>
              <a:rPr lang="en-US" altLang="zh-CN" sz="2000" kern="1200" dirty="0">
                <a:solidFill>
                  <a:srgbClr val="1A3868"/>
                </a:solidFill>
                <a:latin typeface="Times New Roman" pitchFamily="18" charset="0"/>
                <a:cs typeface="Times New Roman" pitchFamily="18" charset="0"/>
              </a:rPr>
              <a:t>2</a:t>
            </a:r>
            <a:r>
              <a:rPr lang="zh-CN" altLang="en-US" sz="2000" kern="1200" dirty="0">
                <a:solidFill>
                  <a:srgbClr val="1A3868"/>
                </a:solidFill>
                <a:latin typeface="Times New Roman" pitchFamily="18" charset="0"/>
                <a:cs typeface="Times New Roman" pitchFamily="18" charset="0"/>
              </a:rPr>
              <a:t>，那么图 </a:t>
            </a:r>
            <a:r>
              <a:rPr lang="en-US" altLang="zh-CN" sz="2000" kern="1200" dirty="0">
                <a:solidFill>
                  <a:srgbClr val="1A3868"/>
                </a:solidFill>
                <a:latin typeface="Times New Roman" pitchFamily="18" charset="0"/>
                <a:cs typeface="Times New Roman" pitchFamily="18" charset="0"/>
              </a:rPr>
              <a:t>(b)</a:t>
            </a:r>
            <a:r>
              <a:rPr lang="zh-CN" altLang="en-US" sz="2000" kern="1200" dirty="0" smtClean="0">
                <a:solidFill>
                  <a:srgbClr val="1A3868"/>
                </a:solidFill>
                <a:latin typeface="Times New Roman" pitchFamily="18" charset="0"/>
                <a:cs typeface="Times New Roman" pitchFamily="18" charset="0"/>
              </a:rPr>
              <a:t>中 </a:t>
            </a:r>
            <a:r>
              <a:rPr lang="en-US" altLang="zh-CN" sz="2000" kern="1200" dirty="0">
                <a:solidFill>
                  <a:srgbClr val="1A3868"/>
                </a:solidFill>
                <a:latin typeface="Times New Roman" pitchFamily="18" charset="0"/>
                <a:cs typeface="Times New Roman" pitchFamily="18" charset="0"/>
              </a:rPr>
              <a:t>a</a:t>
            </a:r>
            <a:r>
              <a:rPr lang="zh-CN" altLang="en-US" sz="2000" kern="1200" dirty="0">
                <a:solidFill>
                  <a:srgbClr val="1A3868"/>
                </a:solidFill>
                <a:latin typeface="Times New Roman" pitchFamily="18" charset="0"/>
                <a:cs typeface="Times New Roman" pitchFamily="18" charset="0"/>
              </a:rPr>
              <a:t>、</a:t>
            </a:r>
            <a:r>
              <a:rPr lang="en-US" altLang="zh-CN" sz="2000" kern="1200" dirty="0">
                <a:solidFill>
                  <a:srgbClr val="1A3868"/>
                </a:solidFill>
                <a:latin typeface="Times New Roman" pitchFamily="18" charset="0"/>
                <a:cs typeface="Times New Roman" pitchFamily="18" charset="0"/>
              </a:rPr>
              <a:t>b</a:t>
            </a:r>
            <a:r>
              <a:rPr lang="zh-CN" altLang="en-US" sz="2000" kern="1200" dirty="0">
                <a:solidFill>
                  <a:srgbClr val="1A3868"/>
                </a:solidFill>
                <a:latin typeface="Times New Roman" pitchFamily="18" charset="0"/>
                <a:cs typeface="Times New Roman" pitchFamily="18" charset="0"/>
              </a:rPr>
              <a:t>、</a:t>
            </a:r>
            <a:r>
              <a:rPr lang="en-US" altLang="zh-CN" sz="2000" kern="1200" dirty="0">
                <a:solidFill>
                  <a:srgbClr val="1A3868"/>
                </a:solidFill>
                <a:latin typeface="Times New Roman" pitchFamily="18" charset="0"/>
                <a:cs typeface="Times New Roman" pitchFamily="18" charset="0"/>
              </a:rPr>
              <a:t>c</a:t>
            </a:r>
            <a:r>
              <a:rPr lang="zh-CN" altLang="en-US" sz="2000" kern="1200" dirty="0">
                <a:solidFill>
                  <a:srgbClr val="1A3868"/>
                </a:solidFill>
                <a:latin typeface="Times New Roman" pitchFamily="18" charset="0"/>
                <a:cs typeface="Times New Roman" pitchFamily="18" charset="0"/>
              </a:rPr>
              <a:t>、</a:t>
            </a:r>
            <a:r>
              <a:rPr lang="en-US" altLang="zh-CN" sz="2000" kern="1200" dirty="0">
                <a:solidFill>
                  <a:srgbClr val="1A3868"/>
                </a:solidFill>
                <a:latin typeface="Times New Roman" pitchFamily="18" charset="0"/>
                <a:cs typeface="Times New Roman" pitchFamily="18" charset="0"/>
              </a:rPr>
              <a:t>d </a:t>
            </a:r>
            <a:r>
              <a:rPr lang="zh-CN" altLang="en-US" sz="2000" kern="1200" dirty="0">
                <a:solidFill>
                  <a:srgbClr val="1A3868"/>
                </a:solidFill>
                <a:latin typeface="Times New Roman" pitchFamily="18" charset="0"/>
                <a:cs typeface="Times New Roman" pitchFamily="18" charset="0"/>
              </a:rPr>
              <a:t>可能得数据一个是</a:t>
            </a:r>
            <a:r>
              <a:rPr lang="en-US" altLang="zh-CN" sz="2000" kern="1200" dirty="0" smtClean="0">
                <a:solidFill>
                  <a:srgbClr val="1A3868"/>
                </a:solidFill>
                <a:latin typeface="Times New Roman" pitchFamily="18" charset="0"/>
                <a:cs typeface="Times New Roman" pitchFamily="18" charset="0"/>
              </a:rPr>
              <a:t>___</a:t>
            </a:r>
          </a:p>
          <a:p>
            <a:r>
              <a:rPr lang="en-US" altLang="zh-CN" sz="2000" kern="1200" dirty="0">
                <a:solidFill>
                  <a:srgbClr val="1A3868"/>
                </a:solidFill>
                <a:latin typeface="Times New Roman" pitchFamily="18" charset="0"/>
                <a:cs typeface="Times New Roman" pitchFamily="18" charset="0"/>
              </a:rPr>
              <a:t>A.1</a:t>
            </a:r>
            <a:r>
              <a:rPr lang="zh-CN" altLang="en-US" sz="2000" kern="1200" dirty="0">
                <a:solidFill>
                  <a:srgbClr val="1A3868"/>
                </a:solidFill>
                <a:latin typeface="Times New Roman" pitchFamily="18" charset="0"/>
                <a:cs typeface="Times New Roman" pitchFamily="18" charset="0"/>
              </a:rPr>
              <a:t>、</a:t>
            </a:r>
            <a:r>
              <a:rPr lang="en-US" altLang="zh-CN" sz="2000" kern="1200" dirty="0">
                <a:solidFill>
                  <a:srgbClr val="1A3868"/>
                </a:solidFill>
                <a:latin typeface="Times New Roman" pitchFamily="18" charset="0"/>
                <a:cs typeface="Times New Roman" pitchFamily="18" charset="0"/>
              </a:rPr>
              <a:t>2</a:t>
            </a:r>
            <a:r>
              <a:rPr lang="zh-CN" altLang="en-US" sz="2000" kern="1200" dirty="0">
                <a:solidFill>
                  <a:srgbClr val="1A3868"/>
                </a:solidFill>
                <a:latin typeface="Times New Roman" pitchFamily="18" charset="0"/>
                <a:cs typeface="Times New Roman" pitchFamily="18" charset="0"/>
              </a:rPr>
              <a:t>、</a:t>
            </a:r>
            <a:r>
              <a:rPr lang="en-US" altLang="zh-CN" sz="2000" kern="1200" dirty="0">
                <a:solidFill>
                  <a:srgbClr val="1A3868"/>
                </a:solidFill>
                <a:latin typeface="Times New Roman" pitchFamily="18" charset="0"/>
                <a:cs typeface="Times New Roman" pitchFamily="18" charset="0"/>
              </a:rPr>
              <a:t>2</a:t>
            </a:r>
            <a:r>
              <a:rPr lang="zh-CN" altLang="en-US" sz="2000" kern="1200" dirty="0">
                <a:solidFill>
                  <a:srgbClr val="1A3868"/>
                </a:solidFill>
                <a:latin typeface="Times New Roman" pitchFamily="18" charset="0"/>
                <a:cs typeface="Times New Roman" pitchFamily="18" charset="0"/>
              </a:rPr>
              <a:t>、</a:t>
            </a:r>
            <a:r>
              <a:rPr lang="en-US" altLang="zh-CN" sz="2000" kern="1200" dirty="0" smtClean="0">
                <a:solidFill>
                  <a:srgbClr val="1A3868"/>
                </a:solidFill>
                <a:latin typeface="Times New Roman" pitchFamily="18" charset="0"/>
                <a:cs typeface="Times New Roman" pitchFamily="18" charset="0"/>
              </a:rPr>
              <a:t>1	B.2</a:t>
            </a:r>
            <a:r>
              <a:rPr lang="zh-CN" altLang="en-US" sz="2000" kern="1200" dirty="0">
                <a:solidFill>
                  <a:srgbClr val="1A3868"/>
                </a:solidFill>
                <a:latin typeface="Times New Roman" pitchFamily="18" charset="0"/>
                <a:cs typeface="Times New Roman" pitchFamily="18" charset="0"/>
              </a:rPr>
              <a:t>、</a:t>
            </a:r>
            <a:r>
              <a:rPr lang="en-US" altLang="zh-CN" sz="2000" kern="1200" dirty="0">
                <a:solidFill>
                  <a:srgbClr val="1A3868"/>
                </a:solidFill>
                <a:latin typeface="Times New Roman" pitchFamily="18" charset="0"/>
                <a:cs typeface="Times New Roman" pitchFamily="18" charset="0"/>
              </a:rPr>
              <a:t>2</a:t>
            </a:r>
            <a:r>
              <a:rPr lang="zh-CN" altLang="en-US" sz="2000" kern="1200" dirty="0">
                <a:solidFill>
                  <a:srgbClr val="1A3868"/>
                </a:solidFill>
                <a:latin typeface="Times New Roman" pitchFamily="18" charset="0"/>
                <a:cs typeface="Times New Roman" pitchFamily="18" charset="0"/>
              </a:rPr>
              <a:t>、</a:t>
            </a:r>
            <a:r>
              <a:rPr lang="en-US" altLang="zh-CN" sz="2000" kern="1200" dirty="0">
                <a:solidFill>
                  <a:srgbClr val="1A3868"/>
                </a:solidFill>
                <a:latin typeface="Times New Roman" pitchFamily="18" charset="0"/>
                <a:cs typeface="Times New Roman" pitchFamily="18" charset="0"/>
              </a:rPr>
              <a:t>3</a:t>
            </a:r>
            <a:r>
              <a:rPr lang="zh-CN" altLang="en-US" sz="2000" kern="1200" dirty="0">
                <a:solidFill>
                  <a:srgbClr val="1A3868"/>
                </a:solidFill>
                <a:latin typeface="Times New Roman" pitchFamily="18" charset="0"/>
                <a:cs typeface="Times New Roman" pitchFamily="18" charset="0"/>
              </a:rPr>
              <a:t>、</a:t>
            </a:r>
            <a:r>
              <a:rPr lang="en-US" altLang="zh-CN" sz="2000" kern="1200" dirty="0">
                <a:solidFill>
                  <a:srgbClr val="1A3868"/>
                </a:solidFill>
                <a:latin typeface="Times New Roman" pitchFamily="18" charset="0"/>
                <a:cs typeface="Times New Roman" pitchFamily="18" charset="0"/>
              </a:rPr>
              <a:t>1</a:t>
            </a:r>
            <a:br>
              <a:rPr lang="en-US" altLang="zh-CN" sz="2000" kern="1200" dirty="0">
                <a:solidFill>
                  <a:srgbClr val="1A3868"/>
                </a:solidFill>
                <a:latin typeface="Times New Roman" pitchFamily="18" charset="0"/>
                <a:cs typeface="Times New Roman" pitchFamily="18" charset="0"/>
              </a:rPr>
            </a:br>
            <a:r>
              <a:rPr lang="en-US" altLang="zh-CN" sz="2000" kern="1200" dirty="0">
                <a:solidFill>
                  <a:srgbClr val="1A3868"/>
                </a:solidFill>
                <a:latin typeface="Times New Roman" pitchFamily="18" charset="0"/>
                <a:cs typeface="Times New Roman" pitchFamily="18" charset="0"/>
              </a:rPr>
              <a:t>C.3</a:t>
            </a:r>
            <a:r>
              <a:rPr lang="zh-CN" altLang="en-US" sz="2000" kern="1200" dirty="0">
                <a:solidFill>
                  <a:srgbClr val="1A3868"/>
                </a:solidFill>
                <a:latin typeface="Times New Roman" pitchFamily="18" charset="0"/>
                <a:cs typeface="Times New Roman" pitchFamily="18" charset="0"/>
              </a:rPr>
              <a:t>、</a:t>
            </a:r>
            <a:r>
              <a:rPr lang="en-US" altLang="zh-CN" sz="2000" kern="1200" dirty="0">
                <a:solidFill>
                  <a:srgbClr val="1A3868"/>
                </a:solidFill>
                <a:latin typeface="Times New Roman" pitchFamily="18" charset="0"/>
                <a:cs typeface="Times New Roman" pitchFamily="18" charset="0"/>
              </a:rPr>
              <a:t>3</a:t>
            </a:r>
            <a:r>
              <a:rPr lang="zh-CN" altLang="en-US" sz="2000" kern="1200" dirty="0">
                <a:solidFill>
                  <a:srgbClr val="1A3868"/>
                </a:solidFill>
                <a:latin typeface="Times New Roman" pitchFamily="18" charset="0"/>
                <a:cs typeface="Times New Roman" pitchFamily="18" charset="0"/>
              </a:rPr>
              <a:t>、</a:t>
            </a:r>
            <a:r>
              <a:rPr lang="en-US" altLang="zh-CN" sz="2000" kern="1200" dirty="0">
                <a:solidFill>
                  <a:srgbClr val="1A3868"/>
                </a:solidFill>
                <a:latin typeface="Times New Roman" pitchFamily="18" charset="0"/>
                <a:cs typeface="Times New Roman" pitchFamily="18" charset="0"/>
              </a:rPr>
              <a:t>3</a:t>
            </a:r>
            <a:r>
              <a:rPr lang="zh-CN" altLang="en-US" sz="2000" kern="1200" dirty="0">
                <a:solidFill>
                  <a:srgbClr val="1A3868"/>
                </a:solidFill>
                <a:latin typeface="Times New Roman" pitchFamily="18" charset="0"/>
                <a:cs typeface="Times New Roman" pitchFamily="18" charset="0"/>
              </a:rPr>
              <a:t>、</a:t>
            </a:r>
            <a:r>
              <a:rPr lang="en-US" altLang="zh-CN" sz="2000" kern="1200" dirty="0" smtClean="0">
                <a:solidFill>
                  <a:srgbClr val="1A3868"/>
                </a:solidFill>
                <a:latin typeface="Times New Roman" pitchFamily="18" charset="0"/>
                <a:cs typeface="Times New Roman" pitchFamily="18" charset="0"/>
              </a:rPr>
              <a:t>1	D.4</a:t>
            </a:r>
            <a:r>
              <a:rPr lang="zh-CN" altLang="en-US" sz="2000" kern="1200" dirty="0">
                <a:solidFill>
                  <a:srgbClr val="1A3868"/>
                </a:solidFill>
                <a:latin typeface="Times New Roman" pitchFamily="18" charset="0"/>
                <a:cs typeface="Times New Roman" pitchFamily="18" charset="0"/>
              </a:rPr>
              <a:t>、</a:t>
            </a:r>
            <a:r>
              <a:rPr lang="en-US" altLang="zh-CN" sz="2000" kern="1200" dirty="0">
                <a:solidFill>
                  <a:srgbClr val="1A3868"/>
                </a:solidFill>
                <a:latin typeface="Times New Roman" pitchFamily="18" charset="0"/>
                <a:cs typeface="Times New Roman" pitchFamily="18" charset="0"/>
              </a:rPr>
              <a:t>4</a:t>
            </a:r>
            <a:r>
              <a:rPr lang="zh-CN" altLang="en-US" sz="2000" kern="1200" dirty="0">
                <a:solidFill>
                  <a:srgbClr val="1A3868"/>
                </a:solidFill>
                <a:latin typeface="Times New Roman" pitchFamily="18" charset="0"/>
                <a:cs typeface="Times New Roman" pitchFamily="18" charset="0"/>
              </a:rPr>
              <a:t>、</a:t>
            </a:r>
            <a:r>
              <a:rPr lang="en-US" altLang="zh-CN" sz="2000" kern="1200" dirty="0">
                <a:solidFill>
                  <a:srgbClr val="1A3868"/>
                </a:solidFill>
                <a:latin typeface="Times New Roman" pitchFamily="18" charset="0"/>
                <a:cs typeface="Times New Roman" pitchFamily="18" charset="0"/>
              </a:rPr>
              <a:t>3</a:t>
            </a:r>
            <a:r>
              <a:rPr lang="zh-CN" altLang="en-US" sz="2000" kern="1200" dirty="0">
                <a:solidFill>
                  <a:srgbClr val="1A3868"/>
                </a:solidFill>
                <a:latin typeface="Times New Roman" pitchFamily="18" charset="0"/>
                <a:cs typeface="Times New Roman" pitchFamily="18" charset="0"/>
              </a:rPr>
              <a:t>、</a:t>
            </a:r>
            <a:r>
              <a:rPr lang="en-US" altLang="zh-CN" sz="2000" kern="1200" dirty="0">
                <a:solidFill>
                  <a:srgbClr val="1A3868"/>
                </a:solidFill>
                <a:latin typeface="Times New Roman" pitchFamily="18" charset="0"/>
                <a:cs typeface="Times New Roman" pitchFamily="18" charset="0"/>
              </a:rPr>
              <a:t>2</a:t>
            </a:r>
            <a:r>
              <a:rPr lang="en-US" altLang="zh-CN" sz="2000" dirty="0"/>
              <a:t/>
            </a:r>
            <a:br>
              <a:rPr lang="en-US" altLang="zh-CN" sz="2000" dirty="0"/>
            </a:br>
            <a:r>
              <a:rPr lang="en-US" altLang="zh-CN" sz="2000" dirty="0"/>
              <a:t/>
            </a:r>
            <a:br>
              <a:rPr lang="en-US" altLang="zh-CN" sz="2000" dirty="0"/>
            </a:br>
            <a:endParaRPr lang="zh-CN" altLang="en-US" sz="2000" dirty="0"/>
          </a:p>
        </p:txBody>
      </p:sp>
      <p:graphicFrame>
        <p:nvGraphicFramePr>
          <p:cNvPr id="4" name="表格 3"/>
          <p:cNvGraphicFramePr>
            <a:graphicFrameLocks noGrp="1"/>
          </p:cNvGraphicFramePr>
          <p:nvPr>
            <p:extLst>
              <p:ext uri="{D42A27DB-BD31-4B8C-83A1-F6EECF244321}">
                <p14:modId xmlns:p14="http://schemas.microsoft.com/office/powerpoint/2010/main" val="715022104"/>
              </p:ext>
            </p:extLst>
          </p:nvPr>
        </p:nvGraphicFramePr>
        <p:xfrm>
          <a:off x="827584" y="3076600"/>
          <a:ext cx="2687960" cy="1915408"/>
        </p:xfrm>
        <a:graphic>
          <a:graphicData uri="http://schemas.openxmlformats.org/drawingml/2006/table">
            <a:tbl>
              <a:tblPr firstRow="1" bandRow="1">
                <a:tableStyleId>{073A0DAA-6AF3-43AB-8588-CEC1D06C72B9}</a:tableStyleId>
              </a:tblPr>
              <a:tblGrid>
                <a:gridCol w="1152128">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gridCol w="743744">
                  <a:extLst>
                    <a:ext uri="{9D8B030D-6E8A-4147-A177-3AD203B41FA5}">
                      <a16:colId xmlns:a16="http://schemas.microsoft.com/office/drawing/2014/main" val="20002"/>
                    </a:ext>
                  </a:extLst>
                </a:gridCol>
              </a:tblGrid>
              <a:tr h="432048">
                <a:tc>
                  <a:txBody>
                    <a:bodyPr/>
                    <a:lstStyle/>
                    <a:p>
                      <a:pPr algn="ctr"/>
                      <a:r>
                        <a:rPr lang="zh-CN" altLang="en-US" sz="1800" kern="1200" dirty="0" smtClean="0">
                          <a:effectLst/>
                        </a:rPr>
                        <a:t>目的网络</a:t>
                      </a:r>
                      <a:endParaRPr lang="zh-CN" altLang="en-US" b="0" dirty="0"/>
                    </a:p>
                  </a:txBody>
                  <a:tcPr/>
                </a:tc>
                <a:tc>
                  <a:txBody>
                    <a:bodyPr/>
                    <a:lstStyle/>
                    <a:p>
                      <a:pPr algn="ctr"/>
                      <a:r>
                        <a:rPr lang="zh-CN" altLang="en-US" sz="1800" kern="1200" dirty="0" smtClean="0">
                          <a:effectLst/>
                        </a:rPr>
                        <a:t>距离 </a:t>
                      </a:r>
                      <a:endParaRPr lang="zh-CN" altLang="en-US" b="0" dirty="0"/>
                    </a:p>
                  </a:txBody>
                  <a:tcPr/>
                </a:tc>
                <a:tc>
                  <a:txBody>
                    <a:bodyPr/>
                    <a:lstStyle/>
                    <a:p>
                      <a:pPr algn="ctr"/>
                      <a:r>
                        <a:rPr lang="zh-CN" altLang="en-US" sz="1800" kern="1200" dirty="0" smtClean="0">
                          <a:effectLst/>
                        </a:rPr>
                        <a:t>路由</a:t>
                      </a:r>
                      <a:endParaRPr lang="zh-CN" altLang="en-US" b="0" dirty="0"/>
                    </a:p>
                  </a:txBody>
                  <a:tcPr/>
                </a:tc>
                <a:extLst>
                  <a:ext uri="{0D108BD9-81ED-4DB2-BD59-A6C34878D82A}">
                    <a16:rowId xmlns:a16="http://schemas.microsoft.com/office/drawing/2014/main" val="10000"/>
                  </a:ext>
                </a:extLst>
              </a:tr>
              <a:tr h="370840">
                <a:tc>
                  <a:txBody>
                    <a:bodyPr/>
                    <a:lstStyle/>
                    <a:p>
                      <a:pPr algn="ctr"/>
                      <a:r>
                        <a:rPr lang="en-US" altLang="zh-CN" sz="1800" i="0" kern="1200" dirty="0" smtClean="0">
                          <a:solidFill>
                            <a:schemeClr val="dk1"/>
                          </a:solidFill>
                          <a:effectLst/>
                          <a:latin typeface="+mn-lt"/>
                          <a:ea typeface="+mn-ea"/>
                          <a:cs typeface="+mn-cs"/>
                        </a:rPr>
                        <a:t>10.0.0.0</a:t>
                      </a:r>
                      <a:endParaRPr lang="zh-CN" altLang="en-US" b="1" dirty="0"/>
                    </a:p>
                  </a:txBody>
                  <a:tcPr/>
                </a:tc>
                <a:tc>
                  <a:txBody>
                    <a:bodyPr/>
                    <a:lstStyle/>
                    <a:p>
                      <a:pPr algn="ctr"/>
                      <a:r>
                        <a:rPr lang="en-US" altLang="zh-CN" dirty="0" smtClean="0"/>
                        <a:t>1</a:t>
                      </a:r>
                      <a:endParaRPr lang="zh-CN" altLang="en-US" dirty="0"/>
                    </a:p>
                  </a:txBody>
                  <a:tcPr/>
                </a:tc>
                <a:tc>
                  <a:txBody>
                    <a:bodyPr/>
                    <a:lstStyle/>
                    <a:p>
                      <a:pPr algn="ctr"/>
                      <a:r>
                        <a:rPr lang="zh-CN" altLang="en-US" dirty="0" smtClean="0"/>
                        <a:t>直接</a:t>
                      </a:r>
                      <a:endParaRPr lang="zh-CN" altLang="en-US" dirty="0"/>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0" kern="1200" dirty="0" smtClean="0">
                          <a:solidFill>
                            <a:schemeClr val="dk1"/>
                          </a:solidFill>
                          <a:effectLst/>
                          <a:latin typeface="+mn-lt"/>
                          <a:ea typeface="+mn-ea"/>
                          <a:cs typeface="+mn-cs"/>
                        </a:rPr>
                        <a:t>20.0.0.0</a:t>
                      </a:r>
                      <a:endParaRPr lang="zh-CN" altLang="en-US" b="1" dirty="0" smtClean="0"/>
                    </a:p>
                  </a:txBody>
                  <a:tcPr/>
                </a:tc>
                <a:tc>
                  <a:txBody>
                    <a:bodyPr/>
                    <a:lstStyle/>
                    <a:p>
                      <a:pPr algn="ctr"/>
                      <a:r>
                        <a:rPr lang="en-US" altLang="zh-CN" dirty="0" smtClean="0"/>
                        <a:t>5</a:t>
                      </a:r>
                      <a:endParaRPr lang="zh-CN" altLang="en-US" dirty="0"/>
                    </a:p>
                  </a:txBody>
                  <a:tcPr/>
                </a:tc>
                <a:tc>
                  <a:txBody>
                    <a:bodyPr/>
                    <a:lstStyle/>
                    <a:p>
                      <a:pPr algn="ctr"/>
                      <a:r>
                        <a:rPr lang="en-US" altLang="zh-CN" dirty="0" smtClean="0"/>
                        <a:t>R2</a:t>
                      </a:r>
                      <a:endParaRPr lang="zh-CN" altLang="en-US" dirty="0"/>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0" kern="1200" dirty="0" smtClean="0">
                          <a:solidFill>
                            <a:schemeClr val="dk1"/>
                          </a:solidFill>
                          <a:effectLst/>
                          <a:latin typeface="+mn-lt"/>
                          <a:ea typeface="+mn-ea"/>
                          <a:cs typeface="+mn-cs"/>
                        </a:rPr>
                        <a:t>30.0.0.0</a:t>
                      </a:r>
                      <a:endParaRPr lang="zh-CN" altLang="en-US" b="1" dirty="0" smtClean="0"/>
                    </a:p>
                  </a:txBody>
                  <a:tcPr/>
                </a:tc>
                <a:tc>
                  <a:txBody>
                    <a:bodyPr/>
                    <a:lstStyle/>
                    <a:p>
                      <a:pPr algn="ctr"/>
                      <a:r>
                        <a:rPr lang="en-US" altLang="zh-CN" dirty="0" smtClean="0"/>
                        <a:t>4</a:t>
                      </a:r>
                      <a:endParaRPr lang="zh-CN" altLang="en-US" dirty="0"/>
                    </a:p>
                  </a:txBody>
                  <a:tcPr/>
                </a:tc>
                <a:tc>
                  <a:txBody>
                    <a:bodyPr/>
                    <a:lstStyle/>
                    <a:p>
                      <a:pPr algn="ctr"/>
                      <a:r>
                        <a:rPr lang="en-US" altLang="zh-CN" dirty="0" smtClean="0"/>
                        <a:t>R3</a:t>
                      </a:r>
                      <a:endParaRPr lang="zh-CN" altLang="en-US" dirty="0"/>
                    </a:p>
                  </a:txBody>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0" kern="1200" dirty="0" smtClean="0">
                          <a:solidFill>
                            <a:schemeClr val="dk1"/>
                          </a:solidFill>
                          <a:effectLst/>
                          <a:latin typeface="+mn-lt"/>
                          <a:ea typeface="+mn-ea"/>
                          <a:cs typeface="+mn-cs"/>
                        </a:rPr>
                        <a:t>40.0.0.0</a:t>
                      </a:r>
                      <a:endParaRPr lang="zh-CN" altLang="en-US" b="1" dirty="0" smtClean="0"/>
                    </a:p>
                  </a:txBody>
                  <a:tcPr/>
                </a:tc>
                <a:tc>
                  <a:txBody>
                    <a:bodyPr/>
                    <a:lstStyle/>
                    <a:p>
                      <a:pPr algn="ctr"/>
                      <a:r>
                        <a:rPr lang="en-US" altLang="zh-CN" dirty="0" smtClean="0"/>
                        <a:t>2</a:t>
                      </a:r>
                      <a:endParaRPr lang="zh-CN" altLang="en-US" dirty="0"/>
                    </a:p>
                  </a:txBody>
                  <a:tcPr/>
                </a:tc>
                <a:tc>
                  <a:txBody>
                    <a:bodyPr/>
                    <a:lstStyle/>
                    <a:p>
                      <a:pPr algn="ctr"/>
                      <a:r>
                        <a:rPr lang="en-US" altLang="zh-CN" dirty="0" smtClean="0"/>
                        <a:t>R4</a:t>
                      </a:r>
                      <a:endParaRPr lang="zh-CN" altLang="en-US" dirty="0"/>
                    </a:p>
                  </a:txBody>
                  <a:tcPr/>
                </a:tc>
                <a:extLst>
                  <a:ext uri="{0D108BD9-81ED-4DB2-BD59-A6C34878D82A}">
                    <a16:rowId xmlns:a16="http://schemas.microsoft.com/office/drawing/2014/main" val="10004"/>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506566378"/>
              </p:ext>
            </p:extLst>
          </p:nvPr>
        </p:nvGraphicFramePr>
        <p:xfrm>
          <a:off x="4139952" y="3076600"/>
          <a:ext cx="1944216" cy="1923792"/>
        </p:xfrm>
        <a:graphic>
          <a:graphicData uri="http://schemas.openxmlformats.org/drawingml/2006/table">
            <a:tbl>
              <a:tblPr firstRow="1" bandRow="1">
                <a:tableStyleId>{073A0DAA-6AF3-43AB-8588-CEC1D06C72B9}</a:tableStyleId>
              </a:tblPr>
              <a:tblGrid>
                <a:gridCol w="1152128">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440432">
                <a:tc>
                  <a:txBody>
                    <a:bodyPr/>
                    <a:lstStyle/>
                    <a:p>
                      <a:pPr algn="ctr"/>
                      <a:r>
                        <a:rPr lang="zh-CN" altLang="en-US" sz="1800" kern="1200" dirty="0" smtClean="0">
                          <a:effectLst/>
                        </a:rPr>
                        <a:t>目的网络</a:t>
                      </a:r>
                      <a:endParaRPr lang="zh-CN" altLang="en-US" b="0" dirty="0"/>
                    </a:p>
                  </a:txBody>
                  <a:tcPr/>
                </a:tc>
                <a:tc>
                  <a:txBody>
                    <a:bodyPr/>
                    <a:lstStyle/>
                    <a:p>
                      <a:pPr algn="ctr"/>
                      <a:r>
                        <a:rPr lang="zh-CN" altLang="en-US" sz="1800" kern="1200" dirty="0" smtClean="0">
                          <a:effectLst/>
                        </a:rPr>
                        <a:t>距离 </a:t>
                      </a:r>
                      <a:endParaRPr lang="zh-CN" altLang="en-US" b="0" dirty="0"/>
                    </a:p>
                  </a:txBody>
                  <a:tcPr/>
                </a:tc>
                <a:extLst>
                  <a:ext uri="{0D108BD9-81ED-4DB2-BD59-A6C34878D82A}">
                    <a16:rowId xmlns:a16="http://schemas.microsoft.com/office/drawing/2014/main" val="10000"/>
                  </a:ext>
                </a:extLst>
              </a:tr>
              <a:tr h="370840">
                <a:tc>
                  <a:txBody>
                    <a:bodyPr/>
                    <a:lstStyle/>
                    <a:p>
                      <a:pPr algn="ctr"/>
                      <a:r>
                        <a:rPr lang="en-US" altLang="zh-CN" sz="1800" i="0" kern="1200" dirty="0" smtClean="0">
                          <a:solidFill>
                            <a:schemeClr val="dk1"/>
                          </a:solidFill>
                          <a:effectLst/>
                          <a:latin typeface="+mn-lt"/>
                          <a:ea typeface="+mn-ea"/>
                          <a:cs typeface="+mn-cs"/>
                        </a:rPr>
                        <a:t>10.0.0.0</a:t>
                      </a:r>
                      <a:endParaRPr lang="zh-CN" altLang="en-US" b="1" dirty="0"/>
                    </a:p>
                  </a:txBody>
                  <a:tcPr/>
                </a:tc>
                <a:tc>
                  <a:txBody>
                    <a:bodyPr/>
                    <a:lstStyle/>
                    <a:p>
                      <a:pPr algn="ctr"/>
                      <a:r>
                        <a:rPr lang="en-US" altLang="zh-CN" dirty="0" smtClean="0"/>
                        <a:t>a</a:t>
                      </a:r>
                      <a:endParaRPr lang="zh-CN" altLang="en-US" dirty="0"/>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0" kern="1200" dirty="0" smtClean="0">
                          <a:solidFill>
                            <a:schemeClr val="dk1"/>
                          </a:solidFill>
                          <a:effectLst/>
                          <a:latin typeface="+mn-lt"/>
                          <a:ea typeface="+mn-ea"/>
                          <a:cs typeface="+mn-cs"/>
                        </a:rPr>
                        <a:t>20.0.0.0</a:t>
                      </a:r>
                      <a:endParaRPr lang="zh-CN" altLang="en-US" b="1" dirty="0" smtClean="0"/>
                    </a:p>
                  </a:txBody>
                  <a:tcPr/>
                </a:tc>
                <a:tc>
                  <a:txBody>
                    <a:bodyPr/>
                    <a:lstStyle/>
                    <a:p>
                      <a:pPr algn="ctr"/>
                      <a:r>
                        <a:rPr lang="en-US" altLang="zh-CN" dirty="0" smtClean="0"/>
                        <a:t>b</a:t>
                      </a:r>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0" kern="1200" dirty="0" smtClean="0">
                          <a:solidFill>
                            <a:schemeClr val="dk1"/>
                          </a:solidFill>
                          <a:effectLst/>
                          <a:latin typeface="+mn-lt"/>
                          <a:ea typeface="+mn-ea"/>
                          <a:cs typeface="+mn-cs"/>
                        </a:rPr>
                        <a:t>30.0.0.0</a:t>
                      </a:r>
                      <a:endParaRPr lang="zh-CN" altLang="en-US" b="1" dirty="0" smtClean="0"/>
                    </a:p>
                  </a:txBody>
                  <a:tcPr/>
                </a:tc>
                <a:tc>
                  <a:txBody>
                    <a:bodyPr/>
                    <a:lstStyle/>
                    <a:p>
                      <a:pPr algn="ctr"/>
                      <a:r>
                        <a:rPr lang="en-US" altLang="zh-CN" dirty="0" smtClean="0"/>
                        <a:t>c</a:t>
                      </a:r>
                      <a:endParaRPr lang="zh-CN" altLang="en-US" dirty="0"/>
                    </a:p>
                  </a:txBody>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0" kern="1200" dirty="0" smtClean="0">
                          <a:solidFill>
                            <a:schemeClr val="dk1"/>
                          </a:solidFill>
                          <a:effectLst/>
                          <a:latin typeface="+mn-lt"/>
                          <a:ea typeface="+mn-ea"/>
                          <a:cs typeface="+mn-cs"/>
                        </a:rPr>
                        <a:t>40.0.0.0</a:t>
                      </a:r>
                      <a:endParaRPr lang="zh-CN" altLang="en-US" b="1" dirty="0" smtClean="0"/>
                    </a:p>
                  </a:txBody>
                  <a:tcPr/>
                </a:tc>
                <a:tc>
                  <a:txBody>
                    <a:bodyPr/>
                    <a:lstStyle/>
                    <a:p>
                      <a:pPr algn="ctr"/>
                      <a:r>
                        <a:rPr lang="en-US" altLang="zh-CN" dirty="0" smtClean="0"/>
                        <a:t>d</a:t>
                      </a:r>
                      <a:endParaRPr lang="zh-CN" altLang="en-US" dirty="0"/>
                    </a:p>
                  </a:txBody>
                  <a:tcPr/>
                </a:tc>
                <a:extLst>
                  <a:ext uri="{0D108BD9-81ED-4DB2-BD59-A6C34878D82A}">
                    <a16:rowId xmlns:a16="http://schemas.microsoft.com/office/drawing/2014/main" val="10004"/>
                  </a:ext>
                </a:extLst>
              </a:tr>
            </a:tbl>
          </a:graphicData>
        </a:graphic>
      </p:graphicFrame>
      <p:sp>
        <p:nvSpPr>
          <p:cNvPr id="6" name="矩形 5"/>
          <p:cNvSpPr/>
          <p:nvPr/>
        </p:nvSpPr>
        <p:spPr>
          <a:xfrm>
            <a:off x="207757" y="3868688"/>
            <a:ext cx="543739" cy="461665"/>
          </a:xfrm>
          <a:prstGeom prst="rect">
            <a:avLst/>
          </a:prstGeom>
        </p:spPr>
        <p:txBody>
          <a:bodyPr wrap="none">
            <a:spAutoFit/>
          </a:bodyPr>
          <a:lstStyle/>
          <a:p>
            <a:r>
              <a:rPr lang="en-US" altLang="zh-CN" sz="2400" u="none" dirty="0">
                <a:solidFill>
                  <a:srgbClr val="1A3868"/>
                </a:solidFill>
              </a:rPr>
              <a:t>(a)</a:t>
            </a:r>
            <a:endParaRPr lang="zh-CN" altLang="en-US" sz="2400" u="none" dirty="0"/>
          </a:p>
        </p:txBody>
      </p:sp>
      <p:sp>
        <p:nvSpPr>
          <p:cNvPr id="7" name="矩形 6"/>
          <p:cNvSpPr/>
          <p:nvPr/>
        </p:nvSpPr>
        <p:spPr>
          <a:xfrm>
            <a:off x="3563888" y="3851176"/>
            <a:ext cx="561372" cy="461665"/>
          </a:xfrm>
          <a:prstGeom prst="rect">
            <a:avLst/>
          </a:prstGeom>
        </p:spPr>
        <p:txBody>
          <a:bodyPr wrap="none">
            <a:spAutoFit/>
          </a:bodyPr>
          <a:lstStyle/>
          <a:p>
            <a:r>
              <a:rPr lang="en-US" altLang="zh-CN" sz="2400" u="none" dirty="0" smtClean="0">
                <a:solidFill>
                  <a:srgbClr val="1A3868"/>
                </a:solidFill>
              </a:rPr>
              <a:t>(b)</a:t>
            </a:r>
            <a:endParaRPr lang="zh-CN" altLang="en-US" sz="2400" u="none" dirty="0"/>
          </a:p>
        </p:txBody>
      </p:sp>
      <p:sp>
        <p:nvSpPr>
          <p:cNvPr id="8" name="矩形 7"/>
          <p:cNvSpPr/>
          <p:nvPr/>
        </p:nvSpPr>
        <p:spPr>
          <a:xfrm>
            <a:off x="5796136" y="1924472"/>
            <a:ext cx="359470" cy="461665"/>
          </a:xfrm>
          <a:prstGeom prst="rect">
            <a:avLst/>
          </a:prstGeom>
        </p:spPr>
        <p:txBody>
          <a:bodyPr wrap="square">
            <a:spAutoFit/>
          </a:bodyPr>
          <a:lstStyle/>
          <a:p>
            <a:r>
              <a:rPr lang="en-US" altLang="zh-CN" sz="2400" u="none" dirty="0" smtClean="0">
                <a:solidFill>
                  <a:srgbClr val="FF0000"/>
                </a:solidFill>
              </a:rPr>
              <a:t>C</a:t>
            </a:r>
            <a:endParaRPr lang="zh-CN" altLang="en-US" sz="2400" u="none" dirty="0">
              <a:solidFill>
                <a:srgbClr val="FF0000"/>
              </a:solidFill>
            </a:endParaRPr>
          </a:p>
        </p:txBody>
      </p:sp>
    </p:spTree>
    <p:extLst>
      <p:ext uri="{BB962C8B-B14F-4D97-AF65-F5344CB8AC3E}">
        <p14:creationId xmlns:p14="http://schemas.microsoft.com/office/powerpoint/2010/main" val="157950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708992"/>
            <a:ext cx="6429420" cy="857250"/>
          </a:xfrm>
        </p:spPr>
        <p:txBody>
          <a:bodyPr/>
          <a:lstStyle/>
          <a:p>
            <a:pPr marL="180975" indent="-180975" eaLnBrk="0" hangingPunct="0">
              <a:spcBef>
                <a:spcPct val="20000"/>
              </a:spcBef>
            </a:pPr>
            <a:r>
              <a:rPr lang="zh-CN" altLang="en-US" sz="2400" kern="1200" dirty="0">
                <a:solidFill>
                  <a:srgbClr val="007D7A"/>
                </a:solidFill>
                <a:latin typeface="Times New Roman" pitchFamily="18" charset="0"/>
                <a:ea typeface="微软雅黑" pitchFamily="34" charset="-122"/>
                <a:cs typeface="Times New Roman" pitchFamily="18" charset="0"/>
              </a:rPr>
              <a:t>全局性路由算法</a:t>
            </a:r>
            <a:r>
              <a:rPr lang="zh-CN" altLang="en-US" sz="2400" kern="1200" dirty="0" smtClean="0">
                <a:solidFill>
                  <a:srgbClr val="007D7A"/>
                </a:solidFill>
                <a:latin typeface="Times New Roman" pitchFamily="18" charset="0"/>
                <a:ea typeface="微软雅黑" pitchFamily="34" charset="-122"/>
                <a:cs typeface="Times New Roman" pitchFamily="18" charset="0"/>
              </a:rPr>
              <a:t>与分布式</a:t>
            </a:r>
            <a:r>
              <a:rPr lang="zh-CN" altLang="en-US" sz="2400" kern="1200" dirty="0">
                <a:solidFill>
                  <a:srgbClr val="007D7A"/>
                </a:solidFill>
                <a:latin typeface="Times New Roman" pitchFamily="18" charset="0"/>
                <a:ea typeface="微软雅黑" pitchFamily="34" charset="-122"/>
                <a:cs typeface="Times New Roman" pitchFamily="18" charset="0"/>
              </a:rPr>
              <a:t>路由算法</a:t>
            </a:r>
          </a:p>
        </p:txBody>
      </p:sp>
      <p:sp>
        <p:nvSpPr>
          <p:cNvPr id="3" name="内容占位符 2"/>
          <p:cNvSpPr>
            <a:spLocks noGrp="1"/>
          </p:cNvSpPr>
          <p:nvPr>
            <p:ph idx="1"/>
          </p:nvPr>
        </p:nvSpPr>
        <p:spPr>
          <a:xfrm>
            <a:off x="251520" y="1717104"/>
            <a:ext cx="6429420" cy="3087688"/>
          </a:xfrm>
        </p:spPr>
        <p:txBody>
          <a:bodyPr/>
          <a:lstStyle/>
          <a:p>
            <a:pPr marL="363538" indent="-363538" eaLnBrk="0" hangingPunct="0">
              <a:spcAft>
                <a:spcPct val="10000"/>
              </a:spcAft>
              <a:buFont typeface="Arial" charset="0"/>
              <a:buChar char="•"/>
            </a:pPr>
            <a:r>
              <a:rPr lang="zh-CN" altLang="en-US" sz="2000" kern="1200" dirty="0" smtClean="0">
                <a:solidFill>
                  <a:srgbClr val="C00000"/>
                </a:solidFill>
                <a:latin typeface="Times New Roman" pitchFamily="18" charset="0"/>
                <a:ea typeface="微软雅黑" pitchFamily="34" charset="-122"/>
                <a:cs typeface="Times New Roman" pitchFamily="18" charset="0"/>
              </a:rPr>
              <a:t>全局</a:t>
            </a:r>
            <a:r>
              <a:rPr lang="zh-CN" altLang="en-US" sz="2000" kern="1200" dirty="0">
                <a:solidFill>
                  <a:srgbClr val="C00000"/>
                </a:solidFill>
                <a:latin typeface="Times New Roman" pitchFamily="18" charset="0"/>
                <a:ea typeface="微软雅黑" pitchFamily="34" charset="-122"/>
                <a:cs typeface="Times New Roman" pitchFamily="18" charset="0"/>
              </a:rPr>
              <a:t>路由算法</a:t>
            </a:r>
            <a:r>
              <a:rPr lang="zh-CN" altLang="en-US" sz="2000" kern="1200" dirty="0">
                <a:solidFill>
                  <a:srgbClr val="1A3868"/>
                </a:solidFill>
                <a:latin typeface="Times New Roman" pitchFamily="18" charset="0"/>
                <a:ea typeface="微软雅黑" pitchFamily="34" charset="-122"/>
                <a:cs typeface="Times New Roman" pitchFamily="18" charset="0"/>
              </a:rPr>
              <a:t>：用完整的、全局性的网络知识来计算从</a:t>
            </a:r>
            <a:r>
              <a:rPr lang="zh-CN" altLang="en-US" sz="2000" kern="1200" dirty="0" smtClean="0">
                <a:solidFill>
                  <a:srgbClr val="1A3868"/>
                </a:solidFill>
                <a:latin typeface="Times New Roman" pitchFamily="18" charset="0"/>
                <a:ea typeface="微软雅黑" pitchFamily="34" charset="-122"/>
                <a:cs typeface="Times New Roman" pitchFamily="18" charset="0"/>
              </a:rPr>
              <a:t>源节点到目的</a:t>
            </a:r>
            <a:r>
              <a:rPr lang="zh-CN" altLang="en-US" sz="2000" kern="1200" dirty="0">
                <a:solidFill>
                  <a:srgbClr val="1A3868"/>
                </a:solidFill>
                <a:latin typeface="Times New Roman" pitchFamily="18" charset="0"/>
                <a:ea typeface="微软雅黑" pitchFamily="34" charset="-122"/>
                <a:cs typeface="Times New Roman" pitchFamily="18" charset="0"/>
              </a:rPr>
              <a:t>节点</a:t>
            </a:r>
            <a:r>
              <a:rPr lang="zh-CN" altLang="en-US" sz="2000" kern="1200" dirty="0" smtClean="0">
                <a:solidFill>
                  <a:srgbClr val="1A3868"/>
                </a:solidFill>
                <a:latin typeface="Times New Roman" pitchFamily="18" charset="0"/>
                <a:ea typeface="微软雅黑" pitchFamily="34" charset="-122"/>
                <a:cs typeface="Times New Roman" pitchFamily="18" charset="0"/>
              </a:rPr>
              <a:t>之间</a:t>
            </a:r>
            <a:r>
              <a:rPr lang="zh-CN" altLang="en-US" sz="2000" kern="1200" dirty="0">
                <a:solidFill>
                  <a:srgbClr val="1A3868"/>
                </a:solidFill>
                <a:latin typeface="Times New Roman" pitchFamily="18" charset="0"/>
                <a:ea typeface="微软雅黑" pitchFamily="34" charset="-122"/>
                <a:cs typeface="Times New Roman" pitchFamily="18" charset="0"/>
              </a:rPr>
              <a:t>的最低费用路径。算法以所有节点之间的连通性及所有链路的费用为输入。</a:t>
            </a:r>
          </a:p>
          <a:p>
            <a:pPr marL="363538" indent="-363538" eaLnBrk="0" hangingPunct="0">
              <a:spcAft>
                <a:spcPct val="10000"/>
              </a:spcAft>
              <a:buFont typeface="Arial" charset="0"/>
              <a:buChar char="•"/>
            </a:pPr>
            <a:r>
              <a:rPr lang="zh-CN" altLang="en-US" sz="2000" kern="1200" dirty="0">
                <a:solidFill>
                  <a:srgbClr val="C00000"/>
                </a:solidFill>
                <a:latin typeface="Times New Roman" pitchFamily="18" charset="0"/>
                <a:ea typeface="微软雅黑" pitchFamily="34" charset="-122"/>
                <a:cs typeface="Times New Roman" pitchFamily="18" charset="0"/>
              </a:rPr>
              <a:t>分布式路由算法</a:t>
            </a:r>
            <a:r>
              <a:rPr lang="zh-CN" altLang="en-US" sz="2000" kern="1200" dirty="0">
                <a:solidFill>
                  <a:srgbClr val="1A3868"/>
                </a:solidFill>
                <a:latin typeface="Times New Roman" pitchFamily="18" charset="0"/>
                <a:ea typeface="微软雅黑" pitchFamily="34" charset="-122"/>
                <a:cs typeface="Times New Roman" pitchFamily="18" charset="0"/>
              </a:rPr>
              <a:t>：以迭代的、分布式的方式计算出最低费用路径。没有节点拥有关于所有网络链路费用的完整信息，每个节点仅有与其直接相连链路的费用就可工作。</a:t>
            </a:r>
          </a:p>
        </p:txBody>
      </p:sp>
    </p:spTree>
    <p:extLst>
      <p:ext uri="{BB962C8B-B14F-4D97-AF65-F5344CB8AC3E}">
        <p14:creationId xmlns:p14="http://schemas.microsoft.com/office/powerpoint/2010/main" val="4062861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idx="4294967295"/>
          </p:nvPr>
        </p:nvSpPr>
        <p:spPr>
          <a:xfrm>
            <a:off x="611560" y="772344"/>
            <a:ext cx="3537684" cy="855133"/>
          </a:xfrm>
        </p:spPr>
        <p:txBody>
          <a:bodyPr anchorCtr="1"/>
          <a:lstStyle/>
          <a:p>
            <a:pPr marL="180975" indent="-180975" eaLnBrk="0" hangingPunct="0">
              <a:spcBef>
                <a:spcPct val="20000"/>
              </a:spcBef>
            </a:pPr>
            <a:r>
              <a:rPr lang="zh-CN" altLang="en-US" sz="2400" kern="1200" dirty="0" smtClean="0">
                <a:solidFill>
                  <a:srgbClr val="007D7A"/>
                </a:solidFill>
                <a:latin typeface="Times New Roman" pitchFamily="18" charset="0"/>
                <a:ea typeface="微软雅黑" pitchFamily="34" charset="-122"/>
                <a:cs typeface="Times New Roman" pitchFamily="18" charset="0"/>
              </a:rPr>
              <a:t>分</a:t>
            </a:r>
            <a:r>
              <a:rPr lang="zh-CN" altLang="en-US" sz="2400" kern="1200" dirty="0">
                <a:solidFill>
                  <a:srgbClr val="007D7A"/>
                </a:solidFill>
                <a:latin typeface="Times New Roman" pitchFamily="18" charset="0"/>
                <a:ea typeface="微软雅黑" pitchFamily="34" charset="-122"/>
                <a:cs typeface="Times New Roman" pitchFamily="18" charset="0"/>
              </a:rPr>
              <a:t>层次</a:t>
            </a:r>
            <a:r>
              <a:rPr lang="zh-CN" altLang="zh-CN" sz="2400" kern="1200" dirty="0" smtClean="0">
                <a:solidFill>
                  <a:srgbClr val="007D7A"/>
                </a:solidFill>
                <a:latin typeface="Times New Roman" pitchFamily="18" charset="0"/>
                <a:ea typeface="微软雅黑" pitchFamily="34" charset="-122"/>
                <a:cs typeface="Times New Roman" pitchFamily="18" charset="0"/>
              </a:rPr>
              <a:t>的路由选择</a:t>
            </a:r>
            <a:r>
              <a:rPr lang="zh-CN" altLang="zh-CN" sz="2400" kern="1200" dirty="0">
                <a:solidFill>
                  <a:srgbClr val="007D7A"/>
                </a:solidFill>
                <a:latin typeface="Times New Roman" pitchFamily="18" charset="0"/>
                <a:ea typeface="微软雅黑" pitchFamily="34" charset="-122"/>
                <a:cs typeface="Times New Roman" pitchFamily="18" charset="0"/>
              </a:rPr>
              <a:t>协议</a:t>
            </a:r>
          </a:p>
        </p:txBody>
      </p:sp>
      <p:sp>
        <p:nvSpPr>
          <p:cNvPr id="11268" name="Rectangle 3"/>
          <p:cNvSpPr>
            <a:spLocks noGrp="1" noChangeArrowheads="1"/>
          </p:cNvSpPr>
          <p:nvPr>
            <p:ph type="body" idx="4294967295"/>
          </p:nvPr>
        </p:nvSpPr>
        <p:spPr>
          <a:xfrm>
            <a:off x="467544" y="1780456"/>
            <a:ext cx="6264696" cy="2575286"/>
          </a:xfrm>
        </p:spPr>
        <p:txBody>
          <a:bodyPr/>
          <a:lstStyle/>
          <a:p>
            <a:pPr marL="363538" indent="-363538" eaLnBrk="0" hangingPunct="0">
              <a:spcAft>
                <a:spcPct val="10000"/>
              </a:spcAft>
              <a:buFont typeface="Arial" charset="0"/>
              <a:buChar char="•"/>
            </a:pPr>
            <a:r>
              <a:rPr lang="zh-CN" altLang="zh-CN" sz="2000" kern="1200" dirty="0" smtClean="0">
                <a:solidFill>
                  <a:srgbClr val="1A3868"/>
                </a:solidFill>
                <a:latin typeface="Times New Roman" pitchFamily="18" charset="0"/>
                <a:ea typeface="微软雅黑" pitchFamily="34" charset="-122"/>
                <a:cs typeface="Times New Roman" pitchFamily="18" charset="0"/>
              </a:rPr>
              <a:t>Internet</a:t>
            </a:r>
            <a:r>
              <a:rPr lang="en-US" altLang="zh-CN" sz="2000" kern="1200" dirty="0" smtClean="0">
                <a:solidFill>
                  <a:srgbClr val="1A3868"/>
                </a:solidFill>
                <a:latin typeface="Times New Roman" pitchFamily="18" charset="0"/>
                <a:ea typeface="微软雅黑" pitchFamily="34" charset="-122"/>
                <a:cs typeface="Times New Roman" pitchFamily="18" charset="0"/>
              </a:rPr>
              <a:t> </a:t>
            </a:r>
            <a:r>
              <a:rPr lang="zh-CN" altLang="zh-CN" sz="2000" kern="1200" dirty="0" smtClean="0">
                <a:solidFill>
                  <a:srgbClr val="1A3868"/>
                </a:solidFill>
                <a:latin typeface="Times New Roman" pitchFamily="18" charset="0"/>
                <a:ea typeface="微软雅黑" pitchFamily="34" charset="-122"/>
                <a:cs typeface="Times New Roman" pitchFamily="18" charset="0"/>
              </a:rPr>
              <a:t>采用</a:t>
            </a:r>
            <a:r>
              <a:rPr lang="zh-CN" altLang="en-US" sz="2000" kern="1200" dirty="0" smtClean="0">
                <a:solidFill>
                  <a:srgbClr val="C00000"/>
                </a:solidFill>
                <a:latin typeface="Times New Roman" pitchFamily="18" charset="0"/>
                <a:ea typeface="微软雅黑" pitchFamily="34" charset="-122"/>
                <a:cs typeface="Times New Roman" pitchFamily="18" charset="0"/>
              </a:rPr>
              <a:t>分布式</a:t>
            </a:r>
            <a:r>
              <a:rPr lang="zh-CN" altLang="zh-CN" sz="2000" kern="1200" dirty="0" smtClean="0">
                <a:solidFill>
                  <a:srgbClr val="C00000"/>
                </a:solidFill>
                <a:latin typeface="Times New Roman" pitchFamily="18" charset="0"/>
                <a:ea typeface="微软雅黑" pitchFamily="34" charset="-122"/>
                <a:cs typeface="Times New Roman" pitchFamily="18" charset="0"/>
              </a:rPr>
              <a:t>的</a:t>
            </a:r>
            <a:r>
              <a:rPr lang="zh-CN" altLang="zh-CN" sz="2000" kern="1200" dirty="0">
                <a:solidFill>
                  <a:srgbClr val="C00000"/>
                </a:solidFill>
                <a:latin typeface="Times New Roman" pitchFamily="18" charset="0"/>
                <a:ea typeface="微软雅黑" pitchFamily="34" charset="-122"/>
                <a:cs typeface="Times New Roman" pitchFamily="18" charset="0"/>
              </a:rPr>
              <a:t>路由选择协议</a:t>
            </a:r>
            <a:r>
              <a:rPr lang="zh-CN" altLang="zh-CN" sz="2000" kern="1200" dirty="0">
                <a:solidFill>
                  <a:srgbClr val="1A3868"/>
                </a:solidFill>
                <a:latin typeface="Times New Roman" pitchFamily="18" charset="0"/>
                <a:ea typeface="微软雅黑" pitchFamily="34" charset="-122"/>
                <a:cs typeface="Times New Roman" pitchFamily="18" charset="0"/>
              </a:rPr>
              <a:t>，并划分为许多</a:t>
            </a:r>
            <a:r>
              <a:rPr lang="zh-CN" altLang="zh-CN" sz="2000" kern="1200" dirty="0" smtClean="0">
                <a:solidFill>
                  <a:srgbClr val="C00000"/>
                </a:solidFill>
                <a:latin typeface="Times New Roman" pitchFamily="18" charset="0"/>
                <a:ea typeface="微软雅黑" pitchFamily="34" charset="-122"/>
                <a:cs typeface="Times New Roman" pitchFamily="18" charset="0"/>
              </a:rPr>
              <a:t>自治系统</a:t>
            </a:r>
            <a:r>
              <a:rPr lang="zh-CN" altLang="en-US" sz="2000" kern="1200" dirty="0" smtClean="0">
                <a:solidFill>
                  <a:srgbClr val="1A3868"/>
                </a:solidFill>
                <a:latin typeface="Times New Roman" pitchFamily="18" charset="0"/>
                <a:ea typeface="微软雅黑" pitchFamily="34" charset="-122"/>
                <a:cs typeface="Times New Roman" pitchFamily="18" charset="0"/>
              </a:rPr>
              <a:t>。</a:t>
            </a:r>
            <a:endParaRPr lang="zh-CN" altLang="zh-CN" sz="2000" kern="1200" dirty="0">
              <a:solidFill>
                <a:srgbClr val="1A3868"/>
              </a:solidFill>
              <a:latin typeface="Times New Roman" pitchFamily="18" charset="0"/>
              <a:ea typeface="微软雅黑" pitchFamily="34" charset="-122"/>
              <a:cs typeface="Times New Roman" pitchFamily="18" charset="0"/>
            </a:endParaRPr>
          </a:p>
          <a:p>
            <a:pPr marL="363538" lvl="1" indent="-363538" eaLnBrk="0" hangingPunct="0">
              <a:spcAft>
                <a:spcPct val="10000"/>
              </a:spcAft>
              <a:buFont typeface="Arial" charset="0"/>
              <a:buChar char="•"/>
            </a:pPr>
            <a:r>
              <a:rPr lang="zh-CN" altLang="zh-CN" kern="1200" dirty="0" smtClean="0">
                <a:solidFill>
                  <a:srgbClr val="1A3868"/>
                </a:solidFill>
                <a:latin typeface="Times New Roman" pitchFamily="18" charset="0"/>
                <a:ea typeface="微软雅黑" pitchFamily="34" charset="-122"/>
                <a:cs typeface="Times New Roman" pitchFamily="18" charset="0"/>
              </a:rPr>
              <a:t>Internet由</a:t>
            </a:r>
            <a:r>
              <a:rPr lang="zh-CN" altLang="zh-CN" kern="1200" dirty="0">
                <a:solidFill>
                  <a:srgbClr val="1A3868"/>
                </a:solidFill>
                <a:latin typeface="Times New Roman" pitchFamily="18" charset="0"/>
                <a:ea typeface="微软雅黑" pitchFamily="34" charset="-122"/>
                <a:cs typeface="Times New Roman" pitchFamily="18" charset="0"/>
              </a:rPr>
              <a:t>数以百万计的路由器互联起来</a:t>
            </a:r>
            <a:r>
              <a:rPr lang="zh-CN" altLang="zh-CN" kern="1200" dirty="0" smtClean="0">
                <a:solidFill>
                  <a:srgbClr val="1A3868"/>
                </a:solidFill>
                <a:latin typeface="Times New Roman" pitchFamily="18" charset="0"/>
                <a:ea typeface="微软雅黑" pitchFamily="34" charset="-122"/>
                <a:cs typeface="Times New Roman" pitchFamily="18" charset="0"/>
              </a:rPr>
              <a:t>，</a:t>
            </a:r>
            <a:r>
              <a:rPr lang="zh-CN" altLang="en-US" kern="1200" dirty="0">
                <a:solidFill>
                  <a:srgbClr val="1A3868"/>
                </a:solidFill>
                <a:latin typeface="Times New Roman" pitchFamily="18" charset="0"/>
                <a:ea typeface="微软雅黑" pitchFamily="34" charset="-122"/>
                <a:cs typeface="Times New Roman" pitchFamily="18" charset="0"/>
              </a:rPr>
              <a:t>规模非常大，</a:t>
            </a:r>
            <a:r>
              <a:rPr lang="zh-CN" altLang="zh-CN" kern="1200" dirty="0" smtClean="0">
                <a:solidFill>
                  <a:srgbClr val="1A3868"/>
                </a:solidFill>
                <a:latin typeface="Times New Roman" pitchFamily="18" charset="0"/>
                <a:ea typeface="微软雅黑" pitchFamily="34" charset="-122"/>
                <a:cs typeface="Times New Roman" pitchFamily="18" charset="0"/>
              </a:rPr>
              <a:t>要求</a:t>
            </a:r>
            <a:r>
              <a:rPr lang="zh-CN" altLang="zh-CN" kern="1200" dirty="0">
                <a:solidFill>
                  <a:srgbClr val="1A3868"/>
                </a:solidFill>
                <a:latin typeface="Times New Roman" pitchFamily="18" charset="0"/>
                <a:ea typeface="微软雅黑" pitchFamily="34" charset="-122"/>
                <a:cs typeface="Times New Roman" pitchFamily="18" charset="0"/>
              </a:rPr>
              <a:t>每个路由器都知道所有网络如何到达，则路由表将非常庞大。</a:t>
            </a:r>
          </a:p>
          <a:p>
            <a:pPr marL="363538" lvl="1" indent="-363538" eaLnBrk="0" hangingPunct="0">
              <a:spcAft>
                <a:spcPct val="10000"/>
              </a:spcAft>
              <a:buFont typeface="Arial" charset="0"/>
              <a:buChar char="•"/>
            </a:pPr>
            <a:r>
              <a:rPr lang="zh-CN" altLang="zh-CN" kern="1200" dirty="0">
                <a:solidFill>
                  <a:srgbClr val="1A3868"/>
                </a:solidFill>
                <a:latin typeface="Times New Roman" pitchFamily="18" charset="0"/>
                <a:ea typeface="微软雅黑" pitchFamily="34" charset="-122"/>
                <a:cs typeface="Times New Roman" pitchFamily="18" charset="0"/>
              </a:rPr>
              <a:t>联网的单位希望隐蔽其内部网络的布局细节及采用何种路由协议。</a:t>
            </a:r>
          </a:p>
        </p:txBody>
      </p:sp>
    </p:spTree>
    <p:extLst>
      <p:ext uri="{BB962C8B-B14F-4D97-AF65-F5344CB8AC3E}">
        <p14:creationId xmlns:p14="http://schemas.microsoft.com/office/powerpoint/2010/main" val="4291122393"/>
      </p:ext>
    </p:extLst>
  </p:cSld>
  <p:clrMapOvr>
    <a:masterClrMapping/>
  </p:clrMapOvr>
</p:sld>
</file>

<file path=ppt/theme/theme1.xml><?xml version="1.0" encoding="utf-8"?>
<a:theme xmlns:a="http://schemas.openxmlformats.org/drawingml/2006/main" name="继续教育">
  <a:themeElements>
    <a:clrScheme name="16比9模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16比9模版">
      <a:majorFont>
        <a:latin typeface="Constantia"/>
        <a:ea typeface="微软雅黑"/>
        <a:cs typeface=""/>
      </a:majorFont>
      <a:minorFont>
        <a:latin typeface="Constanti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defRPr>
        </a:defPPr>
      </a:lstStyle>
    </a:lnDef>
  </a:objectDefaults>
  <a:extraClrSchemeLst>
    <a:extraClrScheme>
      <a:clrScheme name="16比9模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6比9模版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6比9模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6比9模版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6比9模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6比9模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6比9模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继续教育</Template>
  <TotalTime>9634</TotalTime>
  <Words>5601</Words>
  <Application>Microsoft Office PowerPoint</Application>
  <PresentationFormat>自定义</PresentationFormat>
  <Paragraphs>715</Paragraphs>
  <Slides>74</Slides>
  <Notes>32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74</vt:i4>
      </vt:variant>
    </vt:vector>
  </HeadingPairs>
  <TitlesOfParts>
    <vt:vector size="87" baseType="lpstr">
      <vt:lpstr>方正舒体</vt:lpstr>
      <vt:lpstr>黑体</vt:lpstr>
      <vt:lpstr>华文行楷</vt:lpstr>
      <vt:lpstr>华文新魏</vt:lpstr>
      <vt:lpstr>宋体</vt:lpstr>
      <vt:lpstr>微软雅黑</vt:lpstr>
      <vt:lpstr>Arial</vt:lpstr>
      <vt:lpstr>Constantia</vt:lpstr>
      <vt:lpstr>Copperplate Gothic Bold</vt:lpstr>
      <vt:lpstr>Times New Roman</vt:lpstr>
      <vt:lpstr>Verdana</vt:lpstr>
      <vt:lpstr>Wingdings</vt:lpstr>
      <vt:lpstr>继续教育</vt:lpstr>
      <vt:lpstr>计算机网络</vt:lpstr>
      <vt:lpstr>PowerPoint 演示文稿</vt:lpstr>
      <vt:lpstr>一、路由选择协议与路由选择算法</vt:lpstr>
      <vt:lpstr>路由选择算法</vt:lpstr>
      <vt:lpstr>路由选择算法的主要参数</vt:lpstr>
      <vt:lpstr>PowerPoint 演示文稿</vt:lpstr>
      <vt:lpstr>PowerPoint 演示文稿</vt:lpstr>
      <vt:lpstr>全局性路由算法与分布式路由算法</vt:lpstr>
      <vt:lpstr>分层次的路由选择协议</vt:lpstr>
      <vt:lpstr>自治系统AS的基本概念</vt:lpstr>
      <vt:lpstr>路由选择协议的分类</vt:lpstr>
      <vt:lpstr>自治系统与IGP、EGP之间的关系示意图</vt:lpstr>
      <vt:lpstr>二、路由信息协议RIP</vt:lpstr>
      <vt:lpstr>PowerPoint 演示文稿</vt:lpstr>
      <vt:lpstr>RIP协议的三个要点</vt:lpstr>
      <vt:lpstr>路由表的建立</vt:lpstr>
      <vt:lpstr>向量-距离路由选择算法信息更新过程</vt:lpstr>
      <vt:lpstr>RIP的工作过程</vt:lpstr>
      <vt:lpstr>RIP距离向量算法</vt:lpstr>
      <vt:lpstr>RIP路由表建立实例</vt:lpstr>
      <vt:lpstr>RIP路由表建立实例</vt:lpstr>
      <vt:lpstr>RIP路由表建立实例</vt:lpstr>
      <vt:lpstr>RIP路由表建立实例</vt:lpstr>
      <vt:lpstr>RIP路由表建立实例</vt:lpstr>
      <vt:lpstr>路由信息协议RIP</vt:lpstr>
      <vt:lpstr>RIP协议的报文格式 </vt:lpstr>
      <vt:lpstr>RIP协议的优缺点</vt:lpstr>
      <vt:lpstr>好消息传得快，坏消息传得慢</vt:lpstr>
      <vt:lpstr>好消息传得快，坏消息传得慢</vt:lpstr>
      <vt:lpstr>好消息传得快，坏消息传得慢</vt:lpstr>
      <vt:lpstr>好消息传得快，坏消息传得慢</vt:lpstr>
      <vt:lpstr>三、开放最短路径优先协议OSPF</vt:lpstr>
      <vt:lpstr>OSPF协议的三个要点</vt:lpstr>
      <vt:lpstr>链路状态数据库(link-state database) </vt:lpstr>
      <vt:lpstr>OSPF 的区域(area) </vt:lpstr>
      <vt:lpstr>一个自治系统划分为两种不同层次的区域</vt:lpstr>
      <vt:lpstr>划分区域</vt:lpstr>
      <vt:lpstr>区域边界路由器</vt:lpstr>
      <vt:lpstr>主干路由器</vt:lpstr>
      <vt:lpstr>OSPF 直接用 IP 数据报传送 </vt:lpstr>
      <vt:lpstr>OSPF  报文格式</vt:lpstr>
      <vt:lpstr>OSPF协议执行过程</vt:lpstr>
      <vt:lpstr>可靠的洪泛法</vt:lpstr>
      <vt:lpstr>OSPF 的其他特点</vt:lpstr>
      <vt:lpstr>PowerPoint 演示文稿</vt:lpstr>
      <vt:lpstr>根据最小开销计算方法得出的最短路径。 Dijkstra提出的最短路径优先算法SPF。 Dijkstra算法是一种求单源最短路的算法，即从一个点开始到所有其他点的最短路。</vt:lpstr>
      <vt:lpstr>PowerPoint 演示文稿</vt:lpstr>
      <vt:lpstr>以R8为根的最短路径树→R8的路由表</vt:lpstr>
      <vt:lpstr>四、外部网关协议 BGP</vt:lpstr>
      <vt:lpstr>BGP 发言人 </vt:lpstr>
      <vt:lpstr>BGP 发言人和 自治系统 AS 的关系 </vt:lpstr>
      <vt:lpstr>自治系统连接的树形结构连通图</vt:lpstr>
      <vt:lpstr>BGP路由信息交换特点 </vt:lpstr>
      <vt:lpstr>BGP 发言人交换路径向量 </vt:lpstr>
      <vt:lpstr>PowerPoint 演示文稿</vt:lpstr>
      <vt:lpstr>BGP 协议的特点</vt:lpstr>
      <vt:lpstr>BGP 用TCP协议交换路由信息</vt:lpstr>
      <vt:lpstr>BGP-4 共使用四种报文 </vt:lpstr>
      <vt:lpstr>BGP 报文的格式 </vt:lpstr>
      <vt:lpstr>几种协议对比</vt:lpstr>
      <vt:lpstr>五、路由器功能、结构与工作原理 路由器功能</vt:lpstr>
      <vt:lpstr>路由器的结构与工作原理</vt:lpstr>
      <vt:lpstr>路由选择处理机</vt:lpstr>
      <vt:lpstr>分组处理与交换部分</vt:lpstr>
      <vt:lpstr>排队队列</vt:lpstr>
      <vt:lpstr>输入端口的处理</vt:lpstr>
      <vt:lpstr>PowerPoint 演示文稿</vt:lpstr>
      <vt:lpstr>PowerPoint 演示文稿</vt:lpstr>
      <vt:lpstr>转发分组的速率</vt:lpstr>
      <vt:lpstr>总结</vt:lpstr>
      <vt:lpstr>PowerPoint 演示文稿</vt:lpstr>
      <vt:lpstr>PowerPoint 演示文稿</vt:lpstr>
      <vt:lpstr>PowerPoint 演示文稿</vt:lpstr>
      <vt:lpstr>PowerPoint 演示文稿</vt:lpstr>
    </vt:vector>
  </TitlesOfParts>
  <Company>tonecom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文件传输协议（一）</dc:title>
  <dc:creator>xjd</dc:creator>
  <cp:lastModifiedBy>Microsoft</cp:lastModifiedBy>
  <cp:revision>1114</cp:revision>
  <cp:lastPrinted>1999-06-03T07:41:47Z</cp:lastPrinted>
  <dcterms:created xsi:type="dcterms:W3CDTF">1999-05-31T06:37:31Z</dcterms:created>
  <dcterms:modified xsi:type="dcterms:W3CDTF">2017-10-31T06:18:25Z</dcterms:modified>
</cp:coreProperties>
</file>